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9" r:id="rId4"/>
    <p:sldId id="280" r:id="rId5"/>
    <p:sldId id="260" r:id="rId6"/>
    <p:sldId id="271" r:id="rId7"/>
    <p:sldId id="275" r:id="rId8"/>
    <p:sldId id="276" r:id="rId9"/>
    <p:sldId id="272" r:id="rId10"/>
    <p:sldId id="273" r:id="rId11"/>
    <p:sldId id="277" r:id="rId12"/>
    <p:sldId id="26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5886"/>
    <a:srgbClr val="4A7E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140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DE0BFF4-F730-4711-AFC1-1998A1D0AEEC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C2DB678-829F-4EC0-888E-0E4EA0FE114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94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C2DB678-829F-4EC0-888E-0E4EA0FE114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894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C2DB678-829F-4EC0-888E-0E4EA0FE114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06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74E06BE-2239-434E-A8A5-E5FF5CF67F0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895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F2BA755-5BF0-495A-8777-B37FFF68F21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77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C2DB678-829F-4EC0-888E-0E4EA0FE114D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46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80FB4-24FE-4B65-8A55-26307CB701E7}" type="datetime1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760A-8E36-4A07-B02A-1E79D3FE1E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882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/>
          <p:cNvPicPr/>
          <p:nvPr/>
        </p:nvPicPr>
        <p:blipFill>
          <a:blip r:embed="rId16" cstate="print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39B73FD-199A-458C-9D55-B85860FE0563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13.11.2023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AAE254-B3D0-4F51-B6ED-6DF3B052171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1187640" y="1491480"/>
            <a:ext cx="7848360" cy="1295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546F"/>
                </a:solidFill>
                <a:latin typeface="Calibri"/>
              </a:rPr>
              <a:t>АКТУАЛЬНЫЕ ВОПРОСЫ РАЗВИТИЯ МЕТРОЛОГИЧЕСКОГО ОБЕСПЕЧЕНИЯ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TextShape 2"/>
          <p:cNvSpPr txBox="1"/>
          <p:nvPr/>
        </p:nvSpPr>
        <p:spPr>
          <a:xfrm>
            <a:off x="2411640" y="2931840"/>
            <a:ext cx="6480360" cy="917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8B8B8B"/>
                </a:solidFill>
                <a:latin typeface="Calibri"/>
              </a:rPr>
              <a:t>Докладчик: 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 smtClean="0">
                <a:solidFill>
                  <a:srgbClr val="8B8B8B"/>
                </a:solidFill>
                <a:latin typeface="Calibri"/>
              </a:rPr>
              <a:t>Начальник метрологического </a:t>
            </a:r>
            <a:br>
              <a:rPr lang="ru-RU" sz="1800" b="0" strike="noStrike" spc="-1" dirty="0" smtClean="0">
                <a:solidFill>
                  <a:srgbClr val="8B8B8B"/>
                </a:solidFill>
                <a:latin typeface="Calibri"/>
              </a:rPr>
            </a:br>
            <a:r>
              <a:rPr lang="ru-RU" sz="1800" b="0" strike="noStrike" spc="-1" dirty="0" smtClean="0">
                <a:solidFill>
                  <a:srgbClr val="8B8B8B"/>
                </a:solidFill>
                <a:latin typeface="Calibri"/>
              </a:rPr>
              <a:t>отдела теплотехнических измерений</a:t>
            </a:r>
            <a:br>
              <a:rPr lang="ru-RU" sz="1800" b="0" strike="noStrike" spc="-1" dirty="0" smtClean="0">
                <a:solidFill>
                  <a:srgbClr val="8B8B8B"/>
                </a:solidFill>
                <a:latin typeface="Calibri"/>
              </a:rPr>
            </a:br>
            <a:r>
              <a:rPr lang="ru-RU" sz="1800" b="0" strike="noStrike" spc="-1" dirty="0" smtClean="0">
                <a:solidFill>
                  <a:srgbClr val="8B8B8B"/>
                </a:solidFill>
                <a:latin typeface="Calibri"/>
              </a:rPr>
              <a:t>ФБУ </a:t>
            </a:r>
            <a:r>
              <a:rPr lang="ru-RU" sz="1800" b="0" strike="noStrike" spc="-1" dirty="0">
                <a:solidFill>
                  <a:srgbClr val="8B8B8B"/>
                </a:solidFill>
                <a:latin typeface="Calibri"/>
              </a:rPr>
              <a:t>«Тест-С.-Петербург» </a:t>
            </a:r>
            <a:r>
              <a:rPr dirty="0"/>
              <a:t/>
            </a:r>
            <a:br>
              <a:rPr dirty="0"/>
            </a:br>
            <a:r>
              <a:rPr lang="ru-RU" spc="-1" dirty="0" smtClean="0">
                <a:solidFill>
                  <a:srgbClr val="8B8B8B"/>
                </a:solidFill>
                <a:latin typeface="Calibri"/>
              </a:rPr>
              <a:t>Б.А. </a:t>
            </a:r>
            <a:r>
              <a:rPr lang="ru-RU" spc="-1" dirty="0" err="1" smtClean="0">
                <a:solidFill>
                  <a:srgbClr val="8B8B8B"/>
                </a:solidFill>
                <a:latin typeface="Calibri"/>
              </a:rPr>
              <a:t>Трощинин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50" name="Group 3"/>
          <p:cNvGrpSpPr/>
          <p:nvPr/>
        </p:nvGrpSpPr>
        <p:grpSpPr>
          <a:xfrm>
            <a:off x="827640" y="1329480"/>
            <a:ext cx="143640" cy="1674000"/>
            <a:chOff x="827640" y="1329480"/>
            <a:chExt cx="143640" cy="1674000"/>
          </a:xfrm>
        </p:grpSpPr>
        <p:sp>
          <p:nvSpPr>
            <p:cNvPr id="51" name="CustomShape 4"/>
            <p:cNvSpPr/>
            <p:nvPr/>
          </p:nvSpPr>
          <p:spPr>
            <a:xfrm>
              <a:off x="943920" y="1329480"/>
              <a:ext cx="27360" cy="1674000"/>
            </a:xfrm>
            <a:prstGeom prst="rect">
              <a:avLst/>
            </a:prstGeom>
            <a:solidFill>
              <a:srgbClr val="005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" name="CustomShape 5"/>
            <p:cNvSpPr/>
            <p:nvPr/>
          </p:nvSpPr>
          <p:spPr>
            <a:xfrm>
              <a:off x="827640" y="1552680"/>
              <a:ext cx="115920" cy="929520"/>
            </a:xfrm>
            <a:prstGeom prst="rect">
              <a:avLst/>
            </a:prstGeom>
            <a:solidFill>
              <a:srgbClr val="005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3" name="Рисунок 8"/>
          <p:cNvPicPr/>
          <p:nvPr/>
        </p:nvPicPr>
        <p:blipFill>
          <a:blip r:embed="rId2" cstate="print"/>
          <a:stretch/>
        </p:blipFill>
        <p:spPr>
          <a:xfrm>
            <a:off x="6084000" y="267480"/>
            <a:ext cx="2787840" cy="374400"/>
          </a:xfrm>
          <a:prstGeom prst="rect">
            <a:avLst/>
          </a:prstGeom>
          <a:ln w="9360">
            <a:noFill/>
          </a:ln>
        </p:spPr>
      </p:pic>
      <p:sp>
        <p:nvSpPr>
          <p:cNvPr id="54" name="CustomShape 6"/>
          <p:cNvSpPr/>
          <p:nvPr/>
        </p:nvSpPr>
        <p:spPr>
          <a:xfrm>
            <a:off x="3060000" y="4569840"/>
            <a:ext cx="3024000" cy="37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8B8B8B"/>
                </a:solidFill>
                <a:latin typeface="Calibri"/>
              </a:rPr>
              <a:t>Санкт-Петербург</a:t>
            </a:r>
            <a:r>
              <a:t/>
            </a:r>
            <a:br/>
            <a:r>
              <a:rPr lang="ru-RU" sz="1400" b="0" strike="noStrike" spc="-1">
                <a:solidFill>
                  <a:srgbClr val="8B8B8B"/>
                </a:solidFill>
                <a:latin typeface="Calibri"/>
              </a:rPr>
              <a:t>2023 г.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9144000" cy="97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546F"/>
                </a:solidFill>
                <a:latin typeface="Calibri"/>
              </a:rPr>
              <a:t>МЕТРОЛОГИЧЕСКАЯ БАЗА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solidFill>
                  <a:srgbClr val="00546F"/>
                </a:solidFill>
                <a:latin typeface="Calibri"/>
              </a:rPr>
              <a:t>ФБУ «ТЕСТ-С.-ПЕТЕРБУРГ»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1191440" y="1898440"/>
            <a:ext cx="3240000" cy="19067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546F"/>
                </a:solidFill>
                <a:latin typeface="Calibri"/>
              </a:rPr>
              <a:t>У</a:t>
            </a:r>
            <a:r>
              <a:rPr lang="ru-RU" sz="2000" b="1" spc="-1" dirty="0" smtClean="0">
                <a:solidFill>
                  <a:srgbClr val="00546F"/>
                </a:solidFill>
                <a:latin typeface="Calibri"/>
              </a:rPr>
              <a:t>становка </a:t>
            </a:r>
            <a:r>
              <a:rPr lang="ru-RU" sz="2000" b="1" spc="-1" dirty="0">
                <a:solidFill>
                  <a:srgbClr val="00546F"/>
                </a:solidFill>
                <a:latin typeface="Calibri"/>
              </a:rPr>
              <a:t>для проверки герметичности ультразвуковых расходомеров-счетчиков ИРВИС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58" name="TextShape 3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8B9AD1D-6115-4758-A32D-F76C7FC0A5A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1026" name="Picture 2" descr="I:\All\Демидова М.А\Фото и видео\ДЛЯ ПРЕЗЕНТАЦИИ 2023\224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01380" y="1658619"/>
            <a:ext cx="3657602" cy="2438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5385308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95310"/>
            <a:ext cx="7772400" cy="2648869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>Приказ </a:t>
            </a:r>
            <a:r>
              <a:rPr lang="ru-RU" sz="2000" b="1" dirty="0" err="1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>Росстандарта</a:t>
            </a:r>
            <a:r>
              <a:rPr lang="ru-RU" sz="2000" b="1" dirty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> от 25.06.2018 </a:t>
            </a:r>
            <a:r>
              <a:rPr lang="ru-RU" sz="2000" b="1" dirty="0" smtClean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>№ </a:t>
            </a:r>
            <a:r>
              <a:rPr lang="ru-RU" sz="2000" b="1" dirty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>1284 </a:t>
            </a:r>
            <a:r>
              <a:rPr lang="ru-RU" sz="2000" b="1" dirty="0" smtClean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>«Об </a:t>
            </a:r>
            <a:r>
              <a:rPr lang="ru-RU" sz="2000" b="1" dirty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>утверждении Порядка мониторинга и информирования надзорных органов об имеющихся нарушениях в области обеспечения единства измерений на территории Российской Федерации, факторах и обстоятельствах, создающих предпосылки к таким нарушениям, организациями, подведомственными Федеральному агентству по техническому регулированию и </a:t>
            </a:r>
            <a:r>
              <a:rPr lang="ru-RU" sz="2000" b="1" dirty="0" smtClean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>метрологии»</a:t>
            </a:r>
            <a:r>
              <a:rPr lang="ru-RU" sz="2000" b="1" dirty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lang="ru-RU" sz="2000" b="1" dirty="0">
                <a:solidFill>
                  <a:srgbClr val="00546F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endParaRPr lang="ru-RU" sz="2000" b="1" dirty="0">
              <a:solidFill>
                <a:srgbClr val="00546F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31790"/>
            <a:ext cx="8784976" cy="111443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546F"/>
                </a:solidFill>
                <a:latin typeface="Calibri" pitchFamily="34" charset="0"/>
                <a:cs typeface="Calibri" pitchFamily="34" charset="0"/>
              </a:rPr>
              <a:t>Мониторинг включает в себя сбор, обработку, регистрацию и анализ информации о нарушениях обязательных требований в сфере государственного регулирования обеспечения единства измерений, факторах и обстоятельствах, создающих предпосылки к таким </a:t>
            </a:r>
            <a:r>
              <a:rPr lang="ru-RU" sz="1800" dirty="0" smtClean="0">
                <a:solidFill>
                  <a:srgbClr val="00546F"/>
                </a:solidFill>
                <a:latin typeface="Calibri" pitchFamily="34" charset="0"/>
                <a:cs typeface="Calibri" pitchFamily="34" charset="0"/>
              </a:rPr>
              <a:t>нарушениям</a:t>
            </a:r>
            <a:endParaRPr lang="ru-RU" sz="1800" dirty="0">
              <a:solidFill>
                <a:srgbClr val="00546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760A-8E36-4A07-B02A-1E79D3FE1E3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54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546F"/>
                </a:solidFill>
                <a:latin typeface="Calibri"/>
              </a:rPr>
              <a:t>СПАСИБО ЗА ВНИМАНИЕ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Рисунок 8"/>
          <p:cNvPicPr/>
          <p:nvPr/>
        </p:nvPicPr>
        <p:blipFill>
          <a:blip r:embed="rId2" cstate="print"/>
          <a:stretch/>
        </p:blipFill>
        <p:spPr>
          <a:xfrm>
            <a:off x="539640" y="303480"/>
            <a:ext cx="2787840" cy="374400"/>
          </a:xfrm>
          <a:prstGeom prst="rect">
            <a:avLst/>
          </a:prstGeom>
          <a:ln w="9360"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3060000" y="4569840"/>
            <a:ext cx="3024000" cy="37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81"/>
              </a:spcBef>
            </a:pPr>
            <a:r>
              <a:rPr lang="ru-RU" sz="1400" b="0" strike="noStrike" spc="-1">
                <a:solidFill>
                  <a:srgbClr val="8B8B8B"/>
                </a:solidFill>
                <a:latin typeface="Calibri"/>
              </a:rPr>
              <a:t>Санкт-Петербург</a:t>
            </a:r>
            <a:r>
              <a:t/>
            </a:r>
            <a:br/>
            <a:r>
              <a:rPr lang="ru-RU" sz="1400" b="0" strike="noStrike" spc="-1">
                <a:solidFill>
                  <a:srgbClr val="8B8B8B"/>
                </a:solidFill>
                <a:latin typeface="Calibri"/>
              </a:rPr>
              <a:t>2023 г.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0D8C2E8-7387-4733-8466-2B501A17173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2339640" y="2715840"/>
            <a:ext cx="6480360" cy="917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>
                <a:solidFill>
                  <a:srgbClr val="8B8B8B"/>
                </a:solidFill>
                <a:latin typeface="Calibri"/>
              </a:rPr>
              <a:t>Докладчик: </a:t>
            </a:r>
            <a:r>
              <a:rPr dirty="0"/>
              <a:t/>
            </a:r>
            <a:br>
              <a:rPr dirty="0"/>
            </a:br>
            <a:r>
              <a:rPr lang="ru-RU" spc="-1" dirty="0">
                <a:solidFill>
                  <a:srgbClr val="8B8B8B"/>
                </a:solidFill>
                <a:latin typeface="Calibri"/>
              </a:rPr>
              <a:t>Начальник метрологического </a:t>
            </a:r>
            <a:br>
              <a:rPr lang="ru-RU" spc="-1" dirty="0">
                <a:solidFill>
                  <a:srgbClr val="8B8B8B"/>
                </a:solidFill>
                <a:latin typeface="Calibri"/>
              </a:rPr>
            </a:br>
            <a:r>
              <a:rPr lang="ru-RU" spc="-1" dirty="0">
                <a:solidFill>
                  <a:srgbClr val="8B8B8B"/>
                </a:solidFill>
                <a:latin typeface="Calibri"/>
              </a:rPr>
              <a:t>отдела теплотехнических измерений</a:t>
            </a:r>
            <a:br>
              <a:rPr lang="ru-RU" spc="-1" dirty="0">
                <a:solidFill>
                  <a:srgbClr val="8B8B8B"/>
                </a:solidFill>
                <a:latin typeface="Calibri"/>
              </a:rPr>
            </a:br>
            <a:r>
              <a:rPr lang="ru-RU" spc="-1" dirty="0">
                <a:solidFill>
                  <a:srgbClr val="8B8B8B"/>
                </a:solidFill>
                <a:latin typeface="Calibri"/>
              </a:rPr>
              <a:t>ФБУ «Тест-С.-Петербург»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pc="-1" dirty="0" smtClean="0">
                <a:solidFill>
                  <a:srgbClr val="8B8B8B"/>
                </a:solidFill>
                <a:latin typeface="Calibri"/>
              </a:rPr>
              <a:t>Б.А. </a:t>
            </a:r>
            <a:r>
              <a:rPr lang="ru-RU" spc="-1" dirty="0" err="1" smtClean="0">
                <a:solidFill>
                  <a:srgbClr val="8B8B8B"/>
                </a:solidFill>
                <a:latin typeface="Calibri"/>
              </a:rPr>
              <a:t>Трощинин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8B8B8B"/>
                </a:solidFill>
                <a:latin typeface="Calibri"/>
              </a:rPr>
              <a:t>тел. (812) </a:t>
            </a:r>
            <a:r>
              <a:rPr lang="ru-RU" sz="1800" b="0" strike="noStrike" spc="-1" dirty="0" smtClean="0">
                <a:solidFill>
                  <a:srgbClr val="8B8B8B"/>
                </a:solidFill>
                <a:latin typeface="Calibri"/>
              </a:rPr>
              <a:t>244-60-31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4881" y="1466875"/>
            <a:ext cx="3724697" cy="293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CustomShape 1"/>
          <p:cNvSpPr/>
          <p:nvPr/>
        </p:nvSpPr>
        <p:spPr>
          <a:xfrm>
            <a:off x="0" y="195480"/>
            <a:ext cx="9144000" cy="97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546F"/>
                </a:solidFill>
                <a:latin typeface="Calibri"/>
              </a:rPr>
              <a:t>ВНЕСЕНИЕ ИЗМЕНЕНИЙ  В ФЗ </a:t>
            </a:r>
            <a:br>
              <a:rPr lang="ru-RU" sz="2400" b="1" strike="noStrike" spc="-1" dirty="0" smtClean="0">
                <a:solidFill>
                  <a:srgbClr val="00546F"/>
                </a:solidFill>
                <a:latin typeface="Calibri"/>
              </a:rPr>
            </a:br>
            <a:r>
              <a:rPr lang="ru-RU" sz="2400" b="1" strike="noStrike" spc="-1" dirty="0" smtClean="0">
                <a:solidFill>
                  <a:srgbClr val="00546F"/>
                </a:solidFill>
                <a:latin typeface="Calibri"/>
              </a:rPr>
              <a:t>«ОБ ОБЕСПЕЧЕНИИ ЕДИНСТВА ИЗМЕРЕНИЙ»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8" name="TextShape 3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8B9AD1D-6115-4758-A32D-F76C7FC0A5A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07984" y="1335025"/>
            <a:ext cx="4693784" cy="3154680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546F"/>
                </a:solidFill>
                <a:latin typeface="Calibri"/>
              </a:rPr>
              <a:t>В ТОМ ЧИСЛЕ</a:t>
            </a:r>
            <a:r>
              <a:rPr lang="ru-RU" sz="1400" b="1" strike="noStrike" spc="-1" dirty="0" smtClean="0">
                <a:solidFill>
                  <a:srgbClr val="00546F"/>
                </a:solidFill>
                <a:latin typeface="Calibri"/>
              </a:rPr>
              <a:t>:</a:t>
            </a:r>
          </a:p>
          <a:p>
            <a:pPr algn="just">
              <a:lnSpc>
                <a:spcPct val="100000"/>
              </a:lnSpc>
            </a:pPr>
            <a:endParaRPr lang="ru-RU" sz="1200" b="0" strike="noStrike" spc="-1" dirty="0" smtClean="0">
              <a:latin typeface="Arial"/>
            </a:endParaRPr>
          </a:p>
          <a:p>
            <a:pPr algn="just"/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- </a:t>
            </a:r>
            <a:r>
              <a:rPr lang="ru-RU" sz="1400" b="1" spc="-1" dirty="0" smtClean="0">
                <a:solidFill>
                  <a:srgbClr val="C00000"/>
                </a:solidFill>
                <a:latin typeface="Calibri"/>
              </a:rPr>
              <a:t>СИ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, </a:t>
            </a: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допущенные к применению и (или) введенные в эксплуатацию до вступления в силу Закона </a:t>
            </a:r>
            <a:r>
              <a:rPr lang="ru-RU" sz="1400" b="1" spc="-1" dirty="0" smtClean="0">
                <a:solidFill>
                  <a:srgbClr val="C00000"/>
                </a:solidFill>
                <a:latin typeface="Calibri"/>
              </a:rPr>
              <a:t>РФ от </a:t>
            </a: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27.04.1993 № 4871-1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 «Об обеспечении единства измерений» в соответствии с действующим на момент их допуска к применению (введения в эксплуатацию) порядком, допускаются к применению в качестве СИ утвержденного типа (ст. 27 дополнить 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частью 5);</a:t>
            </a:r>
          </a:p>
          <a:p>
            <a:pPr algn="just"/>
            <a:endParaRPr lang="ru-RU" sz="1400" spc="-1" dirty="0">
              <a:solidFill>
                <a:srgbClr val="00546F"/>
              </a:solidFill>
              <a:latin typeface="Calibri"/>
            </a:endParaRPr>
          </a:p>
          <a:p>
            <a:pPr lvl="0" algn="just"/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- </a:t>
            </a:r>
            <a:r>
              <a:rPr lang="ru-RU" sz="1400" b="1" spc="-1" dirty="0" smtClean="0">
                <a:solidFill>
                  <a:srgbClr val="C00000"/>
                </a:solidFill>
                <a:latin typeface="Calibri"/>
              </a:rPr>
              <a:t>использование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эталонов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ЕВ и </a:t>
            </a: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СИ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 в области 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ОЕИ </a:t>
            </a:r>
            <a:r>
              <a:rPr lang="ru-RU" sz="1400" b="1" spc="-1" dirty="0" smtClean="0">
                <a:solidFill>
                  <a:srgbClr val="C00000"/>
                </a:solidFill>
                <a:latin typeface="Calibri"/>
              </a:rPr>
              <a:t>за </a:t>
            </a:r>
            <a:r>
              <a:rPr lang="ru-RU" sz="1400" b="1" spc="-1" dirty="0">
                <a:solidFill>
                  <a:srgbClr val="C00000"/>
                </a:solidFill>
                <a:latin typeface="Calibri"/>
              </a:rPr>
              <a:t>пределами </a:t>
            </a:r>
            <a:r>
              <a:rPr lang="ru-RU" sz="1400" b="1" spc="-1" dirty="0" smtClean="0">
                <a:solidFill>
                  <a:srgbClr val="C00000"/>
                </a:solidFill>
                <a:latin typeface="Calibri"/>
              </a:rPr>
              <a:t>РФ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(ст. 7 ч.7);</a:t>
            </a:r>
          </a:p>
          <a:p>
            <a:pPr lvl="0" algn="just"/>
            <a:endParaRPr lang="ru-RU" sz="1400" spc="-1" dirty="0" smtClean="0">
              <a:solidFill>
                <a:srgbClr val="00546F"/>
              </a:solidFill>
              <a:latin typeface="Calibri"/>
            </a:endParaRPr>
          </a:p>
          <a:p>
            <a:pPr lvl="0" algn="just"/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- </a:t>
            </a:r>
            <a:r>
              <a:rPr lang="ru-RU" sz="1400" b="1" spc="-1" dirty="0" smtClean="0">
                <a:solidFill>
                  <a:srgbClr val="C00000"/>
                </a:solidFill>
                <a:latin typeface="Calibri"/>
              </a:rPr>
              <a:t>периодическая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 поверка СИ после ремонта (ст.13 ч.1).</a:t>
            </a:r>
            <a:endParaRPr lang="ru-RU" sz="1400" spc="-1" dirty="0">
              <a:solidFill>
                <a:srgbClr val="00546F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3135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3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B476A60-0940-4316-AAAD-77EBD7D29EB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0" y="0"/>
            <a:ext cx="9144000" cy="1059034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546F"/>
                </a:solidFill>
                <a:latin typeface="Calibri"/>
              </a:rPr>
              <a:t>УСТАНОВКИ ПОВЕРОЧНЫЕ С ВУ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3225349" y="2776970"/>
            <a:ext cx="3283296" cy="614109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54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546F"/>
                </a:solidFill>
                <a:latin typeface="Calibri"/>
              </a:rPr>
              <a:t>Внесение изменений в ОТ</a:t>
            </a:r>
            <a:endParaRPr lang="ru-RU" spc="-1" dirty="0">
              <a:solidFill>
                <a:srgbClr val="00546F"/>
              </a:solidFill>
              <a:latin typeface="Calibri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5083643" y="3585049"/>
            <a:ext cx="3889848" cy="617157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54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546F"/>
                </a:solidFill>
                <a:latin typeface="Calibri"/>
              </a:rPr>
              <a:t>Аттестация эталона единицы величины</a:t>
            </a:r>
            <a:endParaRPr lang="ru-RU" spc="-1" dirty="0">
              <a:solidFill>
                <a:srgbClr val="00546F"/>
              </a:solidFill>
              <a:latin typeface="Calibri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2" y="951724"/>
            <a:ext cx="2534577" cy="362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Shape 2"/>
          <p:cNvSpPr txBox="1"/>
          <p:nvPr/>
        </p:nvSpPr>
        <p:spPr>
          <a:xfrm>
            <a:off x="3332016" y="1123559"/>
            <a:ext cx="5811984" cy="980905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ru-RU" sz="1600" spc="-1" dirty="0" smtClean="0">
                <a:solidFill>
                  <a:srgbClr val="00546F"/>
                </a:solidFill>
                <a:latin typeface="Calibri"/>
              </a:rPr>
              <a:t>В соответствии с требованиями </a:t>
            </a:r>
            <a:br>
              <a:rPr lang="ru-RU" sz="1600" spc="-1" dirty="0" smtClean="0">
                <a:solidFill>
                  <a:srgbClr val="00546F"/>
                </a:solidFill>
                <a:latin typeface="Calibri"/>
              </a:rPr>
            </a:br>
            <a:r>
              <a:rPr lang="ru-RU" sz="1600" spc="-1" dirty="0" smtClean="0">
                <a:solidFill>
                  <a:srgbClr val="00546F"/>
                </a:solidFill>
                <a:latin typeface="Calibri"/>
              </a:rPr>
              <a:t>приказа </a:t>
            </a:r>
            <a:r>
              <a:rPr lang="ru-RU" sz="1600" spc="-1" dirty="0" err="1" smtClean="0">
                <a:solidFill>
                  <a:srgbClr val="00546F"/>
                </a:solidFill>
                <a:latin typeface="Calibri"/>
              </a:rPr>
              <a:t>Росстандарта</a:t>
            </a:r>
            <a:r>
              <a:rPr lang="ru-RU" sz="1600" spc="-1" dirty="0" smtClean="0">
                <a:solidFill>
                  <a:srgbClr val="00546F"/>
                </a:solidFill>
                <a:latin typeface="Calibri"/>
              </a:rPr>
              <a:t> от 26.09.2022 № </a:t>
            </a:r>
            <a:r>
              <a:rPr lang="ru-RU" sz="1600" spc="-1" dirty="0" smtClean="0">
                <a:solidFill>
                  <a:srgbClr val="00546F"/>
                </a:solidFill>
                <a:latin typeface="Calibri"/>
              </a:rPr>
              <a:t>2356</a:t>
            </a:r>
            <a:r>
              <a:rPr lang="ru-RU" sz="1600" spc="-1" dirty="0" smtClean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600" spc="-1" dirty="0" smtClean="0">
                <a:solidFill>
                  <a:srgbClr val="00546F"/>
                </a:solidFill>
                <a:latin typeface="Calibri"/>
              </a:rPr>
              <a:t>при передаче единиц величин установкам поверочным с ВУ (рабочие эталоны 1, 2 и 3 разрядов</a:t>
            </a:r>
            <a:r>
              <a:rPr lang="ru-RU" sz="1600" spc="-1" dirty="0" smtClean="0">
                <a:solidFill>
                  <a:srgbClr val="00546F"/>
                </a:solidFill>
                <a:latin typeface="Calibri"/>
              </a:rPr>
              <a:t>):</a:t>
            </a:r>
            <a:endParaRPr lang="ru-RU" sz="1600" spc="-1" dirty="0">
              <a:solidFill>
                <a:srgbClr val="00546F"/>
              </a:solidFill>
              <a:latin typeface="Calibri"/>
            </a:endParaRPr>
          </a:p>
        </p:txBody>
      </p:sp>
      <p:cxnSp>
        <p:nvCxnSpPr>
          <p:cNvPr id="20" name="Прямая со стрелкой 19"/>
          <p:cNvCxnSpPr>
            <a:stCxn id="10" idx="2"/>
          </p:cNvCxnSpPr>
          <p:nvPr/>
        </p:nvCxnSpPr>
        <p:spPr>
          <a:xfrm flipH="1">
            <a:off x="5546912" y="2104464"/>
            <a:ext cx="691096" cy="658907"/>
          </a:xfrm>
          <a:prstGeom prst="straightConnector1">
            <a:avLst/>
          </a:prstGeom>
          <a:ln>
            <a:solidFill>
              <a:srgbClr val="3258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54588" y="2084294"/>
            <a:ext cx="1264024" cy="1485900"/>
          </a:xfrm>
          <a:prstGeom prst="straightConnector1">
            <a:avLst/>
          </a:prstGeom>
          <a:ln>
            <a:solidFill>
              <a:srgbClr val="3258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2590368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3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B476A60-0940-4316-AAAD-77EBD7D29EB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570451" y="1640784"/>
            <a:ext cx="3929472" cy="2144563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54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00546F"/>
                </a:solidFill>
                <a:latin typeface="Calibri"/>
              </a:rPr>
              <a:t>В ФБУ «</a:t>
            </a:r>
            <a:r>
              <a:rPr lang="ru-RU" spc="-1" dirty="0" err="1" smtClean="0">
                <a:solidFill>
                  <a:srgbClr val="00546F"/>
                </a:solidFill>
                <a:latin typeface="Calibri"/>
              </a:rPr>
              <a:t>Тест-С.-Петербург</a:t>
            </a:r>
            <a:r>
              <a:rPr lang="ru-RU" spc="-1" dirty="0" smtClean="0">
                <a:solidFill>
                  <a:srgbClr val="00546F"/>
                </a:solidFill>
                <a:latin typeface="Calibri"/>
              </a:rPr>
              <a:t>» приобретены </a:t>
            </a:r>
            <a:r>
              <a:rPr lang="ru-RU" b="1" spc="-1" dirty="0" smtClean="0">
                <a:solidFill>
                  <a:srgbClr val="00546F"/>
                </a:solidFill>
                <a:latin typeface="Calibri"/>
              </a:rPr>
              <a:t>эталоны </a:t>
            </a:r>
            <a:r>
              <a:rPr lang="ru-RU" b="1" spc="-1" dirty="0" smtClean="0">
                <a:solidFill>
                  <a:srgbClr val="00546F"/>
                </a:solidFill>
                <a:latin typeface="Calibri"/>
              </a:rPr>
              <a:t>сравнения </a:t>
            </a:r>
            <a:r>
              <a:rPr lang="ru-RU" spc="-1" dirty="0" smtClean="0">
                <a:solidFill>
                  <a:srgbClr val="00546F"/>
                </a:solidFill>
                <a:latin typeface="Calibri"/>
              </a:rPr>
              <a:t>для передачи единиц массового и объёмного расходов, массы и объёма протекающей жидкости от государственных эталонов методом сличения</a:t>
            </a:r>
            <a:endParaRPr lang="ru-RU" spc="-1" dirty="0">
              <a:solidFill>
                <a:srgbClr val="00546F"/>
              </a:solidFill>
              <a:latin typeface="Calibri"/>
            </a:endParaRPr>
          </a:p>
        </p:txBody>
      </p:sp>
      <p:sp>
        <p:nvSpPr>
          <p:cNvPr id="8" name="TextShape 1"/>
          <p:cNvSpPr txBox="1"/>
          <p:nvPr/>
        </p:nvSpPr>
        <p:spPr>
          <a:xfrm>
            <a:off x="0" y="0"/>
            <a:ext cx="9144000" cy="1059034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546F"/>
                </a:solidFill>
                <a:latin typeface="Calibri"/>
              </a:rPr>
              <a:t>АТТЕСТАЦИЯ УСТАНОВОК ПОВЕРОЧНЫХ С ВУ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866" name="Picture 2" descr="http://images.myshared.ru/24/1271455/slide_5.jpg"/>
          <p:cNvPicPr>
            <a:picLocks noChangeAspect="1" noChangeArrowheads="1"/>
          </p:cNvPicPr>
          <p:nvPr/>
        </p:nvPicPr>
        <p:blipFill>
          <a:blip r:embed="rId3" cstate="print"/>
          <a:srcRect l="50998" t="19840" r="3882" b="40800"/>
          <a:stretch>
            <a:fillRect/>
          </a:stretch>
        </p:blipFill>
        <p:spPr bwMode="auto">
          <a:xfrm>
            <a:off x="4911146" y="1517904"/>
            <a:ext cx="3885382" cy="254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32590368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2"/>
          <p:cNvSpPr/>
          <p:nvPr/>
        </p:nvSpPr>
        <p:spPr>
          <a:xfrm>
            <a:off x="251640" y="1275480"/>
            <a:ext cx="3240000" cy="29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00546F"/>
                </a:solidFill>
                <a:latin typeface="Calibri"/>
              </a:rPr>
              <a:t>Вторичный эталон единицы массы и объема жидкости в потоке в диапазоне значений </a:t>
            </a:r>
            <a:endParaRPr lang="ru-RU" sz="1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00546F"/>
                </a:solidFill>
                <a:latin typeface="Calibri"/>
              </a:rPr>
              <a:t>от</a:t>
            </a:r>
            <a:r>
              <a:rPr lang="ru-RU" sz="1900" b="0" strike="noStrike" spc="-1" dirty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900" b="1" strike="noStrike" spc="-1" dirty="0">
                <a:solidFill>
                  <a:srgbClr val="00546F"/>
                </a:solidFill>
                <a:latin typeface="Calibri"/>
              </a:rPr>
              <a:t>0,04 до 2,0 т (м³)</a:t>
            </a:r>
            <a:r>
              <a:rPr lang="ru-RU" sz="1900" b="0" strike="noStrike" spc="-1" dirty="0">
                <a:solidFill>
                  <a:srgbClr val="00546F"/>
                </a:solidFill>
                <a:latin typeface="Calibri"/>
              </a:rPr>
              <a:t>, </a:t>
            </a:r>
            <a:endParaRPr lang="ru-RU" sz="1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900" b="0" strike="noStrike" spc="-1" dirty="0">
                <a:solidFill>
                  <a:srgbClr val="00546F"/>
                </a:solidFill>
                <a:latin typeface="Calibri"/>
              </a:rPr>
              <a:t>единиц массового и объемного расходов жидкости в диапазоне значений </a:t>
            </a:r>
            <a:endParaRPr lang="ru-RU" sz="1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00546F"/>
                </a:solidFill>
                <a:latin typeface="Calibri"/>
              </a:rPr>
              <a:t>от 0,1 до 180 м³/ч  </a:t>
            </a:r>
            <a:endParaRPr lang="ru-RU" sz="19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900" b="1" strike="noStrike" spc="-1" dirty="0">
                <a:solidFill>
                  <a:srgbClr val="00546F"/>
                </a:solidFill>
                <a:latin typeface="Calibri"/>
              </a:rPr>
              <a:t>ПГ ± 0,052%</a:t>
            </a:r>
            <a:endParaRPr lang="ru-RU" sz="1900" b="0" strike="noStrike" spc="-1" dirty="0">
              <a:latin typeface="Arial"/>
            </a:endParaRPr>
          </a:p>
        </p:txBody>
      </p:sp>
      <p:pic>
        <p:nvPicPr>
          <p:cNvPr id="73" name="Picture 4"/>
          <p:cNvPicPr/>
          <p:nvPr/>
        </p:nvPicPr>
        <p:blipFill>
          <a:blip r:embed="rId2" cstate="print"/>
          <a:stretch/>
        </p:blipFill>
        <p:spPr>
          <a:xfrm>
            <a:off x="3492000" y="1275480"/>
            <a:ext cx="5197320" cy="316800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4" name="TextShape 3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EC1157E-D3EE-479A-A17B-7E55934BDA8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0" y="0"/>
            <a:ext cx="9144000" cy="973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546F"/>
                </a:solidFill>
                <a:latin typeface="Calibri"/>
              </a:rPr>
              <a:t>МЕТРОЛОГИЧЕСКАЯ БАЗА</a:t>
            </a:r>
            <a:r>
              <a:rPr dirty="0"/>
              <a:t/>
            </a:r>
            <a:br>
              <a:rPr dirty="0"/>
            </a:br>
            <a:r>
              <a:rPr lang="ru-RU" sz="2400" b="1" strike="noStrike" spc="-1" dirty="0">
                <a:solidFill>
                  <a:srgbClr val="00546F"/>
                </a:solidFill>
                <a:latin typeface="Calibri"/>
              </a:rPr>
              <a:t>ФБУ «ТЕСТ-С.-ПЕТЕРБУРГ»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0" y="0"/>
            <a:ext cx="9144000" cy="9871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546F"/>
                </a:solidFill>
                <a:latin typeface="Calibri"/>
              </a:rPr>
              <a:t>АТТЕСТАЦИЯ МИ И МЭ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23640" y="3363840"/>
            <a:ext cx="6480360" cy="503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solidFill>
                  <a:srgbClr val="00546F"/>
                </a:solidFill>
                <a:latin typeface="Calibri"/>
              </a:rPr>
              <a:t>Согласно п.1 ст.5 гл.2 Федерального закона от 26.06.2008 № 102-ФЗ: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B476A60-0940-4316-AAAD-77EBD7D29EB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3" name="CustomShape 4"/>
          <p:cNvSpPr/>
          <p:nvPr/>
        </p:nvSpPr>
        <p:spPr>
          <a:xfrm>
            <a:off x="755640" y="3867840"/>
            <a:ext cx="7272360" cy="935640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54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«Измерения, относящиеся к сфере государственного регулирования обеспечения единства измерений, должны выполняться по […] </a:t>
            </a:r>
            <a:r>
              <a:rPr lang="ru-RU" sz="1800" b="1" strike="noStrike" spc="-1" dirty="0">
                <a:solidFill>
                  <a:srgbClr val="00546F"/>
                </a:solidFill>
                <a:latin typeface="Calibri"/>
              </a:rPr>
              <a:t>аттестованным методикам (методам) измерений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 […]»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pic>
        <p:nvPicPr>
          <p:cNvPr id="94" name="Picture 3"/>
          <p:cNvPicPr/>
          <p:nvPr/>
        </p:nvPicPr>
        <p:blipFill>
          <a:blip r:embed="rId3" cstate="print"/>
          <a:stretch/>
        </p:blipFill>
        <p:spPr>
          <a:xfrm>
            <a:off x="5580000" y="987480"/>
            <a:ext cx="3251880" cy="230400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5" name="CustomShape 5"/>
          <p:cNvSpPr/>
          <p:nvPr/>
        </p:nvSpPr>
        <p:spPr>
          <a:xfrm>
            <a:off x="395640" y="1491480"/>
            <a:ext cx="4896360" cy="1223640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54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ФБУ «Тест-С</a:t>
            </a:r>
            <a:r>
              <a:rPr lang="ru-RU" sz="1800" b="0" strike="noStrike" spc="-1" dirty="0" smtClean="0">
                <a:solidFill>
                  <a:srgbClr val="00546F"/>
                </a:solidFill>
                <a:latin typeface="Calibri"/>
              </a:rPr>
              <a:t>.-Петербург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» аккредитован на право проведения аттестации МИ и МЭ (уникальный номер в реестре аккредитованных лиц </a:t>
            </a:r>
            <a:r>
              <a:rPr lang="ru-RU" sz="1800" b="1" strike="noStrike" spc="-1" dirty="0">
                <a:solidFill>
                  <a:srgbClr val="C00000"/>
                </a:solidFill>
                <a:latin typeface="Calibri"/>
              </a:rPr>
              <a:t>RA.RU.314421</a:t>
            </a:r>
            <a:r>
              <a:rPr lang="ru-RU" sz="1800" b="1" strike="noStrike" spc="-1" dirty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от 05.02.2023)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227717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0" y="0"/>
            <a:ext cx="9144000" cy="9151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546F"/>
                </a:solidFill>
                <a:latin typeface="Calibri"/>
              </a:rPr>
              <a:t>АТТЕСТАЦИЯ МИ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512B91-A3C7-4465-A226-9E8086C3C8E9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467640" y="1055593"/>
            <a:ext cx="8208720" cy="3408831"/>
          </a:xfrm>
          <a:prstGeom prst="rect">
            <a:avLst/>
          </a:prstGeom>
          <a:noFill/>
          <a:ln w="9360">
            <a:solidFill>
              <a:srgbClr val="0054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indent="-216000" algn="just">
              <a:buClr>
                <a:srgbClr val="00546F"/>
              </a:buClr>
              <a:buFont typeface="Arial"/>
              <a:buChar char="•"/>
            </a:pPr>
            <a:r>
              <a:rPr lang="ru-RU" b="1" spc="-1" dirty="0" smtClean="0">
                <a:solidFill>
                  <a:srgbClr val="00546F"/>
                </a:solidFill>
                <a:latin typeface="Calibri"/>
              </a:rPr>
              <a:t>ПОСТАНОВЛЕНИЕ ПРАВИТЕЛЬСТВА РФ ОТ 16.11.2020 № 1847 </a:t>
            </a:r>
            <a:r>
              <a:rPr lang="ru-RU" spc="-1" dirty="0" smtClean="0">
                <a:solidFill>
                  <a:srgbClr val="00546F"/>
                </a:solidFill>
                <a:latin typeface="Calibri"/>
              </a:rPr>
              <a:t>«Об утверждении перечня измерений, относящихся к сфере государственного регулирования обеспечения единства измерений</a:t>
            </a:r>
            <a:r>
              <a:rPr lang="ru-RU" spc="-1" dirty="0" smtClean="0">
                <a:solidFill>
                  <a:srgbClr val="00546F"/>
                </a:solidFill>
                <a:latin typeface="Calibri"/>
              </a:rPr>
              <a:t>»:</a:t>
            </a:r>
            <a:endParaRPr lang="ru-RU" sz="1800" b="0" strike="noStrike" spc="-1" dirty="0" smtClean="0">
              <a:solidFill>
                <a:srgbClr val="00546F"/>
              </a:solidFill>
              <a:latin typeface="Calibri"/>
            </a:endParaRPr>
          </a:p>
          <a:p>
            <a:pPr indent="-216000" algn="just">
              <a:lnSpc>
                <a:spcPct val="100000"/>
              </a:lnSpc>
              <a:buClr>
                <a:srgbClr val="00546F"/>
              </a:buClr>
              <a:buFont typeface="Arial"/>
              <a:buChar char="•"/>
            </a:pPr>
            <a:r>
              <a:rPr lang="ru-RU" sz="1800" b="0" strike="noStrike" spc="-1" dirty="0" smtClean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546F"/>
                </a:solidFill>
                <a:latin typeface="Calibri"/>
              </a:rPr>
              <a:t>ПРИКАЗ МИНПРОМТОРГА РОССИИ ОТ 15.12.2015 № 4091 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«Об утверждении Порядка аттестации первичных </a:t>
            </a:r>
            <a:r>
              <a:rPr lang="ru-RU" sz="1800" b="0" strike="noStrike" spc="-1" dirty="0" err="1">
                <a:solidFill>
                  <a:srgbClr val="00546F"/>
                </a:solidFill>
                <a:latin typeface="Calibri"/>
              </a:rPr>
              <a:t>референтных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 методик (методов) измерений, </a:t>
            </a:r>
            <a:r>
              <a:rPr lang="ru-RU" sz="1800" b="0" strike="noStrike" spc="-1" dirty="0" err="1">
                <a:solidFill>
                  <a:srgbClr val="00546F"/>
                </a:solidFill>
                <a:latin typeface="Calibri"/>
              </a:rPr>
              <a:t>референтных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 методик (методов) измерений и методик (методов) измерений и их применения»;</a:t>
            </a:r>
            <a:endParaRPr lang="ru-RU" sz="18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546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546F"/>
                </a:solidFill>
                <a:latin typeface="Calibri"/>
              </a:rPr>
              <a:t>ГОСТ Р 8.899-2015 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«Государственная система обеспечения единства измерений. Измерение расхода и количества жидкостей и газов с помощью стандартных сужающих устройств. Аттестация методики измерений»;</a:t>
            </a:r>
            <a:endParaRPr lang="ru-RU" sz="18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546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546F"/>
                </a:solidFill>
                <a:latin typeface="Calibri"/>
              </a:rPr>
              <a:t>ГОСТ Р 8.563-2009 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«Государственная система обеспечения единства измерений. Методики (методы) измерений».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004101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0" y="0"/>
            <a:ext cx="9144000" cy="11314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546F"/>
                </a:solidFill>
                <a:latin typeface="Calibri"/>
              </a:rPr>
              <a:t>ПРОВЕРКА РЕАЛИЗАЦИИ МИ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F385962-70A6-4E99-90F5-89221FEA370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539640" y="1131480"/>
            <a:ext cx="8208720" cy="2640420"/>
          </a:xfrm>
          <a:prstGeom prst="rect">
            <a:avLst/>
          </a:prstGeom>
          <a:solidFill>
            <a:srgbClr val="FFFFFF">
              <a:alpha val="28000"/>
            </a:srgbClr>
          </a:solidFill>
          <a:ln w="9360">
            <a:solidFill>
              <a:srgbClr val="0054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indent="-216000" algn="just">
              <a:lnSpc>
                <a:spcPct val="100000"/>
              </a:lnSpc>
              <a:buClr>
                <a:srgbClr val="00546F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 </a:t>
            </a:r>
            <a:r>
              <a:rPr lang="ru-RU" sz="1800" b="1" strike="noStrike" spc="-1" dirty="0">
                <a:solidFill>
                  <a:srgbClr val="00546F"/>
                </a:solidFill>
                <a:latin typeface="Calibri"/>
              </a:rPr>
              <a:t>ГОСТ Р 8.740-2011 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«Государственная система обеспечения единства измерений. Расход и количество газа. Методика измерений с помощью турбинных, ротационных и вихревых расходомеров и счетчиков»;</a:t>
            </a:r>
            <a:endParaRPr lang="ru-RU" sz="18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546F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00546F"/>
                </a:solidFill>
                <a:latin typeface="Calibri"/>
              </a:rPr>
              <a:t> ГОСТ 8.611-2013 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«Государственная система обеспечения единства измерений. Расход и количество газа. Методика (метод) измерений с помощью ультразвуковых преобразователей расхода»;</a:t>
            </a:r>
            <a:endParaRPr lang="ru-RU" sz="1800" b="0" strike="noStrike" spc="-1" dirty="0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546F"/>
              </a:buClr>
              <a:buFont typeface="Arial"/>
              <a:buChar char="•"/>
            </a:pPr>
            <a:r>
              <a:rPr lang="ru-RU" sz="1800" b="1" strike="noStrike" spc="-1" dirty="0">
                <a:solidFill>
                  <a:srgbClr val="00546F"/>
                </a:solidFill>
                <a:latin typeface="Calibri"/>
              </a:rPr>
              <a:t> ГОСТ Р 8.995-2020 </a:t>
            </a:r>
            <a:r>
              <a:rPr lang="ru-RU" sz="1800" b="0" strike="noStrike" spc="-1" dirty="0">
                <a:solidFill>
                  <a:srgbClr val="00546F"/>
                </a:solidFill>
                <a:latin typeface="Calibri"/>
              </a:rPr>
              <a:t>«Государственная система обеспечения единства измерений. Объемный расход и объем природного газа. Методика (метод) измерений с применением мембранных и струйных счетчиков газа</a:t>
            </a:r>
            <a:r>
              <a:rPr lang="ru-RU" sz="1800" b="0" strike="noStrike" spc="-1" dirty="0" smtClean="0">
                <a:solidFill>
                  <a:srgbClr val="00546F"/>
                </a:solidFill>
                <a:latin typeface="Calibri"/>
              </a:rPr>
              <a:t>».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01786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0" y="0"/>
            <a:ext cx="9144000" cy="1050338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546F"/>
                </a:solidFill>
                <a:latin typeface="Calibri"/>
              </a:rPr>
              <a:t>РАСШИРЕНИЕ ОА ПО ПОВЕРКЕ СИ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6876360" y="4731840"/>
            <a:ext cx="2133360" cy="274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B476A60-0940-4316-AAAD-77EBD7D29EB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395640" y="1491479"/>
            <a:ext cx="5627789" cy="3356291"/>
          </a:xfrm>
          <a:prstGeom prst="rect">
            <a:avLst/>
          </a:prstGeom>
          <a:solidFill>
            <a:srgbClr val="FFFFFF">
              <a:alpha val="37000"/>
            </a:srgbClr>
          </a:solidFill>
          <a:ln w="9360">
            <a:solidFill>
              <a:srgbClr val="0054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- преобразователей 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расхода, расходомеров и счетчиков массового расхода жидкости, преобразователей расхода жидкости, расходомеров-счетчиков жидкости 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объемных (</a:t>
            </a:r>
            <a:r>
              <a:rPr lang="ru-RU" sz="1400" spc="-1" dirty="0" err="1" smtClean="0">
                <a:solidFill>
                  <a:srgbClr val="00546F"/>
                </a:solidFill>
                <a:latin typeface="Calibri"/>
              </a:rPr>
              <a:t>Ду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 100-400 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мм с 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макс. 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расходом до 8000 м</a:t>
            </a:r>
            <a:r>
              <a:rPr lang="ru-RU" sz="1400" spc="-1" baseline="30000" dirty="0">
                <a:solidFill>
                  <a:srgbClr val="00546F"/>
                </a:solidFill>
                <a:latin typeface="Calibri"/>
              </a:rPr>
              <a:t>3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/ч);</a:t>
            </a:r>
          </a:p>
          <a:p>
            <a:pPr algn="just"/>
            <a:endParaRPr lang="ru-RU" sz="1400" spc="-1" dirty="0">
              <a:solidFill>
                <a:srgbClr val="00546F"/>
              </a:solidFill>
              <a:latin typeface="Calibri"/>
            </a:endParaRPr>
          </a:p>
          <a:p>
            <a:pPr algn="just"/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- высокоточных 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счетчиков нефтепродуктов, выпущенных в соответствии с действующими требованиями в нефтегазовой сфере (например, счетчики нефтепродуктов, выпускаемых ООО Компания «</a:t>
            </a:r>
            <a:r>
              <a:rPr lang="ru-RU" sz="1400" spc="-1" dirty="0" err="1">
                <a:solidFill>
                  <a:srgbClr val="00546F"/>
                </a:solidFill>
                <a:latin typeface="Calibri"/>
              </a:rPr>
              <a:t>ТехноСистемы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»);</a:t>
            </a:r>
          </a:p>
          <a:p>
            <a:pPr algn="just"/>
            <a:endParaRPr lang="ru-RU" sz="1400" spc="-1" dirty="0" smtClean="0">
              <a:solidFill>
                <a:srgbClr val="00546F"/>
              </a:solidFill>
              <a:latin typeface="Calibri"/>
            </a:endParaRPr>
          </a:p>
          <a:p>
            <a:pPr algn="just"/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- преобразователей 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термоэлектрических, </a:t>
            </a:r>
            <a:r>
              <a:rPr lang="ru-RU" sz="1400" spc="-1" dirty="0" err="1">
                <a:solidFill>
                  <a:srgbClr val="00546F"/>
                </a:solidFill>
                <a:latin typeface="Calibri"/>
              </a:rPr>
              <a:t>тепловизоров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 и 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пирометров в полном диапазоне;</a:t>
            </a:r>
            <a:endParaRPr lang="ru-RU" sz="1400" spc="-1" dirty="0">
              <a:solidFill>
                <a:srgbClr val="00546F"/>
              </a:solidFill>
              <a:latin typeface="Calibri"/>
            </a:endParaRPr>
          </a:p>
          <a:p>
            <a:pPr algn="just"/>
            <a:endParaRPr lang="ru-RU" sz="1400" spc="-1" dirty="0" smtClean="0">
              <a:solidFill>
                <a:srgbClr val="00546F"/>
              </a:solidFill>
              <a:latin typeface="Calibri"/>
            </a:endParaRPr>
          </a:p>
          <a:p>
            <a:pPr algn="just"/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- счетчиков газа 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в ЛО (в </a:t>
            </a:r>
            <a:r>
              <a:rPr lang="ru-RU" sz="1400" spc="-1" dirty="0" err="1">
                <a:solidFill>
                  <a:srgbClr val="00546F"/>
                </a:solidFill>
                <a:latin typeface="Calibri"/>
              </a:rPr>
              <a:t>т.ч</a:t>
            </a:r>
            <a:r>
              <a:rPr lang="ru-RU" sz="1400" spc="-1" dirty="0" smtClean="0">
                <a:solidFill>
                  <a:srgbClr val="00546F"/>
                </a:solidFill>
                <a:latin typeface="Calibri"/>
              </a:rPr>
              <a:t>. на </a:t>
            </a:r>
            <a:r>
              <a:rPr lang="ru-RU" sz="1400" spc="-1" dirty="0">
                <a:solidFill>
                  <a:srgbClr val="00546F"/>
                </a:solidFill>
                <a:latin typeface="Calibri"/>
              </a:rPr>
              <a:t>месте их эксплуатации с привлечением представителей газовой службы для демонтажа и монтажа СИ).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9" name="TextShape 2"/>
          <p:cNvSpPr txBox="1"/>
          <p:nvPr/>
        </p:nvSpPr>
        <p:spPr>
          <a:xfrm>
            <a:off x="-157644" y="1050338"/>
            <a:ext cx="6480360" cy="503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546F"/>
                </a:solidFill>
                <a:latin typeface="Calibri"/>
              </a:rPr>
              <a:t>ФБУ «Тест-С.-Петербург» </a:t>
            </a:r>
            <a:r>
              <a:rPr lang="ru-RU" sz="1600" spc="-1" dirty="0" smtClean="0">
                <a:solidFill>
                  <a:srgbClr val="00546F"/>
                </a:solidFill>
                <a:latin typeface="Calibri"/>
              </a:rPr>
              <a:t>проводит поверку:</a:t>
            </a:r>
            <a:endParaRPr lang="ru-RU" sz="1600" spc="-1" dirty="0"/>
          </a:p>
        </p:txBody>
      </p:sp>
      <p:pic>
        <p:nvPicPr>
          <p:cNvPr id="8194" name="Picture 2" descr="Благодаря успешному прохождению ФБУ «Тест-С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496" y="2120967"/>
            <a:ext cx="2688336" cy="1805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14199581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672</Words>
  <Application>Microsoft Office PowerPoint</Application>
  <PresentationFormat>Экран (16:9)</PresentationFormat>
  <Paragraphs>70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Приказ Росстандарта от 25.06.2018 № 1284 «Об утверждении Порядка мониторинга и информирования надзорных органов об имеющихся нарушениях в области обеспечения единства измерений на территории Российской Федерации, факторах и обстоятельствах, создающих предпосылки к таким нарушениям, организациями, подведомственными Федеральному агентству по техническому регулированию и метрологии»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ENeganova</dc:creator>
  <cp:lastModifiedBy>Гремячкина Татьяна Евгеньевна</cp:lastModifiedBy>
  <cp:revision>195</cp:revision>
  <dcterms:created xsi:type="dcterms:W3CDTF">2022-04-11T05:49:18Z</dcterms:created>
  <dcterms:modified xsi:type="dcterms:W3CDTF">2023-11-13T13:17:41Z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Экран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