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3"/>
  </p:notesMasterIdLst>
  <p:sldIdLst>
    <p:sldId id="359" r:id="rId3"/>
    <p:sldId id="363" r:id="rId4"/>
    <p:sldId id="370" r:id="rId5"/>
    <p:sldId id="369" r:id="rId6"/>
    <p:sldId id="368" r:id="rId7"/>
    <p:sldId id="367" r:id="rId8"/>
    <p:sldId id="366" r:id="rId9"/>
    <p:sldId id="362" r:id="rId10"/>
    <p:sldId id="364" r:id="rId11"/>
    <p:sldId id="371" r:id="rId12"/>
  </p:sldIdLst>
  <p:sldSz cx="9144000" cy="5143500" type="screen16x9"/>
  <p:notesSz cx="6724650" cy="97742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223C5C"/>
    <a:srgbClr val="3A9DB8"/>
    <a:srgbClr val="CA3C39"/>
    <a:srgbClr val="2C4D75"/>
    <a:srgbClr val="36557B"/>
    <a:srgbClr val="0099FF"/>
    <a:srgbClr val="85C858"/>
    <a:srgbClr val="FD8E2A"/>
    <a:srgbClr val="BD38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2" autoAdjust="0"/>
    <p:restoredTop sz="87802" autoAdjust="0"/>
  </p:normalViewPr>
  <p:slideViewPr>
    <p:cSldViewPr>
      <p:cViewPr varScale="1">
        <p:scale>
          <a:sx n="135" d="100"/>
          <a:sy n="135" d="100"/>
        </p:scale>
        <p:origin x="94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olchanovrv\Documents\&#1069;&#1085;&#1077;&#1088;&#1075;&#1086;&#1089;&#1073;&#1099;&#1090;\&#1052;&#1086;&#1085;&#1080;&#1090;&#1086;&#1088;&#1080;&#1085;&#1075;\&#1054;&#1090;&#1095;&#1077;&#1090;&#1099;\&#1055;&#1088;&#1077;&#1079;&#1077;&#1085;&#1090;&#1072;&#1094;&#1080;&#1080;\&#1055;&#1088;&#1077;&#1079;&#1077;&#1085;&#1090;&#1072;&#1094;&#1080;&#1103;%20&#1040;&#1087;&#1088;&#1077;&#1083;&#1100;%2023\&#1053;&#1077;%20&#1087;&#1086;&#1076;&#1082;&#1083;&#1102;&#1095;&#1077;&#1085;&#1099;%20&#1082;%20&#1040;&#1057;&#1057;&#1055;%20&#1087;&#1088;&#1080;&#1095;&#1080;&#1085;&#1099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5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797628282201451"/>
          <c:y val="0.1501954053486341"/>
          <c:w val="0.81493028404738443"/>
          <c:h val="0.680753629000571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УУТЭ</c:v>
                </c:pt>
              </c:strCache>
            </c:strRef>
          </c:tx>
          <c:spPr>
            <a:effectLst>
              <a:outerShdw blurRad="40005" dist="22860" dir="5400000" algn="ctr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 prstMaterial="metal">
              <a:bevelT w="317500" h="317500"/>
              <a:bevelB w="25400" h="25400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>
                <a:outerShdw blurRad="40005" dist="22860" dir="5400000" algn="ctr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 contourW="25400" prstMaterial="metal">
                <a:bevelT w="317500" h="317500"/>
                <a:bevelB w="25400" h="25400"/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>
                <a:outerShdw blurRad="40005" dist="22860" dir="5400000" algn="ctr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 contourW="25400" prstMaterial="metal">
                <a:bevelT w="317500" h="317500"/>
                <a:bevelB w="25400" h="25400"/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11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>
                <a:outerShdw blurRad="40005" dist="22860" dir="5400000" algn="ctr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 contourW="25400" prstMaterial="metal">
                <a:bevelT w="317500" h="317500"/>
                <a:bevelB w="25400" h="25400"/>
                <a:contourClr>
                  <a:schemeClr val="lt1"/>
                </a:contourClr>
              </a:sp3d>
            </c:spPr>
          </c:dPt>
          <c:dPt>
            <c:idx val="3"/>
            <c:bubble3D val="0"/>
            <c:explosion val="15"/>
            <c:spPr>
              <a:solidFill>
                <a:srgbClr val="92D050">
                  <a:alpha val="80000"/>
                </a:srgbClr>
              </a:solidFill>
              <a:ln w="25400">
                <a:solidFill>
                  <a:schemeClr val="lt1"/>
                </a:solidFill>
              </a:ln>
              <a:effectLst>
                <a:outerShdw blurRad="40005" dist="22860" dir="7200000" algn="ctr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 contourW="25400" prstMaterial="metal">
                <a:bevelT w="317500" h="317500"/>
                <a:bevelB w="25400" h="25400"/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6.6298530039173096E-4"/>
                  <c:y val="5.8501837049812246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4684853D-A35D-415D-A75D-1E05A705679F}" type="CATEGORYNAME">
                      <a:rPr lang="ru-RU" b="1" smtClean="0">
                        <a:effectLst/>
                      </a:rPr>
                      <a:pPr>
                        <a:defRPr>
                          <a:effectLst/>
                        </a:defRPr>
                      </a:pPr>
                      <a:t>[ИМЯ КАТЕГОРИИ]</a:t>
                    </a:fld>
                    <a:r>
                      <a:rPr lang="ru-RU" b="1" baseline="0" dirty="0" smtClean="0">
                        <a:effectLst/>
                      </a:rPr>
                      <a:t>
80,6%</a:t>
                    </a:r>
                  </a:p>
                </c:rich>
              </c:tx>
              <c:spPr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59900"/>
                        <a:gd name="adj2" fmla="val 118665"/>
                      </a:avLst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1.7975991932668814E-2"/>
                  <c:y val="-0.34550563091697711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A8FC4420-0F96-4C81-9DDB-0BBC42436855}" type="CATEGORYNAME">
                      <a:rPr lang="ru-RU" b="1" smtClean="0">
                        <a:effectLst/>
                      </a:rPr>
                      <a:pPr>
                        <a:defRPr>
                          <a:effectLst/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xfrm>
                  <a:off x="2861940" y="399230"/>
                  <a:ext cx="1189183" cy="257648"/>
                </a:xfrm>
                <a:solidFill>
                  <a:prstClr val="white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31363"/>
                        <a:gd name="adj2" fmla="val 170910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8826722064926502"/>
                      <c:h val="0.1186845654649375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9.1363737734165937E-2"/>
                  <c:y val="-0.139100324662163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200" b="1" dirty="0" smtClean="0">
                        <a:effectLst/>
                      </a:rPr>
                      <a:t>Невозможность</a:t>
                    </a:r>
                    <a:r>
                      <a:rPr lang="ru-RU" sz="1200" b="1" baseline="0" dirty="0">
                        <a:effectLst/>
                      </a:rPr>
                      <a:t>
</a:t>
                    </a:r>
                    <a:r>
                      <a:rPr lang="ru-RU" sz="1200" b="1" baseline="0" dirty="0" smtClean="0">
                        <a:effectLst/>
                      </a:rPr>
                      <a:t>14,6%</a:t>
                    </a:r>
                    <a:endParaRPr lang="ru-RU" sz="1200" b="1" baseline="0" dirty="0">
                      <a:effectLst/>
                    </a:endParaRP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8336791684443235"/>
                      <c:h val="0.21534572282474507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6.1571578171663553E-2"/>
                  <c:y val="-2.385446954035060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effectLst/>
                      </a:rPr>
                      <a:t>В плане 4,8%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</c:extLst>
            </c:dLbl>
            <c:dLbl>
              <c:idx val="4"/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Лист1!$A$2:$A$5</c:f>
              <c:strCache>
                <c:ptCount val="4"/>
                <c:pt idx="0">
                  <c:v>в АССП</c:v>
                </c:pt>
                <c:pt idx="1">
                  <c:v>Программа 2022</c:v>
                </c:pt>
                <c:pt idx="2">
                  <c:v>Не подключено</c:v>
                </c:pt>
                <c:pt idx="3">
                  <c:v>План 2023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14695</c:v>
                </c:pt>
                <c:pt idx="1">
                  <c:v>486</c:v>
                </c:pt>
                <c:pt idx="2">
                  <c:v>2829</c:v>
                </c:pt>
                <c:pt idx="3">
                  <c:v>2000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scene3d>
              <a:camera prst="orthographicFront"/>
              <a:lightRig rig="threePt" dir="t">
                <a:rot lat="0" lon="0" rev="1200000"/>
              </a:lightRig>
            </a:scene3d>
            <a:sp3d prstMaterial="metal">
              <a:bevelT w="317500" h="317500"/>
              <a:bevelB w="25400" h="25400"/>
            </a:sp3d>
          </c:spPr>
          <c:explosion val="12"/>
          <c:dPt>
            <c:idx val="0"/>
            <c:bubble3D val="0"/>
            <c:explosion val="11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 prstMaterial="metal">
                <a:bevelT w="317500" h="317500"/>
                <a:bevelB w="25400" h="25400"/>
                <a:contourClr>
                  <a:prstClr val="black">
                    <a:lumMod val="25000"/>
                    <a:lumOff val="75000"/>
                  </a:prstClr>
                </a:contourClr>
              </a:sp3d>
            </c:spPr>
          </c:dPt>
          <c:dPt>
            <c:idx val="1"/>
            <c:bubble3D val="0"/>
            <c:spPr>
              <a:solidFill>
                <a:srgbClr val="3A9DB8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 prstMaterial="metal">
                <a:bevelT w="317500" h="317500"/>
                <a:bevelB w="25400" h="25400"/>
                <a:contourClr>
                  <a:prstClr val="black">
                    <a:lumMod val="25000"/>
                    <a:lumOff val="75000"/>
                  </a:prstClr>
                </a:contourClr>
              </a:sp3d>
            </c:spPr>
          </c:dPt>
          <c:dPt>
            <c:idx val="2"/>
            <c:bubble3D val="0"/>
            <c:spPr>
              <a:solidFill>
                <a:schemeClr val="accent4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 prstMaterial="metal">
                <a:bevelT w="317500" h="317500"/>
                <a:bevelB w="25400" h="25400"/>
                <a:contourClr>
                  <a:prstClr val="black">
                    <a:lumMod val="25000"/>
                    <a:lumOff val="75000"/>
                  </a:prstClr>
                </a:contourClr>
              </a:sp3d>
            </c:spPr>
          </c:dPt>
          <c:dPt>
            <c:idx val="3"/>
            <c:bubble3D val="0"/>
            <c:spPr>
              <a:solidFill>
                <a:srgbClr val="CA3C39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 prstMaterial="metal">
                <a:bevelT w="317500" h="317500"/>
                <a:bevelB w="25400" h="25400"/>
                <a:contourClr>
                  <a:prstClr val="black">
                    <a:lumMod val="25000"/>
                    <a:lumOff val="75000"/>
                  </a:prstClr>
                </a:contourClr>
              </a:sp3d>
            </c:spPr>
          </c:dPt>
          <c:dPt>
            <c:idx val="4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 prstMaterial="metal">
                <a:bevelT w="317500" h="317500"/>
                <a:bevelB w="25400" h="25400"/>
                <a:contourClr>
                  <a:prstClr val="black">
                    <a:lumMod val="25000"/>
                    <a:lumOff val="75000"/>
                  </a:prstClr>
                </a:contourClr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4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4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 prstMaterial="metal">
                <a:bevelT w="317500" h="317500"/>
                <a:bevelB w="25400" h="25400"/>
                <a:contourClr>
                  <a:prstClr val="black">
                    <a:lumMod val="25000"/>
                    <a:lumOff val="75000"/>
                  </a:prstClr>
                </a:contourClr>
              </a:sp3d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shade val="51000"/>
                      <a:satMod val="130000"/>
                    </a:schemeClr>
                  </a:gs>
                  <a:gs pos="80000">
                    <a:schemeClr val="accent6">
                      <a:lumMod val="80000"/>
                      <a:lumOff val="20000"/>
                      <a:shade val="93000"/>
                      <a:satMod val="130000"/>
                    </a:schemeClr>
                  </a:gs>
                  <a:gs pos="100000">
                    <a:schemeClr val="accent6">
                      <a:lumMod val="80000"/>
                      <a:lumOff val="2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 prstMaterial="metal">
                <a:bevelT w="317500" h="317500"/>
                <a:bevelB w="25400" h="25400"/>
                <a:contourClr>
                  <a:prstClr val="black">
                    <a:lumMod val="25000"/>
                    <a:lumOff val="75000"/>
                  </a:prstClr>
                </a:contourClr>
              </a:sp3d>
            </c:spPr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Лист1!$A$2:$A$6</c:f>
              <c:strCache>
                <c:ptCount val="5"/>
                <c:pt idx="0">
                  <c:v>Устаревшие УУТЭ/техническая невозможность подключения оборудования АССП </c:v>
                </c:pt>
                <c:pt idx="1">
                  <c:v>Отказ собственников от подключения/вывод УУТЭ из эксплуатации по решению собственника/процесс модернизации УУТЭ </c:v>
                </c:pt>
                <c:pt idx="2">
                  <c:v>Проблемы с сигналом сотовой связи (отсутствие каналов проводной связи)</c:v>
                </c:pt>
                <c:pt idx="3">
                  <c:v>УУТЭ не имеющие тепловычислителей </c:v>
                </c:pt>
                <c:pt idx="4">
                  <c:v>В помещении ИТП (УУТЭ) невозможно обеспечить условия для нормальной эксплуатации оборудования АССП (затопление, влажность, неограниченный доступ и т.д.) 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0.42857142857142855</c:v>
                </c:pt>
                <c:pt idx="1">
                  <c:v>0.21428571428571427</c:v>
                </c:pt>
                <c:pt idx="2">
                  <c:v>0.17857142857142858</c:v>
                </c:pt>
                <c:pt idx="3">
                  <c:v>0.10714285714285714</c:v>
                </c:pt>
                <c:pt idx="4">
                  <c:v>7.1428571428571425E-2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7A7E1-E339-4697-875E-C912F59E3D2E}" type="datetimeFigureOut">
              <a:rPr lang="ru-RU" smtClean="0"/>
              <a:pPr/>
              <a:t>20.11.2023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43438"/>
            <a:ext cx="5378450" cy="4397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8413" y="9283700"/>
            <a:ext cx="29146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E623F-C9FC-494C-9D5C-EAA6C5BBBF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542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E623F-C9FC-494C-9D5C-EAA6C5BBBF3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904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E623F-C9FC-494C-9D5C-EAA6C5BBBF3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679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E623F-C9FC-494C-9D5C-EAA6C5BBBF3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935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E623F-C9FC-494C-9D5C-EAA6C5BBBF3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403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E623F-C9FC-494C-9D5C-EAA6C5BBBF3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710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E623F-C9FC-494C-9D5C-EAA6C5BBBF3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775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E623F-C9FC-494C-9D5C-EAA6C5BBBF3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558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E623F-C9FC-494C-9D5C-EAA6C5BBBF3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3507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E623F-C9FC-494C-9D5C-EAA6C5BBBF3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523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E623F-C9FC-494C-9D5C-EAA6C5BBBF3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995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2E66-4A55-4C55-8911-A718044BC5EF}" type="datetime1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542-FEEB-4DF4-AD82-5509AAB6A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828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4205-C386-418A-BF90-97AF40E23CAC}" type="datetime1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542-FEEB-4DF4-AD82-5509AAB6A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006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8EAA-13B3-4FF1-B823-1544F7D2CB45}" type="datetime1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542-FEEB-4DF4-AD82-5509AAB6A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785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2E66-4A55-4C55-8911-A718044BC5E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542-FEEB-4DF4-AD82-5509AAB6A2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944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16BE-7331-4EBB-8E17-1C581BDC84C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542-FEEB-4DF4-AD82-5509AAB6A2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3"/>
          </p:nvPr>
        </p:nvSpPr>
        <p:spPr>
          <a:xfrm>
            <a:off x="2843213" y="1563688"/>
            <a:ext cx="914400" cy="9144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662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2528F-35B1-4879-A1C1-81C05329E9A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542-FEEB-4DF4-AD82-5509AAB6A2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252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0F2C-30D2-43A5-8CAF-9F42CB0D06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542-FEEB-4DF4-AD82-5509AAB6A2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995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7A5D-3E0D-4CE9-9056-98E2F7C869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542-FEEB-4DF4-AD82-5509AAB6A2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6449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1567-49B5-4960-8058-D33558CFC11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542-FEEB-4DF4-AD82-5509AAB6A2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685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CFB5-63E4-404D-8D44-B2C86D2CEED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542-FEEB-4DF4-AD82-5509AAB6A2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8166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131E-E007-4C6A-8F0E-0A950BF90C1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542-FEEB-4DF4-AD82-5509AAB6A2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01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816BE-7331-4EBB-8E17-1C581BDC84CC}" type="datetime1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542-FEEB-4DF4-AD82-5509AAB6A2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3"/>
          </p:nvPr>
        </p:nvSpPr>
        <p:spPr>
          <a:xfrm>
            <a:off x="2843213" y="1563688"/>
            <a:ext cx="914400" cy="9144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6881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555A4-3F01-4D6C-8070-BA119D1CB3A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542-FEEB-4DF4-AD82-5509AAB6A2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8242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44205-C386-418A-BF90-97AF40E23CA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542-FEEB-4DF4-AD82-5509AAB6A2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9547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8EAA-13B3-4FF1-B823-1544F7D2CB4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542-FEEB-4DF4-AD82-5509AAB6A2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71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21258-C721-4797-8837-53966E886C69}" type="datetime1">
              <a:rPr lang="ru-RU" smtClean="0"/>
              <a:t>20.11.2023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07BE-2600-4CEE-9628-5DC97552FD3D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0"/>
            <a:ext cx="9159780" cy="515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02723" y="94601"/>
            <a:ext cx="6712528" cy="388577"/>
          </a:xfrm>
        </p:spPr>
        <p:txBody>
          <a:bodyPr>
            <a:normAutofit/>
          </a:bodyPr>
          <a:lstStyle>
            <a:lvl1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3817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2528F-35B1-4879-A1C1-81C05329E9A7}" type="datetime1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542-FEEB-4DF4-AD82-5509AAB6A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71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40F2C-30D2-43A5-8CAF-9F42CB0D0689}" type="datetime1">
              <a:rPr lang="ru-RU" smtClean="0"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542-FEEB-4DF4-AD82-5509AAB6A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201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7A5D-3E0D-4CE9-9056-98E2F7C86993}" type="datetime1">
              <a:rPr lang="ru-RU" smtClean="0"/>
              <a:t>20.11.2023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542-FEEB-4DF4-AD82-5509AAB6A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606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E1567-49B5-4960-8058-D33558CFC117}" type="datetime1">
              <a:rPr lang="ru-RU" smtClean="0"/>
              <a:t>20.11.2023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542-FEEB-4DF4-AD82-5509AAB6A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224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CFB5-63E4-404D-8D44-B2C86D2CEEDE}" type="datetime1">
              <a:rPr lang="ru-RU" smtClean="0"/>
              <a:t>20.11.2023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542-FEEB-4DF4-AD82-5509AAB6A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036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8131E-E007-4C6A-8F0E-0A950BF90C10}" type="datetime1">
              <a:rPr lang="ru-RU" smtClean="0"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542-FEEB-4DF4-AD82-5509AAB6A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74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555A4-3F01-4D6C-8070-BA119D1CB3AE}" type="datetime1">
              <a:rPr lang="ru-RU" smtClean="0"/>
              <a:t>20.11.2023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542-FEEB-4DF4-AD82-5509AAB6A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7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41EA6-4625-4157-B44A-B696B2B75F2C}" type="datetime1">
              <a:rPr lang="ru-RU" smtClean="0"/>
              <a:t>20.11.2023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EE542-FEEB-4DF4-AD82-5509AAB6A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96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41EA6-4625-4157-B44A-B696B2B75F2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20.11.2023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EE542-FEEB-4DF4-AD82-5509AAB6A2D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267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EE542-FEEB-4DF4-AD82-5509AAB6A2DF}" type="slidenum">
              <a:rPr lang="ru-RU" smtClean="0">
                <a:solidFill>
                  <a:schemeClr val="bg1"/>
                </a:solidFill>
              </a:rPr>
              <a:pPr/>
              <a:t>1</a:t>
            </a:fld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9664"/>
            <a:ext cx="7772400" cy="1296145"/>
          </a:xfrm>
        </p:spPr>
        <p:txBody>
          <a:bodyPr>
            <a:noAutofit/>
          </a:bodyPr>
          <a:lstStyle/>
          <a:p>
            <a:pPr>
              <a:lnSpc>
                <a:spcPct val="125000"/>
              </a:lnSpc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Автоматизированная система сбора показаний</a:t>
            </a:r>
            <a:br>
              <a:rPr lang="ru-RU" sz="1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ГУП «ТЭК СПб»</a:t>
            </a: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56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07BE-2600-4CEE-9628-5DC97552FD3D}" type="slidenum">
              <a:rPr lang="ru-RU" smtClean="0"/>
              <a:t>10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123478"/>
            <a:ext cx="6712528" cy="288032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b="1" dirty="0"/>
              <a:t>Согласен/не</a:t>
            </a:r>
            <a:r>
              <a:rPr lang="ru-RU" sz="1800" b="1" dirty="0" smtClean="0"/>
              <a:t> согласен что далее ?</a:t>
            </a:r>
            <a:endParaRPr lang="ru-RU" b="1" dirty="0"/>
          </a:p>
        </p:txBody>
      </p:sp>
      <p:sp>
        <p:nvSpPr>
          <p:cNvPr id="7" name="Номер слайда 4"/>
          <p:cNvSpPr txBox="1">
            <a:spLocks/>
          </p:cNvSpPr>
          <p:nvPr/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D82A8F-2BD1-41EE-80D0-B7E1A7B6668C}" type="slidenum">
              <a:rPr lang="ru-RU" smtClean="0">
                <a:solidFill>
                  <a:prstClr val="white"/>
                </a:solidFill>
              </a:rPr>
              <a:pPr/>
              <a:t>10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664" y="647545"/>
            <a:ext cx="1296144" cy="129614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28184" y="642795"/>
            <a:ext cx="1296144" cy="129614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716016" y="2383604"/>
            <a:ext cx="4427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Будет сформирован пакет документов для обращения в суд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-36512" y="218422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Обеспечить доступ в ИТП к оборудованию УУТЭ техническим специалистам, которые выполняют работы по установке оборудования АССП.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810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07BE-2600-4CEE-9628-5DC97552FD3D}" type="slidenum">
              <a:rPr lang="ru-RU" smtClean="0"/>
              <a:t>2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123478"/>
            <a:ext cx="6712528" cy="288032"/>
          </a:xfrm>
        </p:spPr>
        <p:txBody>
          <a:bodyPr>
            <a:noAutofit/>
          </a:bodyPr>
          <a:lstStyle/>
          <a:p>
            <a:pPr algn="l"/>
            <a:r>
              <a:rPr lang="ru-RU" sz="1600" b="1" dirty="0"/>
              <a:t>Что такое АССП?</a:t>
            </a:r>
          </a:p>
        </p:txBody>
      </p:sp>
      <p:sp>
        <p:nvSpPr>
          <p:cNvPr id="7" name="Номер слайда 4"/>
          <p:cNvSpPr txBox="1">
            <a:spLocks/>
          </p:cNvSpPr>
          <p:nvPr/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D82A8F-2BD1-41EE-80D0-B7E1A7B6668C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506735"/>
            <a:ext cx="4440123" cy="426052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843558"/>
            <a:ext cx="3230828" cy="323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53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349" y="1714199"/>
            <a:ext cx="360040" cy="36004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07BE-2600-4CEE-9628-5DC97552FD3D}" type="slidenum">
              <a:rPr lang="ru-RU" smtClean="0"/>
              <a:t>3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123478"/>
            <a:ext cx="6712528" cy="288032"/>
          </a:xfrm>
        </p:spPr>
        <p:txBody>
          <a:bodyPr>
            <a:noAutofit/>
          </a:bodyPr>
          <a:lstStyle/>
          <a:p>
            <a:pPr algn="l"/>
            <a:r>
              <a:rPr lang="ru-RU" sz="1600" b="1" dirty="0"/>
              <a:t>За чей счет</a:t>
            </a:r>
            <a:r>
              <a:rPr lang="ru-RU" sz="1600" b="1" dirty="0" smtClean="0"/>
              <a:t>?</a:t>
            </a:r>
            <a:endParaRPr lang="ru-RU" sz="1600" b="1" dirty="0"/>
          </a:p>
        </p:txBody>
      </p:sp>
      <p:sp>
        <p:nvSpPr>
          <p:cNvPr id="7" name="Номер слайда 4"/>
          <p:cNvSpPr txBox="1">
            <a:spLocks/>
          </p:cNvSpPr>
          <p:nvPr/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D82A8F-2BD1-41EE-80D0-B7E1A7B6668C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674939"/>
            <a:ext cx="4526327" cy="452632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24668" y="691442"/>
            <a:ext cx="46595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Исключительно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за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счет ГУП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«ТЭК СПб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 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соответственно, безвозмездно для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потребителей: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875254" y="1709553"/>
            <a:ext cx="1201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Установка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877753" y="2052316"/>
            <a:ext cx="1536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Подключение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875254" y="2406649"/>
            <a:ext cx="21302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Настройка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системы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867389" y="2757533"/>
            <a:ext cx="2860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Дальнейшее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обслуживание</a:t>
            </a:r>
            <a:endParaRPr lang="ru-RU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531" y="2051255"/>
            <a:ext cx="360040" cy="36004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531" y="2403795"/>
            <a:ext cx="360040" cy="36004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873" y="2760522"/>
            <a:ext cx="360040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61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07BE-2600-4CEE-9628-5DC97552FD3D}" type="slidenum">
              <a:rPr lang="ru-RU" smtClean="0"/>
              <a:t>4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123478"/>
            <a:ext cx="6712528" cy="288032"/>
          </a:xfrm>
        </p:spPr>
        <p:txBody>
          <a:bodyPr>
            <a:noAutofit/>
          </a:bodyPr>
          <a:lstStyle/>
          <a:p>
            <a:pPr algn="l"/>
            <a:r>
              <a:rPr lang="ru-RU" sz="1600" b="1" dirty="0"/>
              <a:t>На каком основании?</a:t>
            </a:r>
          </a:p>
        </p:txBody>
      </p:sp>
      <p:sp>
        <p:nvSpPr>
          <p:cNvPr id="7" name="Номер слайда 4"/>
          <p:cNvSpPr txBox="1">
            <a:spLocks/>
          </p:cNvSpPr>
          <p:nvPr/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D82A8F-2BD1-41EE-80D0-B7E1A7B6668C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11510"/>
            <a:ext cx="4022916" cy="402291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18239" y="671115"/>
            <a:ext cx="393773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Правил коммерческого учета тепловой энергии, теплоносителя, утвержденных постановлением Правительства Российской Федерации от 18.11.2013 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1034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6262" y="228371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Подпункт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«ж» пункта 18 Правил, обязательных при заключении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договоров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РСО, утвержденными постановлением Правительства Российской Федерации  от 14.02.2012 №124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87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07BE-2600-4CEE-9628-5DC97552FD3D}" type="slidenum">
              <a:rPr lang="ru-RU" smtClean="0"/>
              <a:t>5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123478"/>
            <a:ext cx="6712528" cy="28803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1600" b="1" dirty="0"/>
              <a:t>Порядок взаимодействия после подключения к АССП.</a:t>
            </a:r>
          </a:p>
        </p:txBody>
      </p:sp>
      <p:sp>
        <p:nvSpPr>
          <p:cNvPr id="7" name="Номер слайда 4"/>
          <p:cNvSpPr txBox="1">
            <a:spLocks/>
          </p:cNvSpPr>
          <p:nvPr/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D82A8F-2BD1-41EE-80D0-B7E1A7B6668C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09976"/>
            <a:ext cx="3158821" cy="315882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78597" y="895979"/>
            <a:ext cx="5040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Формирование филиалом «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Энергосбыт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 отчетов о теплопотреблении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78597" y="172668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Направление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Абоненту в электронном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виде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78597" y="224520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Абонент производит согласование предоставленных отчетов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59753" y="290111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Полученные данные берутся за основу при формировании счетов за потребленную тепловую энергию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55126"/>
            <a:ext cx="528039" cy="52803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21" y="1638463"/>
            <a:ext cx="545766" cy="54576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339527"/>
            <a:ext cx="567101" cy="56710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79066"/>
            <a:ext cx="567420" cy="56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07BE-2600-4CEE-9628-5DC97552FD3D}" type="slidenum">
              <a:rPr lang="ru-RU" smtClean="0"/>
              <a:t>6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123478"/>
            <a:ext cx="6712528" cy="28803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1600" b="1" dirty="0"/>
              <a:t>Зачем это нужно?</a:t>
            </a:r>
          </a:p>
        </p:txBody>
      </p:sp>
      <p:sp>
        <p:nvSpPr>
          <p:cNvPr id="7" name="Номер слайда 4"/>
          <p:cNvSpPr txBox="1">
            <a:spLocks/>
          </p:cNvSpPr>
          <p:nvPr/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D82A8F-2BD1-41EE-80D0-B7E1A7B6668C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699542"/>
            <a:ext cx="3446724" cy="344672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135519" y="59240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Прозрачность в расчетах за потребленную тепловую энергию между потребителем и РСО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35519" y="149670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Сокращение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сроков обработки показаний с УУТЭ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135519" y="218109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Сокращение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доли ручного труда при обработке показаний УУТЭ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135519" y="286548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Возможность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контроля за работой приборов учёта как со стороны потребителя, так и со стороны РСО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135519" y="378881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Возможность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внедрения систем диспетчеризации и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аналитики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9196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07BE-2600-4CEE-9628-5DC97552FD3D}" type="slidenum">
              <a:rPr lang="ru-RU" smtClean="0"/>
              <a:t>7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123478"/>
            <a:ext cx="6712528" cy="28803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1600" b="1" dirty="0"/>
              <a:t>Сопровождение и обслуживание АССП</a:t>
            </a:r>
          </a:p>
        </p:txBody>
      </p:sp>
      <p:sp>
        <p:nvSpPr>
          <p:cNvPr id="7" name="Номер слайда 4"/>
          <p:cNvSpPr txBox="1">
            <a:spLocks/>
          </p:cNvSpPr>
          <p:nvPr/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D82A8F-2BD1-41EE-80D0-B7E1A7B6668C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99542"/>
            <a:ext cx="3590223" cy="359022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572000" y="141660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3-х летние договоры по обслуживанию АССП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68060" y="2470179"/>
            <a:ext cx="46906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Показатель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работоспособности оборудования АССП не менее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94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% от общего количества подключенных к АССП УУТЭ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6932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Прямая соединительная линия 13"/>
          <p:cNvCxnSpPr/>
          <p:nvPr/>
        </p:nvCxnSpPr>
        <p:spPr>
          <a:xfrm>
            <a:off x="3995936" y="1809870"/>
            <a:ext cx="1224136" cy="322727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936980332"/>
              </p:ext>
            </p:extLst>
          </p:nvPr>
        </p:nvGraphicFramePr>
        <p:xfrm>
          <a:off x="606848" y="638454"/>
          <a:ext cx="4125280" cy="2170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4565017"/>
              </p:ext>
            </p:extLst>
          </p:nvPr>
        </p:nvGraphicFramePr>
        <p:xfrm>
          <a:off x="3275856" y="1646285"/>
          <a:ext cx="3363552" cy="2824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70922" y="1439563"/>
            <a:ext cx="627891" cy="46166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20115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УУТЭ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07BE-2600-4CEE-9628-5DC97552FD3D}" type="slidenum">
              <a:rPr lang="ru-RU" smtClean="0"/>
              <a:t>8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02723" y="148007"/>
            <a:ext cx="6712528" cy="33517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1600" b="1" dirty="0"/>
              <a:t>Чего мы достигли?</a:t>
            </a:r>
          </a:p>
        </p:txBody>
      </p:sp>
      <p:sp>
        <p:nvSpPr>
          <p:cNvPr id="7" name="Номер слайда 4"/>
          <p:cNvSpPr txBox="1">
            <a:spLocks/>
          </p:cNvSpPr>
          <p:nvPr/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D82A8F-2BD1-41EE-80D0-B7E1A7B6668C}" type="slidenum">
              <a:rPr lang="ru-RU" smtClean="0">
                <a:solidFill>
                  <a:prstClr val="white"/>
                </a:solidFill>
              </a:rPr>
              <a:pPr/>
              <a:t>8</a:t>
            </a:fld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55692"/>
              </p:ext>
            </p:extLst>
          </p:nvPr>
        </p:nvGraphicFramePr>
        <p:xfrm>
          <a:off x="5512711" y="641241"/>
          <a:ext cx="2808311" cy="846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7624"/>
                <a:gridCol w="687624"/>
                <a:gridCol w="733276"/>
                <a:gridCol w="699787"/>
              </a:tblGrid>
              <a:tr h="34265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Всего УУТЭ</a:t>
                      </a:r>
                      <a:endParaRPr lang="ru-RU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УУТЭ</a:t>
                      </a:r>
                      <a:r>
                        <a:rPr lang="ru-RU" sz="10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в </a:t>
                      </a:r>
                      <a:r>
                        <a:rPr lang="ru-RU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АССП</a:t>
                      </a:r>
                      <a:endParaRPr lang="ru-RU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Невозмо-жность</a:t>
                      </a:r>
                      <a:endParaRPr lang="ru-RU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FBC00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</a:t>
                      </a:r>
                      <a:r>
                        <a:rPr lang="ru-RU" sz="10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плане до конца 2023</a:t>
                      </a:r>
                      <a:r>
                        <a:rPr lang="ru-RU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ru-RU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85C83C"/>
                    </a:solidFill>
                  </a:tcPr>
                </a:tc>
              </a:tr>
              <a:tr h="298283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effectLst/>
                        </a:rPr>
                        <a:t>20 115</a:t>
                      </a:r>
                      <a:endParaRPr lang="ru-RU" sz="11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effectLst/>
                        </a:rPr>
                        <a:t>16 221</a:t>
                      </a:r>
                      <a:endParaRPr lang="ru-RU" sz="11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effectLst/>
                        </a:rPr>
                        <a:t>2 934</a:t>
                      </a:r>
                      <a:endParaRPr lang="ru-RU" sz="1100" b="1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effectLst/>
                        </a:rPr>
                        <a:t>960</a:t>
                      </a:r>
                      <a:endParaRPr lang="ru-RU" sz="1100" b="1" dirty="0"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153357" y="1305089"/>
            <a:ext cx="3664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2"/>
                </a:solidFill>
              </a:rPr>
              <a:t>=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2138130" y="2996089"/>
            <a:ext cx="627891" cy="46166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2934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УУТЭ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845066" y="2872979"/>
            <a:ext cx="3664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2"/>
                </a:solidFill>
              </a:rPr>
              <a:t>=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131840" y="2436129"/>
            <a:ext cx="342157" cy="731327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6995328" y="2168243"/>
            <a:ext cx="21486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b="1" dirty="0" smtClean="0"/>
              <a:t>Техническая </a:t>
            </a:r>
            <a:r>
              <a:rPr lang="ru-RU" sz="1200" b="1" dirty="0"/>
              <a:t>невозможность</a:t>
            </a:r>
          </a:p>
          <a:p>
            <a:pPr>
              <a:lnSpc>
                <a:spcPct val="150000"/>
              </a:lnSpc>
            </a:pPr>
            <a:r>
              <a:rPr lang="ru-RU" sz="1200" b="1" dirty="0"/>
              <a:t>Отказ собственников</a:t>
            </a:r>
          </a:p>
          <a:p>
            <a:pPr>
              <a:lnSpc>
                <a:spcPct val="150000"/>
              </a:lnSpc>
            </a:pPr>
            <a:r>
              <a:rPr lang="ru-RU" sz="1200" b="1" dirty="0"/>
              <a:t>Нет GSM сигнала</a:t>
            </a:r>
          </a:p>
          <a:p>
            <a:pPr>
              <a:lnSpc>
                <a:spcPct val="150000"/>
              </a:lnSpc>
            </a:pPr>
            <a:r>
              <a:rPr lang="ru-RU" sz="1200" b="1" dirty="0"/>
              <a:t>УУТЭ без вычислителей</a:t>
            </a:r>
          </a:p>
          <a:p>
            <a:pPr>
              <a:lnSpc>
                <a:spcPct val="150000"/>
              </a:lnSpc>
            </a:pPr>
            <a:r>
              <a:rPr lang="ru-RU" sz="1200" b="1" dirty="0"/>
              <a:t>Ненадежные помещения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752625" y="2292129"/>
            <a:ext cx="180000" cy="1440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6752625" y="2563518"/>
            <a:ext cx="180000" cy="144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6752625" y="2834907"/>
            <a:ext cx="180000" cy="1440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6752625" y="3106296"/>
            <a:ext cx="180000" cy="144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6752625" y="3377684"/>
            <a:ext cx="180000" cy="144000"/>
          </a:xfrm>
          <a:prstGeom prst="rect">
            <a:avLst/>
          </a:prstGeom>
          <a:gradFill>
            <a:gsLst>
              <a:gs pos="0">
                <a:srgbClr val="125567"/>
              </a:gs>
              <a:gs pos="71000">
                <a:srgbClr val="186B82"/>
              </a:gs>
              <a:gs pos="100000">
                <a:srgbClr val="156175"/>
              </a:gs>
            </a:gsLst>
          </a:gradFill>
          <a:ln>
            <a:solidFill>
              <a:srgbClr val="196D84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34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07BE-2600-4CEE-9628-5DC97552FD3D}" type="slidenum">
              <a:rPr lang="ru-RU" smtClean="0"/>
              <a:t>9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123478"/>
            <a:ext cx="6712528" cy="28803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1600" b="1" dirty="0"/>
              <a:t>Перспективы, дальнейшее развитие АССП.</a:t>
            </a:r>
          </a:p>
        </p:txBody>
      </p:sp>
      <p:sp>
        <p:nvSpPr>
          <p:cNvPr id="7" name="Номер слайда 4"/>
          <p:cNvSpPr txBox="1">
            <a:spLocks/>
          </p:cNvSpPr>
          <p:nvPr/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D82A8F-2BD1-41EE-80D0-B7E1A7B6668C}" type="slidenum">
              <a:rPr lang="ru-RU" smtClean="0">
                <a:solidFill>
                  <a:prstClr val="white"/>
                </a:solidFill>
              </a:rPr>
              <a:pPr/>
              <a:t>9</a:t>
            </a:fld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849484"/>
              </p:ext>
            </p:extLst>
          </p:nvPr>
        </p:nvGraphicFramePr>
        <p:xfrm>
          <a:off x="611560" y="508711"/>
          <a:ext cx="7848872" cy="4223279"/>
        </p:xfrm>
        <a:graphic>
          <a:graphicData uri="http://schemas.openxmlformats.org/drawingml/2006/table">
            <a:tbl>
              <a:tblPr firstRow="1" firstCol="1" bandRow="1"/>
              <a:tblGrid>
                <a:gridCol w="4096392"/>
                <a:gridCol w="3752480"/>
              </a:tblGrid>
              <a:tr h="1769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настоящее время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Перспектива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698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и серверное оборудование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49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ru-RU" sz="12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Состоит из двух БД с интеграцией через модуль </a:t>
                      </a:r>
                      <a:r>
                        <a:rPr lang="en-US" sz="12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IGS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ru-RU" sz="12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Требует наличие собственных серверных мощностей и развитие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ru-RU" sz="12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Предоставление услуги посредством облачных технологий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ru-RU" sz="12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требует содержание серверных мощностей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ru-RU" sz="12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требует администрирования и обновления общего и специального ПО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698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Интеграционные возможности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698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ru-RU" sz="12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Отсутствует интеграция по </a:t>
                      </a:r>
                      <a:r>
                        <a:rPr lang="en-US" sz="12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API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ru-RU" sz="12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</a:t>
                      </a:r>
                      <a:r>
                        <a:rPr lang="en-US" sz="12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API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6988">
                <a:tc gridSpan="2">
                  <a:txBody>
                    <a:bodyPr/>
                    <a:lstStyle/>
                    <a:p>
                      <a:pPr marL="202565" algn="ctr">
                        <a:spcAft>
                          <a:spcPts val="0"/>
                        </a:spcAft>
                      </a:pPr>
                      <a:r>
                        <a:rPr lang="ru-RU" sz="1200" b="1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Функционал и развитие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1590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ru-RU" sz="12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Требуется обновления </a:t>
                      </a:r>
                      <a:r>
                        <a:rPr lang="ru-RU" sz="1200" kern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версий </a:t>
                      </a:r>
                      <a:r>
                        <a:rPr lang="ru-RU" sz="12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200" kern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sz="12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отдельный бюджет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ru-RU" sz="12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Требуется внедрение автоматизации внесения начальных значений интеграторов из текущих данных прибора за отдельный бюджет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ru-RU" sz="12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Требуется модернизация при изменении бизнес-процессов предприятия или изменения законодательства 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ru-RU" sz="12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Доработка функционала с учетом изменений в законодательстве и бизнес-процессов предприятия 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ru-RU" sz="12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Реализовано формирование тотальных значений 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ru-RU" sz="12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Диспетчерская служба тех. Поддержки пользователей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9919">
                <a:tc gridSpan="2">
                  <a:txBody>
                    <a:bodyPr/>
                    <a:lstStyle/>
                    <a:p>
                      <a:pPr marL="202565" algn="ctr">
                        <a:spcAft>
                          <a:spcPts val="0"/>
                        </a:spcAft>
                      </a:pPr>
                      <a:r>
                        <a:rPr lang="ru-RU" sz="1200" b="1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Оборудование связи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8753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ru-RU" sz="12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Работает только </a:t>
                      </a:r>
                      <a:r>
                        <a:rPr lang="ru-RU" sz="1200" kern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одной</a:t>
                      </a:r>
                      <a:r>
                        <a:rPr lang="ru-RU" sz="1200" kern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моделью</a:t>
                      </a:r>
                      <a:r>
                        <a:rPr lang="ru-RU" sz="1200" kern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УСПД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ru-RU" sz="12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Требует дополнительных финансовых затрат на ЗИП и выполнения работ по ремонту или модернизации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ru-RU" sz="12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Работает с более 20 моделей различных производителей УСПД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ru-RU" sz="12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Затраты на ЗИП и работы по ремонту или модернизации входят в состав услуги  </a:t>
                      </a:r>
                      <a:endParaRPr lang="ru-RU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062" marR="6006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209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9410</TotalTime>
  <Words>458</Words>
  <Application>Microsoft Office PowerPoint</Application>
  <PresentationFormat>Экран (16:9)</PresentationFormat>
  <Paragraphs>105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1_Тема Office</vt:lpstr>
      <vt:lpstr>Автоматизированная система сбора показаний ГУП «ТЭК СПб»</vt:lpstr>
      <vt:lpstr>Что такое АССП?</vt:lpstr>
      <vt:lpstr>За чей счет?</vt:lpstr>
      <vt:lpstr>На каком основании?</vt:lpstr>
      <vt:lpstr>Порядок взаимодействия после подключения к АССП.</vt:lpstr>
      <vt:lpstr>Зачем это нужно?</vt:lpstr>
      <vt:lpstr>Сопровождение и обслуживание АССП</vt:lpstr>
      <vt:lpstr>Чего мы достигли?</vt:lpstr>
      <vt:lpstr>Перспективы, дальнейшее развитие АССП.</vt:lpstr>
      <vt:lpstr>Согласен/не согласен что далее 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плана первоочередных мероприятий  по восстановлению финансовой сбалансированности  предприятия</dc:title>
  <dc:creator>Стельмах Тарас Дмитриевич</dc:creator>
  <cp:lastModifiedBy>Семёнов Андрей Сергеевич</cp:lastModifiedBy>
  <cp:revision>674</cp:revision>
  <cp:lastPrinted>2021-12-15T15:16:05Z</cp:lastPrinted>
  <dcterms:created xsi:type="dcterms:W3CDTF">2019-09-25T08:13:37Z</dcterms:created>
  <dcterms:modified xsi:type="dcterms:W3CDTF">2023-11-20T08:26:21Z</dcterms:modified>
</cp:coreProperties>
</file>