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69" r:id="rId2"/>
    <p:sldId id="441" r:id="rId3"/>
    <p:sldId id="467" r:id="rId4"/>
    <p:sldId id="262" r:id="rId5"/>
    <p:sldId id="308" r:id="rId6"/>
    <p:sldId id="459" r:id="rId7"/>
    <p:sldId id="462" r:id="rId8"/>
    <p:sldId id="451" r:id="rId9"/>
    <p:sldId id="457" r:id="rId10"/>
    <p:sldId id="449" r:id="rId11"/>
    <p:sldId id="263" r:id="rId12"/>
    <p:sldId id="442" r:id="rId13"/>
    <p:sldId id="463" r:id="rId14"/>
    <p:sldId id="460" r:id="rId15"/>
    <p:sldId id="410" r:id="rId16"/>
    <p:sldId id="413" r:id="rId17"/>
    <p:sldId id="461" r:id="rId18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581E332A-3977-4C77-8B76-F20418194D4F}">
          <p14:sldIdLst>
            <p14:sldId id="469"/>
            <p14:sldId id="441"/>
            <p14:sldId id="467"/>
            <p14:sldId id="262"/>
            <p14:sldId id="308"/>
            <p14:sldId id="459"/>
            <p14:sldId id="462"/>
            <p14:sldId id="451"/>
            <p14:sldId id="457"/>
            <p14:sldId id="449"/>
            <p14:sldId id="263"/>
            <p14:sldId id="442"/>
            <p14:sldId id="463"/>
            <p14:sldId id="460"/>
            <p14:sldId id="410"/>
            <p14:sldId id="413"/>
            <p14:sldId id="4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2" clrIdx="0">
    <p:extLst>
      <p:ext uri="{19B8F6BF-5375-455C-9EA6-DF929625EA0E}">
        <p15:presenceInfo xmlns:p15="http://schemas.microsoft.com/office/powerpoint/2012/main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8000"/>
    <a:srgbClr val="FF9900"/>
    <a:srgbClr val="42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5256" autoAdjust="0"/>
  </p:normalViewPr>
  <p:slideViewPr>
    <p:cSldViewPr snapToGrid="0">
      <p:cViewPr varScale="1">
        <p:scale>
          <a:sx n="79" d="100"/>
          <a:sy n="79" d="100"/>
        </p:scale>
        <p:origin x="854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31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1BA91EE-5AE4-4682-9A37-838DD125CBEB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882422E-803A-445D-B90F-C4811DDF9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89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B6F4B-C42B-8C08-90F2-90A9339E8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97B027-EE64-C567-B508-3D93430B0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90CEAB-F9E2-1E5C-2179-2BFCA28B9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03B62-9EB6-A2AE-0104-48EAF5EB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EE9B6B-8CDA-AE1D-E3E8-31D4FE02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04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59CD9-5471-7AC4-6478-715EFACE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E82759-241C-6119-103A-AC8B9E039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8685A8-E579-E1FF-7E87-956DD9660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8DCDF-5EB9-7142-580D-3D35D398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02FCAC-EE6C-B49C-83D1-F428B71F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15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496609-25E7-F429-3CA5-B653B2210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497328-63B1-1388-05F9-CB045E661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968A0D-F33D-EA42-808B-46464A25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2DECD5-5CCA-33AD-C19C-70AAABCA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65A6DA-980E-41B2-BB62-3D694A15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02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3AA8E-3718-C57F-C096-018F7434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5BEFE-625C-41F7-5521-852A1B78E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2BBED0-10E2-BA88-A827-1FF94E8C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A1BE4-E3DA-AB9C-A055-7C336E96F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F4A59-8F37-1BBB-60B8-80CD995C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4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8750C-5925-F3F7-E653-7E0B5F37A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857716-70B0-87DF-6940-A04467BF6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C558EA-F143-97AB-80C3-641DD2BFE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78238-E40A-EF36-E279-C9C7DDFB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01CA74-87DC-A1DF-0248-CFD99EB4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98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FA1E0-0EE3-FEBA-A5FF-99CA5444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455D3-B77D-7825-2F88-86F9E395F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AD420F-B334-E48F-6C01-3E0622680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73369-CB25-C7B9-57DE-19A870BB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797974-90EF-28B1-DD47-43048979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CFE038-3B43-491C-2387-1289115E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78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04054-BDBD-7E62-B695-53E899D10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91BB45-90D4-2EDD-6A2E-40CD069EE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7685A7-B875-D3E3-DECA-AB25D20E8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6FD519-9719-4B5F-FE2E-208BC6D10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CF3B6C-CA86-7D0C-4BE5-79F303BD0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D9F4DA-7DBC-70E1-79A3-2721B8643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2E76DF-99A4-2B8E-25D8-9A4B973A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39DEDB-42FA-D7BF-1575-355CCE1A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8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0064D-7F38-CCED-F8BB-9E82B382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EAA875-A990-7401-6C3B-251F7380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A9F500-EE2B-F0F0-E919-67F495D7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36086F-5AE0-E0CC-CBEC-6C318ED4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9C16ED-CF91-FA11-5F6C-354F7FB96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179C-4C02-3A52-0505-A6B19123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3A893C-B370-193D-D502-16663641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68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DD08B-0341-B33F-834C-02C53CDF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24827-A175-6010-481A-B2FACDA47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D190C3-F281-14E6-82BF-13C9DFCEA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22925-5935-3BAC-6C62-E2FD7EB0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37B97C-6986-C8DD-1AD2-11C5CDAC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59CC6-FA89-DA02-4F1C-E130F4CD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648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C9810-40A0-88B9-CC0D-E7BB81DD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83F0E2-9F0E-7378-A591-8F8E34ACE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E19026-68D6-EA7A-279D-A8877F962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BCC905-D20B-A9D3-F379-3D72FD51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641A6A-4582-4342-3DB5-5840CB5A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FFC717-D79C-72E1-0F68-D0E103C4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4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C13AA-2EEB-B054-E930-BC8E8F63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BE0B30-F9E5-82A8-485D-754B696D0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242EC-6658-FB36-04A9-640961357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42D10-1CEA-415C-9E7D-2500CFF34DE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F2279A-A93B-9EBF-B621-60F87932D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238B0-2C62-7ED4-759E-50098353D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14F3C-7191-474C-9D0C-3EC1FCD98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7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2.pn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hdphoto" Target="../media/hdphoto1.wdp"/><Relationship Id="rId7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.pn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8D9DEBF-96AC-4DC2-8DD9-5F5EC71E6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C020BA4-5390-4CE4-B3EC-D0381BFDB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5AA202-1F1A-4079-AFCE-A8BBE8EA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8F5432-D966-4B39-A52B-64CD0E4FE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156173" y="121876"/>
            <a:ext cx="5592185" cy="10855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E1F32A-8290-49B0-BA4D-9CF9F3A92C00}"/>
              </a:ext>
            </a:extLst>
          </p:cNvPr>
          <p:cNvSpPr txBox="1"/>
          <p:nvPr/>
        </p:nvSpPr>
        <p:spPr>
          <a:xfrm>
            <a:off x="476655" y="1600200"/>
            <a:ext cx="1154673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расходомеры для трубопроводов большого диаметра.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измерений – как фактор преодоления дисбаланса при учёте ресурсов.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CF8CF9-99B8-4FD4-B6CC-40D4F6DBB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3" y="3313880"/>
            <a:ext cx="4334262" cy="32506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74F010-710B-4567-9DE2-545E50FE5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457" y="3336534"/>
            <a:ext cx="4334262" cy="32506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429604-02DD-4E07-95CF-360238633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961" y="3336534"/>
            <a:ext cx="2440676" cy="3254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2A18C2-959B-4140-AB3E-9BC89B534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994" y="2353004"/>
            <a:ext cx="663992" cy="6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7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A7FF7E-9F52-E237-7284-2919F9A59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81F27-05EA-8330-EAD8-66AFA897D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328" y="4240134"/>
            <a:ext cx="572655" cy="618194"/>
          </a:xfrm>
        </p:spPr>
        <p:txBody>
          <a:bodyPr>
            <a:normAutofit/>
          </a:bodyPr>
          <a:lstStyle/>
          <a:p>
            <a:endParaRPr lang="ru-RU" sz="2800" b="1" u="sng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833A972C-4DEE-30ED-FFAB-55C204DF8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7745" y="3602038"/>
            <a:ext cx="3500582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7E29D4-2501-516F-A64E-40481F97D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8" y="113343"/>
            <a:ext cx="10863883" cy="66313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2660D8-4FDC-9288-C934-AED86092B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115889" y="113343"/>
            <a:ext cx="4717317" cy="915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43C368-DDC2-4676-BEF4-441255C0F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0" y="4695145"/>
            <a:ext cx="1865484" cy="19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6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8246">
        <p15:prstTrans prst="pageCurlDouble"/>
      </p:transition>
    </mc:Choice>
    <mc:Fallback xmlns="">
      <p:transition spd="slow" advTm="824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580DA-903D-51CD-AAFA-08409AF34B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38"/>
                    </a14:imgEffect>
                    <a14:imgEffect>
                      <a14:saturation sat="43000"/>
                    </a14:imgEffect>
                    <a14:imgEffect>
                      <a14:brightnessContrast bright="-13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386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8E6B1-6F9E-8A29-F354-F87EE7343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221673"/>
            <a:ext cx="11545453" cy="6525491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РАСХОДОМЕРЫ «ГЕЛИКОН РЭЛ-100».</a:t>
            </a:r>
          </a:p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характеристики и опции.</a:t>
            </a:r>
          </a:p>
          <a:p>
            <a:pPr marL="803275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применению: стандарт (общепромышленное),</a:t>
            </a:r>
          </a:p>
          <a:p>
            <a:pPr marL="517525" algn="l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взрывозащищённое (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оболочка + искробезопасная цепь в интегральном исполнении);</a:t>
            </a:r>
          </a:p>
          <a:p>
            <a:pPr marL="803275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версии: единая (интегральная),  раздельная</a:t>
            </a:r>
          </a:p>
          <a:p>
            <a:pPr marL="803275" indent="-285750" algn="l">
              <a:buFontTx/>
              <a:buChar char="-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 (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15 мм до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мм;</a:t>
            </a:r>
          </a:p>
          <a:p>
            <a:pPr algn="l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Первичный преобразователь расхода:                                                       Блок электроники:</a:t>
            </a:r>
          </a:p>
          <a:p>
            <a:pPr marL="285750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корпуса и фланцев: ст.20 с покрытием,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нерж.сталь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- Материал корпуса – алюминиевый сплав с покрытием;</a:t>
            </a:r>
          </a:p>
          <a:p>
            <a:pPr marL="285750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Присоединение к процессу – фланцевое;                                                 - Дисплей:3-х строчный с подсветкой, кнопки за стеклом;</a:t>
            </a:r>
          </a:p>
          <a:p>
            <a:pPr marL="285750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 среды (МПа): 1,6,  2,5, 4,0;                                                        - Выходы: 4-20мА+импульсный,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RS485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HART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Футеровка: фторопласт Ф-4 (до 180гр.С), полиуретан (до 90грС);       - Питание: 12-36В(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DC)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110-240В;</a:t>
            </a:r>
          </a:p>
          <a:p>
            <a:pPr marL="285750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Электроды: титан, тантал,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хастелой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С256, ст.316 (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вольфрам;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algn="l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Стандартные опции:</a:t>
            </a:r>
          </a:p>
          <a:p>
            <a:pPr marL="803275" indent="-285750" algn="l">
              <a:buFontTx/>
              <a:buChar char="-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IP67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IP68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3275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Погрешность: 0,18%, 0,35%, 0,7%; 1%,</a:t>
            </a:r>
          </a:p>
          <a:p>
            <a:pPr marL="803275" indent="-285750" algn="l">
              <a:buFontTx/>
              <a:buChar char="-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окр.ср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-40 до +60, защита от перегрева;</a:t>
            </a:r>
          </a:p>
          <a:p>
            <a:pPr marL="803275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службы не менее 15 лет;</a:t>
            </a:r>
          </a:p>
          <a:p>
            <a:pPr marL="803275" indent="-285750" algn="l">
              <a:buFontTx/>
              <a:buChar char="-"/>
            </a:pP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Межповерочный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интервал 5 лет;</a:t>
            </a:r>
          </a:p>
          <a:p>
            <a:pPr marL="803275" indent="-285750" algn="l">
              <a:buFontTx/>
              <a:buChar char="-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Имитационная поверка;</a:t>
            </a:r>
          </a:p>
          <a:p>
            <a:pPr marL="803275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103D77-C495-01FF-8A05-E6FB272C9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466" y="3691370"/>
            <a:ext cx="3222049" cy="3222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600E8-8B56-4503-E295-F406F4079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3466" r="25942" b="12552"/>
          <a:stretch/>
        </p:blipFill>
        <p:spPr>
          <a:xfrm>
            <a:off x="9058267" y="4486275"/>
            <a:ext cx="1602072" cy="2316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F1EC6-9350-C04B-941F-9E63C51B40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3466" r="25942" b="12552"/>
          <a:stretch/>
        </p:blipFill>
        <p:spPr>
          <a:xfrm>
            <a:off x="8029517" y="5105400"/>
            <a:ext cx="1231350" cy="17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0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0D1C3A-A4F9-86B5-6A09-231588BF5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82"/>
            <a:ext cx="12192000" cy="6954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38E32-D74D-ADAB-ED72-384C966B6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707" y="2798768"/>
            <a:ext cx="1219201" cy="480291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8E6B1-6F9E-8A29-F354-F87EE7343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868218"/>
            <a:ext cx="11545453" cy="578658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расходомеры в реалиях эксплуатации: измерения кислот, щелочей, пульп, воды и др.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998E4C-F192-15F0-376E-E28925E45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1258886"/>
            <a:ext cx="3449799" cy="22971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EA7F90-F7C7-C914-A2FE-05C32452A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87" y="1293701"/>
            <a:ext cx="1722836" cy="22971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453F0F-0140-45C6-0890-B88768037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3775542"/>
            <a:ext cx="3851564" cy="2888672"/>
          </a:xfrm>
          <a:prstGeom prst="rect">
            <a:avLst/>
          </a:prstGeom>
        </p:spPr>
      </p:pic>
      <p:pic>
        <p:nvPicPr>
          <p:cNvPr id="13" name="Объект 10">
            <a:extLst>
              <a:ext uri="{FF2B5EF4-FFF2-40B4-BE49-F238E27FC236}">
                <a16:creationId xmlns:a16="http://schemas.microsoft.com/office/drawing/2014/main" id="{853ABBC6-C002-B888-39E8-5A6DEAD99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39" y="1293701"/>
            <a:ext cx="1800513" cy="2314531"/>
          </a:xfrm>
          <a:prstGeom prst="rect">
            <a:avLst/>
          </a:prstGeom>
        </p:spPr>
      </p:pic>
      <p:pic>
        <p:nvPicPr>
          <p:cNvPr id="15" name="Объект 13">
            <a:extLst>
              <a:ext uri="{FF2B5EF4-FFF2-40B4-BE49-F238E27FC236}">
                <a16:creationId xmlns:a16="http://schemas.microsoft.com/office/drawing/2014/main" id="{65080AE8-84D1-531B-2699-1FAAB0A2F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66" y="1306501"/>
            <a:ext cx="4078093" cy="22971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963E76-6454-42A6-CAD4-F36B70EBAF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40" y="3761509"/>
            <a:ext cx="2169968" cy="28932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A613DD4-E23D-7D2C-D7E5-75D7D817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39" y="3761509"/>
            <a:ext cx="4883788" cy="28932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9983FF-609A-0C57-D195-4D8F9F499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341745" y="-161216"/>
            <a:ext cx="5254439" cy="10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3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0D1C3A-A4F9-86B5-6A09-231588BF5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82"/>
            <a:ext cx="12192000" cy="6954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38E32-D74D-ADAB-ED72-384C966B6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707" y="2798768"/>
            <a:ext cx="1219201" cy="480291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8E6B1-6F9E-8A29-F354-F87EE7343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8416" y="272374"/>
            <a:ext cx="6851836" cy="56212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расходомеры в реалиях эксплуатации.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9983FF-609A-0C57-D195-4D8F9F499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225013" y="-66014"/>
            <a:ext cx="4638817" cy="9005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83D998-9F09-40E0-9199-F9F39C42E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5" y="3035030"/>
            <a:ext cx="4903263" cy="36774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94A5D0-651D-4EF9-B257-82DBA149D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06" y="988463"/>
            <a:ext cx="6851836" cy="4881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6397EE1-1747-4D4F-BC01-C28036B83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1" y="1023000"/>
            <a:ext cx="2501257" cy="18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0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580DA-903D-51CD-AAFA-08409AF34B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38"/>
                    </a14:imgEffect>
                    <a14:imgEffect>
                      <a14:saturation sat="43000"/>
                    </a14:imgEffect>
                    <a14:imgEffect>
                      <a14:brightnessContrast bright="-13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386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8E6B1-6F9E-8A29-F354-F87EE7343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221673"/>
            <a:ext cx="11545453" cy="6525491"/>
          </a:xfrm>
        </p:spPr>
        <p:txBody>
          <a:bodyPr>
            <a:normAutofit/>
          </a:bodyPr>
          <a:lstStyle/>
          <a:p>
            <a:pPr marL="517525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 РАСХОДОМЕР ГАРАНТИРОВАННО УМЕЕТ РАБОТАТЬ</a:t>
            </a:r>
          </a:p>
          <a:p>
            <a:pPr marL="517525"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С ПУЛЬПАМИ С СОДЕРЖАНИЕМ ТВЁРДОГО</a:t>
            </a:r>
          </a:p>
          <a:p>
            <a:pPr marL="517525"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ОСВОИЛИ ТЕХНОЛОГИЮ ПРОИЗВОДСТВА СВЕРХТВЕРДЫХ ЭЛЕКТРОДОВ</a:t>
            </a:r>
          </a:p>
          <a:p>
            <a:pPr marL="517525"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СПЕЦИАЛЬНОЙ  КОНСТРУКЦИИ                                                                       ИЗ ВОЛЬФРАМА</a:t>
            </a:r>
          </a:p>
          <a:p>
            <a:pPr marL="517525"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СТАДИИ ДОРАБОТКИ – ЭЛЕМЕНТЫ ПЕРВИЧНОГО ПРЕОБРАЗОВАТЕЛЯ.</a:t>
            </a:r>
          </a:p>
          <a:p>
            <a:pPr marL="517525"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                                   ГАРАНТИРОВАННАЯ РАБОТА РАСХОДОМЕРА НА ПУЛЬПАХ</a:t>
            </a:r>
          </a:p>
          <a:p>
            <a:pPr marL="517525"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СОДЕРЖАНИЕМ ТВЕРДОГО                                                                 ДО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65-70%</a:t>
            </a:r>
          </a:p>
          <a:p>
            <a:pPr marL="517525"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indent="-285750" algn="l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103D77-C495-01FF-8A05-E6FB272C9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42" y="2212518"/>
            <a:ext cx="5174640" cy="5174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600E8-8B56-4503-E295-F406F4079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3466" r="25942" b="12552"/>
          <a:stretch/>
        </p:blipFill>
        <p:spPr>
          <a:xfrm>
            <a:off x="7490688" y="4542625"/>
            <a:ext cx="1634837" cy="23636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F1EC6-9350-C04B-941F-9E63C51B40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3466" r="25942" b="12552"/>
          <a:stretch/>
        </p:blipFill>
        <p:spPr>
          <a:xfrm>
            <a:off x="6576786" y="5125972"/>
            <a:ext cx="1197956" cy="1732028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038833ED-273A-BEB0-0CBB-F2E891225E07}"/>
              </a:ext>
            </a:extLst>
          </p:cNvPr>
          <p:cNvSpPr/>
          <p:nvPr/>
        </p:nvSpPr>
        <p:spPr>
          <a:xfrm>
            <a:off x="6959098" y="832121"/>
            <a:ext cx="321937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5D3CBB50-43B7-ACA2-36AB-7E135E188E91}"/>
              </a:ext>
            </a:extLst>
          </p:cNvPr>
          <p:cNvSpPr/>
          <p:nvPr/>
        </p:nvSpPr>
        <p:spPr>
          <a:xfrm>
            <a:off x="6096000" y="2212518"/>
            <a:ext cx="321937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1630E677-3982-7D0E-6D50-90EAF6E01F29}"/>
              </a:ext>
            </a:extLst>
          </p:cNvPr>
          <p:cNvSpPr/>
          <p:nvPr/>
        </p:nvSpPr>
        <p:spPr>
          <a:xfrm>
            <a:off x="1569680" y="3589175"/>
            <a:ext cx="1579920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A15B213A-372C-4758-0CA2-44E3D6E20A8B}"/>
              </a:ext>
            </a:extLst>
          </p:cNvPr>
          <p:cNvSpPr/>
          <p:nvPr/>
        </p:nvSpPr>
        <p:spPr>
          <a:xfrm>
            <a:off x="4043372" y="4203363"/>
            <a:ext cx="304091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E2E3E7-4272-2C04-9B1E-AC215E0FE435}"/>
              </a:ext>
            </a:extLst>
          </p:cNvPr>
          <p:cNvSpPr txBox="1"/>
          <p:nvPr/>
        </p:nvSpPr>
        <p:spPr>
          <a:xfrm>
            <a:off x="10247303" y="720494"/>
            <a:ext cx="1654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Д0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30%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4604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okdoma.ru/wp-content/uploads/6/4/7/647c469792f251d18d946f5a4b89f3e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" b="2174"/>
          <a:stretch/>
        </p:blipFill>
        <p:spPr bwMode="auto">
          <a:xfrm>
            <a:off x="-1729" y="27384"/>
            <a:ext cx="12193729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954E7B-72AB-FE14-241C-F406D507C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83" y="1423594"/>
            <a:ext cx="2153157" cy="9241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3C70EB-213F-8D35-C0A7-8765B1C3A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711" y="787161"/>
            <a:ext cx="2033939" cy="10985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86476-FF79-878B-02F1-4B4DEBC76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477" y="1982565"/>
            <a:ext cx="2864204" cy="12293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188AD7-A8A1-416D-728E-A12B548E5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238" y="3177080"/>
            <a:ext cx="2955939" cy="1268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AA3A22-0955-D614-74E8-692DABAF2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84" y="3933007"/>
            <a:ext cx="2401757" cy="10308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9B6BF2-E366-8049-33A2-BB2AB70A6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525" y="4448436"/>
            <a:ext cx="2955939" cy="12687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940E71-DA81-25E1-5BA6-43D9AF3CB705}"/>
              </a:ext>
            </a:extLst>
          </p:cNvPr>
          <p:cNvSpPr txBox="1"/>
          <p:nvPr/>
        </p:nvSpPr>
        <p:spPr>
          <a:xfrm>
            <a:off x="959085" y="5250261"/>
            <a:ext cx="83113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Мы начали производить Терминальные панели серии </a:t>
            </a:r>
            <a:r>
              <a:rPr lang="en-US" sz="4000" b="1" dirty="0">
                <a:solidFill>
                  <a:schemeClr val="bg1"/>
                </a:solidFill>
              </a:rPr>
              <a:t>UM-HR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A23F5-CD06-3311-377D-FF2E97559B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272907" y="180243"/>
            <a:ext cx="2592387" cy="5032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5579A-5D4A-4908-B6D3-ADA59711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711" y="5328499"/>
            <a:ext cx="1294501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82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272907" y="180243"/>
            <a:ext cx="4717317" cy="9157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99F5DF5-F3AA-C839-2E0A-6001671220B8}"/>
              </a:ext>
            </a:extLst>
          </p:cNvPr>
          <p:cNvSpPr txBox="1">
            <a:spLocks/>
          </p:cNvSpPr>
          <p:nvPr/>
        </p:nvSpPr>
        <p:spPr>
          <a:xfrm>
            <a:off x="0" y="1330036"/>
            <a:ext cx="12192000" cy="55279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endParaRPr lang="ru-RU" sz="24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1AEC22-24E4-648A-A4D0-FBEEF8F7A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9" y="2100563"/>
            <a:ext cx="4359248" cy="41512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59BEB6-C129-00C3-29AF-52E79FA3D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74" y="2111251"/>
            <a:ext cx="3057150" cy="2560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1EB27F-5A03-0AA0-FE10-4AC9DC9C2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86" y="2663592"/>
            <a:ext cx="4288822" cy="30979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260271-CEBF-6903-0606-C430E9357E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65" y="2173290"/>
            <a:ext cx="2143322" cy="11575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91356-0FC3-DD43-616A-E009E5278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64" y="4553457"/>
            <a:ext cx="1705059" cy="7318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C041CC-2B60-5902-DCF3-A18322A02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26" y="3633767"/>
            <a:ext cx="2143322" cy="11575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985EFD-2C9F-441C-50BF-65FA9694C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1" y="2850206"/>
            <a:ext cx="2143322" cy="11575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8C5A4E-2003-FE6D-ECDD-B1243187EC5E}"/>
              </a:ext>
            </a:extLst>
          </p:cNvPr>
          <p:cNvSpPr/>
          <p:nvPr/>
        </p:nvSpPr>
        <p:spPr>
          <a:xfrm>
            <a:off x="266120" y="1248360"/>
            <a:ext cx="6654365" cy="680357"/>
          </a:xfrm>
          <a:prstGeom prst="rect">
            <a:avLst/>
          </a:prstGeom>
          <a:solidFill>
            <a:schemeClr val="bg2">
              <a:lumMod val="1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/>
              <a:t>Терминальные панели серии </a:t>
            </a:r>
            <a:r>
              <a:rPr lang="en-US" sz="3200" dirty="0"/>
              <a:t>UM-HR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61C086-E140-9BB3-FD2D-7B232FED9B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34" y="5070154"/>
            <a:ext cx="1418577" cy="6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9199">
        <p15:prstTrans prst="pageCurlDouble"/>
      </p:transition>
    </mc:Choice>
    <mc:Fallback xmlns="">
      <p:transition spd="slow" advTm="919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1199B-E352-4049-2B1F-9C7AC81F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81F27-05EA-8330-EAD8-66AFA897D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3533" y="1278139"/>
            <a:ext cx="6941968" cy="85077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2400" b="1" u="sng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99F5DF5-F3AA-C839-2E0A-6001671220B8}"/>
              </a:ext>
            </a:extLst>
          </p:cNvPr>
          <p:cNvSpPr txBox="1">
            <a:spLocks/>
          </p:cNvSpPr>
          <p:nvPr/>
        </p:nvSpPr>
        <p:spPr>
          <a:xfrm>
            <a:off x="2262909" y="3094181"/>
            <a:ext cx="1822741" cy="11198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Aft>
                <a:spcPts val="600"/>
              </a:spcAft>
            </a:pPr>
            <a:endParaRPr lang="ru-RU" sz="32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CE509F-3462-C918-AA27-7FFDBB23E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328325" y="89393"/>
            <a:ext cx="5153881" cy="10004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DD1531-C0A0-814B-5F7A-6865D553DCBD}"/>
              </a:ext>
            </a:extLst>
          </p:cNvPr>
          <p:cNvSpPr txBox="1"/>
          <p:nvPr/>
        </p:nvSpPr>
        <p:spPr>
          <a:xfrm>
            <a:off x="328326" y="1560944"/>
            <a:ext cx="116697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производим и предлагаем реально высококачественный, надёжный в эксплуатации    и зарекомендовавший себя электромагнитный расходомер «Геликон РЭЛ 100».</a:t>
            </a:r>
          </a:p>
          <a:p>
            <a:pPr algn="l"/>
            <a:endParaRPr lang="ru-RU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заказчики сегодня – предприятия и компании всех отраслей не только в РФ,</a:t>
            </a:r>
          </a:p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и в странах СНГ.</a:t>
            </a:r>
          </a:p>
          <a:p>
            <a:pPr algn="l"/>
            <a:endParaRPr lang="ru-RU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Наше оборудование – идеальное решение по Импортозамещению.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0AA69-7108-4C99-85B2-269333F147D2}"/>
              </a:ext>
            </a:extLst>
          </p:cNvPr>
          <p:cNvSpPr txBox="1"/>
          <p:nvPr/>
        </p:nvSpPr>
        <p:spPr>
          <a:xfrm>
            <a:off x="2036144" y="4944941"/>
            <a:ext cx="4578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«Торговый Дом «Геликон»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тел.: +7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(812) 667 89 98, многоканальный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@pk-helikon.ru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A4FFCA-1211-4EAE-9DA3-824FA14FA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006" y="4633847"/>
            <a:ext cx="1460749" cy="1460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5FF4D-6146-4440-B116-4E346AE35562}"/>
              </a:ext>
            </a:extLst>
          </p:cNvPr>
          <p:cNvSpPr txBox="1"/>
          <p:nvPr/>
        </p:nvSpPr>
        <p:spPr>
          <a:xfrm>
            <a:off x="6911885" y="4919239"/>
            <a:ext cx="32439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Леля Андрей Иванович</a:t>
            </a:r>
          </a:p>
          <a:p>
            <a:pPr algn="l"/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тел.: +7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911 705 0 724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LeLyaAi@pk-helikon.ru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2336B8-972C-4E2E-B10C-88BDA41C6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5" y="4526477"/>
            <a:ext cx="1619659" cy="165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8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7269">
        <p15:prstTrans prst="pageCurlDouble"/>
      </p:transition>
    </mc:Choice>
    <mc:Fallback xmlns="">
      <p:transition spd="slow" advTm="726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272905" y="180242"/>
            <a:ext cx="5592185" cy="10855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51" y="805409"/>
            <a:ext cx="6035480" cy="603548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59" y="2962420"/>
            <a:ext cx="3231600" cy="323160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99F5DF5-F3AA-C839-2E0A-6001671220B8}"/>
              </a:ext>
            </a:extLst>
          </p:cNvPr>
          <p:cNvSpPr txBox="1">
            <a:spLocks/>
          </p:cNvSpPr>
          <p:nvPr/>
        </p:nvSpPr>
        <p:spPr>
          <a:xfrm>
            <a:off x="0" y="5871685"/>
            <a:ext cx="12192000" cy="8001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Н А Д Е Ж Н О С Т Ь .    Д О В Е Р И Е .    П О С Т О Я Н С Т В О 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3466" r="25942" b="12552"/>
          <a:stretch/>
        </p:blipFill>
        <p:spPr>
          <a:xfrm>
            <a:off x="5301959" y="2390065"/>
            <a:ext cx="2592253" cy="37479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650CC-94E3-7B85-4A51-209D755DE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3466" r="25942" b="12552"/>
          <a:stretch/>
        </p:blipFill>
        <p:spPr>
          <a:xfrm>
            <a:off x="744871" y="3889640"/>
            <a:ext cx="1325488" cy="1916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3D7D2-8EC6-E8B0-9E98-CBA323DD210A}"/>
              </a:ext>
            </a:extLst>
          </p:cNvPr>
          <p:cNvSpPr txBox="1"/>
          <p:nvPr/>
        </p:nvSpPr>
        <p:spPr>
          <a:xfrm>
            <a:off x="272905" y="1718310"/>
            <a:ext cx="58014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>
                    <a:lumMod val="85000"/>
                  </a:schemeClr>
                </a:solidFill>
                <a:latin typeface="+mn-lt"/>
                <a:cs typeface="Times New Roman" panose="02020603050405020304" pitchFamily="18" charset="0"/>
              </a:rPr>
              <a:t>ЭЛЕКТРОМАГНИТНЫЕ   РАСХОДОМЕРЫ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>
                    <a:lumMod val="85000"/>
                  </a:schemeClr>
                </a:solidFill>
                <a:cs typeface="Times New Roman" panose="02020603050405020304" pitchFamily="18" charset="0"/>
              </a:rPr>
              <a:t>ПРОВЕРЕННАЯ  ВРЕМЕНЕМ  НАДЁЖНОСТЬ,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>
                    <a:lumMod val="85000"/>
                  </a:schemeClr>
                </a:solidFill>
                <a:cs typeface="Times New Roman" panose="02020603050405020304" pitchFamily="18" charset="0"/>
              </a:rPr>
              <a:t>БЕЗУПРЕЧНАЯ ТОЧНОСТЬ И ПОВТОРЯЕМОСТЬ</a:t>
            </a:r>
            <a:endParaRPr lang="ru-RU" sz="2000" b="1" dirty="0">
              <a:solidFill>
                <a:schemeClr val="bg1">
                  <a:lumMod val="8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E3A07D-84EF-42EB-8F2C-AC122A89D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961" y="180242"/>
            <a:ext cx="921385" cy="9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9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5944">
        <p15:prstTrans prst="pageCurlDouble"/>
      </p:transition>
    </mc:Choice>
    <mc:Fallback xmlns="">
      <p:transition spd="slow" advTm="594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8D9DEBF-96AC-4DC2-8DD9-5F5EC71E6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C020BA4-5390-4CE4-B3EC-D0381BFDB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5AA202-1F1A-4079-AFCE-A8BBE8EA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8F5432-D966-4B39-A52B-64CD0E4FE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379909" y="128158"/>
            <a:ext cx="5972253" cy="11270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E1F32A-8290-49B0-BA4D-9CF9F3A92C00}"/>
              </a:ext>
            </a:extLst>
          </p:cNvPr>
          <p:cNvSpPr txBox="1"/>
          <p:nvPr/>
        </p:nvSpPr>
        <p:spPr>
          <a:xfrm>
            <a:off x="107005" y="1344835"/>
            <a:ext cx="804356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единственная компания в России, имеющая в своей линейке электромагнитных расходомеров типоразмеры от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DN(6)15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 до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DN1200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мм, если потребуется рынку, то сделаем до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 2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мм;</a:t>
            </a:r>
          </a:p>
          <a:p>
            <a:pPr marL="342900" indent="-342900" algn="l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единственная компания в России, которая серийно выпускает электромагнитные расходомеры от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400(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)мм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ru-RU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своей производственной площадке в России;</a:t>
            </a:r>
          </a:p>
          <a:p>
            <a:pPr marL="342900" indent="-342900" algn="l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наши производственные бизнес-процессы организованы таким образом, чтобы выпускаемые приборы соответствовали самым высоким критериям по надёжности и точности. Техническая поддержка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on-line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l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обширный референс-лист.</a:t>
            </a:r>
          </a:p>
          <a:p>
            <a:pPr marL="342900" indent="-342900" algn="l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по разработке и серийному производству приборов мы руководствуемся общими современными трендами. В приоритете тренды в промышленной автоматизации. </a:t>
            </a:r>
          </a:p>
          <a:p>
            <a:pPr marL="342900" indent="-342900" algn="l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высоко ценим и дорожим всеми нашими заказчиками и партнёрами, в диалоге с которыми мы совершенствуем наши знания о большом и интересном мире промышленной автоматизации.</a:t>
            </a:r>
          </a:p>
          <a:p>
            <a:pPr marL="342900" indent="-342900" algn="l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стремимся к тому, чтобы имидж нашей компании всегда оставался безупречным.                           Наша компания – Ваш надежный партнёр.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63B3DD-5B2F-446F-BA94-5DFC6BEF2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26" y="140866"/>
            <a:ext cx="3642201" cy="2387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EE890A-0446-445C-8E3D-4055096E8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557" y="4145015"/>
            <a:ext cx="3957270" cy="22255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5DB44F-46F4-4746-9151-646A669F8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70" y="2618074"/>
            <a:ext cx="3229326" cy="1417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3D809B-01AF-4AD7-8C04-837B7BA35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85" y="2748932"/>
            <a:ext cx="345829" cy="3347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2C87D8-2497-4074-8E31-806F6DD7B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06" y="6035848"/>
            <a:ext cx="345829" cy="3347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F24B9B-9B2E-4EF3-8666-D06846F73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30" y="6036743"/>
            <a:ext cx="345829" cy="3347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E6D482-18AE-4464-A6EC-4E21AB3A7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5" y="6035848"/>
            <a:ext cx="345829" cy="33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5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38E32-D74D-ADAB-ED72-384C966B6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5927" y="203200"/>
            <a:ext cx="3574473" cy="480291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09522B-BF92-4227-9C69-944FD4FF6F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38"/>
                    </a14:imgEffect>
                    <a14:imgEffect>
                      <a14:saturation sat="43000"/>
                    </a14:imgEffect>
                    <a14:imgEffect>
                      <a14:brightnessContrast bright="-13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386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8E6B1-6F9E-8A29-F354-F87EE7343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203201"/>
            <a:ext cx="11684001" cy="6451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применяется во всех отраслях промышленности,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хозяйства и ЖКХ.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выпускаемое оборудование имеет все необходимые разрешения и сертификаты в соответствии с действующей нормативно-правовой базой.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Компания имеет специальные лицензии на проектирование и производство оборудования по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 для предприятий Росатома, а так же, сертификат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Интергазсерт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поставок для предприятий группы «Газпром».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Наши приборы способны заменить импортное оборудование без потерь качества измерений, надёжности и лёгкости в эксплуатации.</a:t>
            </a:r>
          </a:p>
          <a:p>
            <a:pPr algn="l"/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приборы - идеальное решение для программ Импортозамещения.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A99946-5DE9-CA60-913F-959E01ED9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3" y="1442888"/>
            <a:ext cx="1450855" cy="12574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34A5D-6010-9823-C597-B2DBB026F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63" y="1431393"/>
            <a:ext cx="1402914" cy="12574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99DDE7-EF64-CD11-B3B2-3C415F596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67" y="1431393"/>
            <a:ext cx="1462115" cy="1213048"/>
          </a:xfrm>
          <a:prstGeom prst="rect">
            <a:avLst/>
          </a:prstGeom>
        </p:spPr>
      </p:pic>
      <p:pic>
        <p:nvPicPr>
          <p:cNvPr id="8" name="Объект 15">
            <a:extLst>
              <a:ext uri="{FF2B5EF4-FFF2-40B4-BE49-F238E27FC236}">
                <a16:creationId xmlns:a16="http://schemas.microsoft.com/office/drawing/2014/main" id="{E9B4E856-EF9D-655A-2477-38B7918A6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61" y="1431393"/>
            <a:ext cx="1423730" cy="1237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364FA6-2E14-B922-8265-2712D7FCE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14" y="1511090"/>
            <a:ext cx="1189593" cy="11895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20F194-7155-D669-1E75-C52300FEF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33" y="1445134"/>
            <a:ext cx="1189593" cy="124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3B067-796C-F887-C138-EAB7C36F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38E32-D74D-ADAB-ED72-384C966B6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95507"/>
            <a:ext cx="11545454" cy="48952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8E6B1-6F9E-8A29-F354-F87EE7343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868218"/>
            <a:ext cx="11545453" cy="578658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 локализован полный цикл производства: производство, сборка, тестирование, настройка.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8F7FB3-54CB-6900-44D5-16694B5FC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4" y="1453526"/>
            <a:ext cx="2002183" cy="13358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538AF6-FBEE-4713-949F-A4F1DA990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86" y="1443175"/>
            <a:ext cx="2143276" cy="13792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AFEB4A-4898-B103-2AD1-6B9942716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" y="2883064"/>
            <a:ext cx="5549258" cy="37024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AB2C7B-6A4F-26B6-8B03-3C3333F3E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15" y="1466288"/>
            <a:ext cx="2169616" cy="13414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6CDBFD-5838-0CCE-5465-1FDD06F98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3063"/>
            <a:ext cx="5549259" cy="3771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09783A-3A8D-D16D-5963-C7E4C046B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8250" y="1466288"/>
            <a:ext cx="921122" cy="13805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F8D2CB-3BED-2104-5E8B-242852530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53" y="1423598"/>
            <a:ext cx="2114070" cy="14105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0A42AB6-BD92-98B8-03D0-CDBE55514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09" y="1434584"/>
            <a:ext cx="921123" cy="1380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7AE82D-2C73-6309-EDFF-04B5DDA182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564332" y="107169"/>
            <a:ext cx="3920404" cy="761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5F7192-2F0F-4957-94A2-89D7C85202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794" y="97606"/>
            <a:ext cx="836994" cy="85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5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3B067-796C-F887-C138-EAB7C36F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38E32-D74D-ADAB-ED72-384C966B6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95507"/>
            <a:ext cx="11545454" cy="48952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8E6B1-6F9E-8A29-F354-F87EE7343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4453" y="311286"/>
            <a:ext cx="6735798" cy="489528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электромагнитных расходомеров в слайдах.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7AE82D-2C73-6309-EDFF-04B5DDA18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564332" y="107169"/>
            <a:ext cx="3920404" cy="7610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3A589B-E916-48E1-936C-AEA6C1FA1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9" y="1177042"/>
            <a:ext cx="2602929" cy="25394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06E250-0EF7-4525-94BE-0C0D6557B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75" y="1196690"/>
            <a:ext cx="1857078" cy="25394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DDBDD8-DDBC-40D4-A451-43A6B01F6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1" y="1196690"/>
            <a:ext cx="4136575" cy="252505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C12C0B-1E51-4D7B-A70F-0A81BF08C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12" y="1239457"/>
            <a:ext cx="1652705" cy="24770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481B81-8C76-45C3-9299-9C3259B63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858125"/>
            <a:ext cx="4322284" cy="28838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214CBA-4254-411A-9769-9B0768245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28" y="3863337"/>
            <a:ext cx="1920613" cy="28786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F30D65F-F3B2-4BF8-ABB8-D149FC3F86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86" y="3878666"/>
            <a:ext cx="4322283" cy="2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7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3B067-796C-F887-C138-EAB7C36F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38E32-D74D-ADAB-ED72-384C966B6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95507"/>
            <a:ext cx="11545454" cy="48952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8E6B1-6F9E-8A29-F354-F87EE7343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4381" y="214009"/>
            <a:ext cx="8109628" cy="416535"/>
          </a:xfrm>
        </p:spPr>
        <p:txBody>
          <a:bodyPr>
            <a:normAutofit fontScale="92500"/>
          </a:bodyPr>
          <a:lstStyle/>
          <a:p>
            <a:pPr algn="l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Калибровка и первичная поверка (для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500мм) осуществляется на площадке.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7AE82D-2C73-6309-EDFF-04B5DDA18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341748" y="107169"/>
            <a:ext cx="2887835" cy="5606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D06047-04F3-43BD-831E-AE7FA9E51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585035"/>
            <a:ext cx="8109628" cy="60822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E6335B-E15D-4DCC-A2A7-F89C85083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4" y="703631"/>
            <a:ext cx="3339828" cy="59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6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1199B-E352-4049-2B1F-9C7AC81F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81F27-05EA-8330-EAD8-66AFA897D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3533" y="1278139"/>
            <a:ext cx="6941968" cy="85077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2400" b="1" u="sng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99F5DF5-F3AA-C839-2E0A-6001671220B8}"/>
              </a:ext>
            </a:extLst>
          </p:cNvPr>
          <p:cNvSpPr txBox="1">
            <a:spLocks/>
          </p:cNvSpPr>
          <p:nvPr/>
        </p:nvSpPr>
        <p:spPr>
          <a:xfrm>
            <a:off x="2262909" y="3094181"/>
            <a:ext cx="1822741" cy="11198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Aft>
                <a:spcPts val="600"/>
              </a:spcAft>
            </a:pPr>
            <a:endParaRPr lang="ru-RU" sz="32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CE509F-3462-C918-AA27-7FFDBB23E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4350" r="9343" b="37502"/>
          <a:stretch/>
        </p:blipFill>
        <p:spPr>
          <a:xfrm>
            <a:off x="328325" y="89393"/>
            <a:ext cx="4717317" cy="915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86E87D-0006-FECB-3BC5-A4E165B52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32" y="1048178"/>
            <a:ext cx="6229441" cy="2380822"/>
          </a:xfrm>
          <a:prstGeom prst="rect">
            <a:avLst/>
          </a:prstGeom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66A13395-38D2-B594-1F98-B67D23E1429E}"/>
              </a:ext>
            </a:extLst>
          </p:cNvPr>
          <p:cNvSpPr/>
          <p:nvPr/>
        </p:nvSpPr>
        <p:spPr>
          <a:xfrm rot="1552796">
            <a:off x="215389" y="1531056"/>
            <a:ext cx="1924484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DD1531-C0A0-814B-5F7A-6865D553DCBD}"/>
              </a:ext>
            </a:extLst>
          </p:cNvPr>
          <p:cNvSpPr txBox="1"/>
          <p:nvPr/>
        </p:nvSpPr>
        <p:spPr>
          <a:xfrm>
            <a:off x="2824997" y="1833259"/>
            <a:ext cx="490849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ЕЩЁ РАЗ - ВЫПУСКАЕМЫЕ ТИПОРАЗМЕРЫ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от 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DN</a:t>
            </a: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15 мм ДО………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DN</a:t>
            </a: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1200 мм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73D7F5A-6F28-A6B8-8BD4-5299053B7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" y="2089436"/>
            <a:ext cx="460525" cy="4605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1EB141-0680-7349-6DEE-BBF099E7E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5" y="2134713"/>
            <a:ext cx="681794" cy="6817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8EB6F17-F277-01FE-EDCD-F4D769B21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0" y="1930496"/>
            <a:ext cx="441413" cy="4414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DA1136E-1148-91B6-8D3E-DB3744AB0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7" y="2173324"/>
            <a:ext cx="1019820" cy="10198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3A14D4-8973-312D-AF29-8FD2F2456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5" y="2295149"/>
            <a:ext cx="1388866" cy="13888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A3E168D-38BF-D2F7-CD34-098A6EAD0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4" y="2656825"/>
            <a:ext cx="1753471" cy="175347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10E9E9-794D-8CE9-DB39-D6062E7F5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82" y="2898938"/>
            <a:ext cx="2462906" cy="246290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1C0994-3ABA-2978-6C22-06EC0881B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10" y="3215008"/>
            <a:ext cx="3122348" cy="31223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B34259-0DE0-AAD0-7960-AF5AA1FAE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01" y="2662305"/>
            <a:ext cx="4344073" cy="434407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CE6D61-7C92-7E51-A99D-CDFC11644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05" y="1614768"/>
            <a:ext cx="5757381" cy="5757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702FB80-BEB0-FAA8-56B0-B6619B180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87" y="442596"/>
            <a:ext cx="7202515" cy="72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3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269">
        <p15:prstTrans prst="pageCurlDouble"/>
      </p:transition>
    </mc:Choice>
    <mc:Fallback xmlns="">
      <p:transition spd="slow" advTm="726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A7FF7E-9F52-E237-7284-2919F9A59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81F27-05EA-8330-EAD8-66AFA897D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328" y="4240134"/>
            <a:ext cx="572655" cy="618194"/>
          </a:xfrm>
        </p:spPr>
        <p:txBody>
          <a:bodyPr>
            <a:normAutofit/>
          </a:bodyPr>
          <a:lstStyle/>
          <a:p>
            <a:endParaRPr lang="ru-RU" sz="2800" b="1" u="sng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833A972C-4DEE-30ED-FFAB-55C204DF8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7745" y="3602038"/>
            <a:ext cx="3500582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1D7450-AD14-5212-BD85-F3CD724A2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39" y="40008"/>
            <a:ext cx="10786098" cy="6777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F23065-5231-4A5E-91E9-A5B757627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585" y="2472754"/>
            <a:ext cx="942709" cy="912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7EA98-376D-44C2-88F2-26A307EFC42E}"/>
              </a:ext>
            </a:extLst>
          </p:cNvPr>
          <p:cNvSpPr txBox="1"/>
          <p:nvPr/>
        </p:nvSpPr>
        <p:spPr>
          <a:xfrm>
            <a:off x="1196502" y="118057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ПЕРВАЯ В РОССИИ ЛИНЕЙКА ЭЛЕКТРОМАГНИТНЫХ РАСХОДОМЕРОВ ДО </a:t>
            </a:r>
            <a:r>
              <a:rPr lang="en-US" sz="1800" b="1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DN1200</a:t>
            </a:r>
            <a:r>
              <a:rPr lang="ru-RU" sz="1800" b="1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  <a:r>
              <a:rPr 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69659F-94C3-4487-A372-375E91AAA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0" y="4750931"/>
            <a:ext cx="1678794" cy="17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246">
        <p14:glitter pattern="hexagon"/>
      </p:transition>
    </mc:Choice>
    <mc:Fallback xmlns="">
      <p:transition spd="slow" advTm="8246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9058</TotalTime>
  <Words>762</Words>
  <Application>Microsoft Office PowerPoint</Application>
  <PresentationFormat>Широкоэкранный</PresentationFormat>
  <Paragraphs>98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</vt:lpstr>
      <vt:lpstr>       </vt:lpstr>
      <vt:lpstr>       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1043</cp:revision>
  <cp:lastPrinted>2022-07-11T11:04:12Z</cp:lastPrinted>
  <dcterms:created xsi:type="dcterms:W3CDTF">2022-07-08T07:51:00Z</dcterms:created>
  <dcterms:modified xsi:type="dcterms:W3CDTF">2023-11-14T06:05:06Z</dcterms:modified>
</cp:coreProperties>
</file>