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65" r:id="rId2"/>
    <p:sldId id="388" r:id="rId3"/>
    <p:sldId id="293" r:id="rId4"/>
    <p:sldId id="295" r:id="rId5"/>
    <p:sldId id="333" r:id="rId6"/>
    <p:sldId id="466" r:id="rId7"/>
    <p:sldId id="534" r:id="rId8"/>
    <p:sldId id="546" r:id="rId9"/>
    <p:sldId id="531" r:id="rId10"/>
    <p:sldId id="470" r:id="rId11"/>
    <p:sldId id="522" r:id="rId12"/>
    <p:sldId id="535" r:id="rId13"/>
    <p:sldId id="532" r:id="rId14"/>
    <p:sldId id="537" r:id="rId15"/>
    <p:sldId id="538" r:id="rId16"/>
    <p:sldId id="539" r:id="rId17"/>
    <p:sldId id="541" r:id="rId18"/>
    <p:sldId id="542" r:id="rId19"/>
    <p:sldId id="543" r:id="rId20"/>
    <p:sldId id="544" r:id="rId21"/>
    <p:sldId id="545" r:id="rId22"/>
    <p:sldId id="331" r:id="rId23"/>
  </p:sldIdLst>
  <p:sldSz cx="12192000" cy="6858000"/>
  <p:notesSz cx="6797675" cy="987266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Office [7]" lastIdx="1" clrIdx="6"/>
  <p:cmAuthor id="1" name="Соловьев Степан Викторович" initials="ССВ" lastIdx="1" clrIdx="12">
    <p:extLst>
      <p:ext uri="{19B8F6BF-5375-455C-9EA6-DF929625EA0E}">
        <p15:presenceInfo xmlns:p15="http://schemas.microsoft.com/office/powerpoint/2012/main" userId="Соловьев Степан Викторович" providerId="None"/>
      </p:ext>
    </p:extLst>
  </p:cmAuthor>
  <p:cmAuthor id="8" name="Microsoft Office User" initials="Office [8]" lastIdx="1" clrIdx="7"/>
  <p:cmAuthor id="2" name="Microsoft Office User" initials="Office [2]" lastIdx="1" clrIdx="1"/>
  <p:cmAuthor id="9" name="Microsoft Office User" initials="Office [9]" lastIdx="1" clrIdx="8"/>
  <p:cmAuthor id="3" name="Microsoft Office User" initials="Office [3]" lastIdx="1" clrIdx="2"/>
  <p:cmAuthor id="10" name="Microsoft Office User" initials="Office [10]" lastIdx="1" clrIdx="9"/>
  <p:cmAuthor id="4" name="Microsoft Office User" initials="Office [4]" lastIdx="1" clrIdx="3"/>
  <p:cmAuthor id="11" name="Microsoft Office User" initials="Office [11]" lastIdx="1" clrIdx="10"/>
  <p:cmAuthor id="5" name="Microsoft Office User" initials="Office [5]" lastIdx="1" clrIdx="4"/>
  <p:cmAuthor id="12" name="Microsoft Office User" initials="Office [12]" lastIdx="1" clrIdx="11"/>
  <p:cmAuthor id="6" name="Microsoft Office User" initials="Office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80F3"/>
    <a:srgbClr val="084897"/>
    <a:srgbClr val="33CCFF"/>
    <a:srgbClr val="3C8D1F"/>
    <a:srgbClr val="58D02E"/>
    <a:srgbClr val="0A5ABA"/>
    <a:srgbClr val="79DCFF"/>
    <a:srgbClr val="3FCDFF"/>
    <a:srgbClr val="003B82"/>
    <a:srgbClr val="004D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6843" autoAdjust="0"/>
  </p:normalViewPr>
  <p:slideViewPr>
    <p:cSldViewPr>
      <p:cViewPr varScale="1">
        <p:scale>
          <a:sx n="111" d="100"/>
          <a:sy n="111" d="100"/>
        </p:scale>
        <p:origin x="22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374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5619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5619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715F2F5F-37FE-43AA-BBF8-54734CD338DD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044"/>
            <a:ext cx="2946247" cy="495619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826" y="9377044"/>
            <a:ext cx="2946246" cy="495619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37C1741B-3FDF-4507-B48A-E18E3CBB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68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38" tIns="45720" rIns="91438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73BBD71-4DC3-4D0C-9C6E-931071CFEA6B}" type="datetimeFigureOut">
              <a:rPr lang="ru-RU"/>
              <a:pPr>
                <a:defRPr/>
              </a:pPr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20" rIns="91438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38" tIns="45720" rIns="91438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7"/>
          </a:xfrm>
          <a:prstGeom prst="rect">
            <a:avLst/>
          </a:prstGeom>
        </p:spPr>
        <p:txBody>
          <a:bodyPr vert="horz" lIns="91438" tIns="45720" rIns="91438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5347"/>
          </a:xfrm>
          <a:prstGeom prst="rect">
            <a:avLst/>
          </a:prstGeom>
        </p:spPr>
        <p:txBody>
          <a:bodyPr vert="horz" lIns="91438" tIns="45720" rIns="91438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F6C386-3D86-4945-9623-B9CBE0F59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026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F6C386-3D86-4945-9623-B9CBE0F5999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6"/>
          <p:cNvSpPr/>
          <p:nvPr userDrawn="1"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 для объектов использования атомной энергии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74639"/>
            <a:ext cx="2288712" cy="634082"/>
          </a:xfrm>
          <a:prstGeom prst="rect">
            <a:avLst/>
          </a:prstGeom>
        </p:spPr>
      </p:pic>
      <p:sp>
        <p:nvSpPr>
          <p:cNvPr id="17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22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681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2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98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3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056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5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74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1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23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7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3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241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3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41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2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92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12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5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1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6"/>
          <p:cNvSpPr/>
          <p:nvPr userDrawn="1"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6"/>
          <p:cNvSpPr/>
          <p:nvPr userDrawn="1"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 для объектов использования атомной энергии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815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1" name="Прямоугольник 8"/>
          <p:cNvSpPr/>
          <p:nvPr userDrawn="1"/>
        </p:nvSpPr>
        <p:spPr>
          <a:xfrm>
            <a:off x="-7620" y="1729445"/>
            <a:ext cx="12200270" cy="4507866"/>
          </a:xfrm>
          <a:custGeom>
            <a:avLst/>
            <a:gdLst>
              <a:gd name="connsiteX0" fmla="*/ 0 w 12192000"/>
              <a:gd name="connsiteY0" fmla="*/ 0 h 3187619"/>
              <a:gd name="connsiteX1" fmla="*/ 12192000 w 12192000"/>
              <a:gd name="connsiteY1" fmla="*/ 0 h 3187619"/>
              <a:gd name="connsiteX2" fmla="*/ 12192000 w 12192000"/>
              <a:gd name="connsiteY2" fmla="*/ 3187619 h 3187619"/>
              <a:gd name="connsiteX3" fmla="*/ 0 w 12192000"/>
              <a:gd name="connsiteY3" fmla="*/ 3187619 h 3187619"/>
              <a:gd name="connsiteX4" fmla="*/ 0 w 12192000"/>
              <a:gd name="connsiteY4" fmla="*/ 0 h 3187619"/>
              <a:gd name="connsiteX0" fmla="*/ 0 w 12192000"/>
              <a:gd name="connsiteY0" fmla="*/ 7795 h 3195414"/>
              <a:gd name="connsiteX1" fmla="*/ 1371600 w 12192000"/>
              <a:gd name="connsiteY1" fmla="*/ 0 h 3195414"/>
              <a:gd name="connsiteX2" fmla="*/ 12192000 w 12192000"/>
              <a:gd name="connsiteY2" fmla="*/ 7795 h 3195414"/>
              <a:gd name="connsiteX3" fmla="*/ 12192000 w 12192000"/>
              <a:gd name="connsiteY3" fmla="*/ 3195414 h 3195414"/>
              <a:gd name="connsiteX4" fmla="*/ 0 w 12192000"/>
              <a:gd name="connsiteY4" fmla="*/ 3195414 h 3195414"/>
              <a:gd name="connsiteX5" fmla="*/ 0 w 12192000"/>
              <a:gd name="connsiteY5" fmla="*/ 7795 h 3195414"/>
              <a:gd name="connsiteX0" fmla="*/ 0 w 12192000"/>
              <a:gd name="connsiteY0" fmla="*/ 19225 h 3206844"/>
              <a:gd name="connsiteX1" fmla="*/ 1371600 w 12192000"/>
              <a:gd name="connsiteY1" fmla="*/ 11430 h 3206844"/>
              <a:gd name="connsiteX2" fmla="*/ 1783080 w 12192000"/>
              <a:gd name="connsiteY2" fmla="*/ 0 h 3206844"/>
              <a:gd name="connsiteX3" fmla="*/ 12192000 w 12192000"/>
              <a:gd name="connsiteY3" fmla="*/ 19225 h 3206844"/>
              <a:gd name="connsiteX4" fmla="*/ 12192000 w 12192000"/>
              <a:gd name="connsiteY4" fmla="*/ 3206844 h 3206844"/>
              <a:gd name="connsiteX5" fmla="*/ 0 w 12192000"/>
              <a:gd name="connsiteY5" fmla="*/ 3206844 h 3206844"/>
              <a:gd name="connsiteX6" fmla="*/ 0 w 12192000"/>
              <a:gd name="connsiteY6" fmla="*/ 19225 h 3206844"/>
              <a:gd name="connsiteX0" fmla="*/ 0 w 12192000"/>
              <a:gd name="connsiteY0" fmla="*/ 384985 h 3572604"/>
              <a:gd name="connsiteX1" fmla="*/ 1371600 w 12192000"/>
              <a:gd name="connsiteY1" fmla="*/ 377190 h 3572604"/>
              <a:gd name="connsiteX2" fmla="*/ 1569720 w 12192000"/>
              <a:gd name="connsiteY2" fmla="*/ 0 h 3572604"/>
              <a:gd name="connsiteX3" fmla="*/ 12192000 w 12192000"/>
              <a:gd name="connsiteY3" fmla="*/ 384985 h 3572604"/>
              <a:gd name="connsiteX4" fmla="*/ 12192000 w 12192000"/>
              <a:gd name="connsiteY4" fmla="*/ 3572604 h 3572604"/>
              <a:gd name="connsiteX5" fmla="*/ 0 w 12192000"/>
              <a:gd name="connsiteY5" fmla="*/ 3572604 h 3572604"/>
              <a:gd name="connsiteX6" fmla="*/ 0 w 12192000"/>
              <a:gd name="connsiteY6" fmla="*/ 384985 h 3572604"/>
              <a:gd name="connsiteX0" fmla="*/ 0 w 12192000"/>
              <a:gd name="connsiteY0" fmla="*/ 372285 h 3559904"/>
              <a:gd name="connsiteX1" fmla="*/ 1371600 w 12192000"/>
              <a:gd name="connsiteY1" fmla="*/ 364490 h 3559904"/>
              <a:gd name="connsiteX2" fmla="*/ 1366520 w 12192000"/>
              <a:gd name="connsiteY2" fmla="*/ 0 h 3559904"/>
              <a:gd name="connsiteX3" fmla="*/ 12192000 w 12192000"/>
              <a:gd name="connsiteY3" fmla="*/ 372285 h 3559904"/>
              <a:gd name="connsiteX4" fmla="*/ 12192000 w 12192000"/>
              <a:gd name="connsiteY4" fmla="*/ 3559904 h 3559904"/>
              <a:gd name="connsiteX5" fmla="*/ 0 w 12192000"/>
              <a:gd name="connsiteY5" fmla="*/ 3559904 h 3559904"/>
              <a:gd name="connsiteX6" fmla="*/ 0 w 12192000"/>
              <a:gd name="connsiteY6" fmla="*/ 372285 h 3559904"/>
              <a:gd name="connsiteX0" fmla="*/ 0 w 12192000"/>
              <a:gd name="connsiteY0" fmla="*/ 372285 h 3559904"/>
              <a:gd name="connsiteX1" fmla="*/ 1035050 w 12192000"/>
              <a:gd name="connsiteY1" fmla="*/ 364490 h 3559904"/>
              <a:gd name="connsiteX2" fmla="*/ 1366520 w 12192000"/>
              <a:gd name="connsiteY2" fmla="*/ 0 h 3559904"/>
              <a:gd name="connsiteX3" fmla="*/ 12192000 w 12192000"/>
              <a:gd name="connsiteY3" fmla="*/ 372285 h 3559904"/>
              <a:gd name="connsiteX4" fmla="*/ 12192000 w 12192000"/>
              <a:gd name="connsiteY4" fmla="*/ 3559904 h 3559904"/>
              <a:gd name="connsiteX5" fmla="*/ 0 w 12192000"/>
              <a:gd name="connsiteY5" fmla="*/ 3559904 h 3559904"/>
              <a:gd name="connsiteX6" fmla="*/ 0 w 12192000"/>
              <a:gd name="connsiteY6" fmla="*/ 372285 h 3559904"/>
              <a:gd name="connsiteX0" fmla="*/ 0 w 12192000"/>
              <a:gd name="connsiteY0" fmla="*/ 372285 h 3559904"/>
              <a:gd name="connsiteX1" fmla="*/ 1042194 w 12192000"/>
              <a:gd name="connsiteY1" fmla="*/ 378777 h 3559904"/>
              <a:gd name="connsiteX2" fmla="*/ 1366520 w 12192000"/>
              <a:gd name="connsiteY2" fmla="*/ 0 h 3559904"/>
              <a:gd name="connsiteX3" fmla="*/ 12192000 w 12192000"/>
              <a:gd name="connsiteY3" fmla="*/ 372285 h 3559904"/>
              <a:gd name="connsiteX4" fmla="*/ 12192000 w 12192000"/>
              <a:gd name="connsiteY4" fmla="*/ 3559904 h 3559904"/>
              <a:gd name="connsiteX5" fmla="*/ 0 w 12192000"/>
              <a:gd name="connsiteY5" fmla="*/ 3559904 h 3559904"/>
              <a:gd name="connsiteX6" fmla="*/ 0 w 12192000"/>
              <a:gd name="connsiteY6" fmla="*/ 372285 h 3559904"/>
              <a:gd name="connsiteX0" fmla="*/ 0 w 12192000"/>
              <a:gd name="connsiteY0" fmla="*/ 372285 h 3559904"/>
              <a:gd name="connsiteX1" fmla="*/ 1049338 w 12192000"/>
              <a:gd name="connsiteY1" fmla="*/ 371633 h 3559904"/>
              <a:gd name="connsiteX2" fmla="*/ 1366520 w 12192000"/>
              <a:gd name="connsiteY2" fmla="*/ 0 h 3559904"/>
              <a:gd name="connsiteX3" fmla="*/ 12192000 w 12192000"/>
              <a:gd name="connsiteY3" fmla="*/ 372285 h 3559904"/>
              <a:gd name="connsiteX4" fmla="*/ 12192000 w 12192000"/>
              <a:gd name="connsiteY4" fmla="*/ 3559904 h 3559904"/>
              <a:gd name="connsiteX5" fmla="*/ 0 w 12192000"/>
              <a:gd name="connsiteY5" fmla="*/ 3559904 h 3559904"/>
              <a:gd name="connsiteX6" fmla="*/ 0 w 12192000"/>
              <a:gd name="connsiteY6" fmla="*/ 372285 h 3559904"/>
              <a:gd name="connsiteX0" fmla="*/ 0 w 12192000"/>
              <a:gd name="connsiteY0" fmla="*/ 396098 h 3583717"/>
              <a:gd name="connsiteX1" fmla="*/ 1049338 w 12192000"/>
              <a:gd name="connsiteY1" fmla="*/ 395446 h 3583717"/>
              <a:gd name="connsiteX2" fmla="*/ 1228408 w 12192000"/>
              <a:gd name="connsiteY2" fmla="*/ 0 h 3583717"/>
              <a:gd name="connsiteX3" fmla="*/ 12192000 w 12192000"/>
              <a:gd name="connsiteY3" fmla="*/ 396098 h 3583717"/>
              <a:gd name="connsiteX4" fmla="*/ 12192000 w 12192000"/>
              <a:gd name="connsiteY4" fmla="*/ 3583717 h 3583717"/>
              <a:gd name="connsiteX5" fmla="*/ 0 w 12192000"/>
              <a:gd name="connsiteY5" fmla="*/ 3583717 h 3583717"/>
              <a:gd name="connsiteX6" fmla="*/ 0 w 12192000"/>
              <a:gd name="connsiteY6" fmla="*/ 396098 h 3583717"/>
              <a:gd name="connsiteX0" fmla="*/ 0 w 12192000"/>
              <a:gd name="connsiteY0" fmla="*/ 396098 h 3583717"/>
              <a:gd name="connsiteX1" fmla="*/ 1049338 w 12192000"/>
              <a:gd name="connsiteY1" fmla="*/ 395446 h 3583717"/>
              <a:gd name="connsiteX2" fmla="*/ 1228408 w 12192000"/>
              <a:gd name="connsiteY2" fmla="*/ 0 h 3583717"/>
              <a:gd name="connsiteX3" fmla="*/ 12192000 w 12192000"/>
              <a:gd name="connsiteY3" fmla="*/ 396098 h 3583717"/>
              <a:gd name="connsiteX4" fmla="*/ 12192000 w 12192000"/>
              <a:gd name="connsiteY4" fmla="*/ 3583717 h 3583717"/>
              <a:gd name="connsiteX5" fmla="*/ 0 w 12192000"/>
              <a:gd name="connsiteY5" fmla="*/ 3583717 h 3583717"/>
              <a:gd name="connsiteX6" fmla="*/ 0 w 12192000"/>
              <a:gd name="connsiteY6" fmla="*/ 396098 h 3583717"/>
              <a:gd name="connsiteX0" fmla="*/ 0 w 12192000"/>
              <a:gd name="connsiteY0" fmla="*/ 396098 h 3583717"/>
              <a:gd name="connsiteX1" fmla="*/ 1049338 w 12192000"/>
              <a:gd name="connsiteY1" fmla="*/ 395446 h 3583717"/>
              <a:gd name="connsiteX2" fmla="*/ 1228408 w 12192000"/>
              <a:gd name="connsiteY2" fmla="*/ 0 h 3583717"/>
              <a:gd name="connsiteX3" fmla="*/ 12192000 w 12192000"/>
              <a:gd name="connsiteY3" fmla="*/ 396098 h 3583717"/>
              <a:gd name="connsiteX4" fmla="*/ 12192000 w 12192000"/>
              <a:gd name="connsiteY4" fmla="*/ 3583717 h 3583717"/>
              <a:gd name="connsiteX5" fmla="*/ 0 w 12192000"/>
              <a:gd name="connsiteY5" fmla="*/ 3583717 h 3583717"/>
              <a:gd name="connsiteX6" fmla="*/ 0 w 12192000"/>
              <a:gd name="connsiteY6" fmla="*/ 396098 h 3583717"/>
              <a:gd name="connsiteX0" fmla="*/ 0 w 12192000"/>
              <a:gd name="connsiteY0" fmla="*/ 396098 h 3583717"/>
              <a:gd name="connsiteX1" fmla="*/ 1049338 w 12192000"/>
              <a:gd name="connsiteY1" fmla="*/ 395446 h 3583717"/>
              <a:gd name="connsiteX2" fmla="*/ 1228408 w 12192000"/>
              <a:gd name="connsiteY2" fmla="*/ 0 h 3583717"/>
              <a:gd name="connsiteX3" fmla="*/ 12192000 w 12192000"/>
              <a:gd name="connsiteY3" fmla="*/ 396098 h 3583717"/>
              <a:gd name="connsiteX4" fmla="*/ 12192000 w 12192000"/>
              <a:gd name="connsiteY4" fmla="*/ 3583717 h 3583717"/>
              <a:gd name="connsiteX5" fmla="*/ 0 w 12192000"/>
              <a:gd name="connsiteY5" fmla="*/ 3583717 h 3583717"/>
              <a:gd name="connsiteX6" fmla="*/ 0 w 12192000"/>
              <a:gd name="connsiteY6" fmla="*/ 396098 h 3583717"/>
              <a:gd name="connsiteX0" fmla="*/ 0 w 12192000"/>
              <a:gd name="connsiteY0" fmla="*/ 396098 h 3583717"/>
              <a:gd name="connsiteX1" fmla="*/ 1042194 w 12192000"/>
              <a:gd name="connsiteY1" fmla="*/ 395446 h 3583717"/>
              <a:gd name="connsiteX2" fmla="*/ 1228408 w 12192000"/>
              <a:gd name="connsiteY2" fmla="*/ 0 h 3583717"/>
              <a:gd name="connsiteX3" fmla="*/ 12192000 w 12192000"/>
              <a:gd name="connsiteY3" fmla="*/ 396098 h 3583717"/>
              <a:gd name="connsiteX4" fmla="*/ 12192000 w 12192000"/>
              <a:gd name="connsiteY4" fmla="*/ 3583717 h 3583717"/>
              <a:gd name="connsiteX5" fmla="*/ 0 w 12192000"/>
              <a:gd name="connsiteY5" fmla="*/ 3583717 h 3583717"/>
              <a:gd name="connsiteX6" fmla="*/ 0 w 12192000"/>
              <a:gd name="connsiteY6" fmla="*/ 396098 h 3583717"/>
              <a:gd name="connsiteX0" fmla="*/ 0 w 12192000"/>
              <a:gd name="connsiteY0" fmla="*/ 396098 h 3583717"/>
              <a:gd name="connsiteX1" fmla="*/ 1042194 w 12192000"/>
              <a:gd name="connsiteY1" fmla="*/ 395446 h 3583717"/>
              <a:gd name="connsiteX2" fmla="*/ 1228408 w 12192000"/>
              <a:gd name="connsiteY2" fmla="*/ 0 h 3583717"/>
              <a:gd name="connsiteX3" fmla="*/ 12192000 w 12192000"/>
              <a:gd name="connsiteY3" fmla="*/ 396098 h 3583717"/>
              <a:gd name="connsiteX4" fmla="*/ 12192000 w 12192000"/>
              <a:gd name="connsiteY4" fmla="*/ 3583717 h 3583717"/>
              <a:gd name="connsiteX5" fmla="*/ 0 w 12192000"/>
              <a:gd name="connsiteY5" fmla="*/ 3583717 h 3583717"/>
              <a:gd name="connsiteX6" fmla="*/ 0 w 12192000"/>
              <a:gd name="connsiteY6" fmla="*/ 396098 h 3583717"/>
              <a:gd name="connsiteX0" fmla="*/ 0 w 12198350"/>
              <a:gd name="connsiteY0" fmla="*/ 396098 h 3583717"/>
              <a:gd name="connsiteX1" fmla="*/ 1042194 w 12198350"/>
              <a:gd name="connsiteY1" fmla="*/ 395446 h 3583717"/>
              <a:gd name="connsiteX2" fmla="*/ 1228408 w 12198350"/>
              <a:gd name="connsiteY2" fmla="*/ 0 h 3583717"/>
              <a:gd name="connsiteX3" fmla="*/ 12198350 w 12198350"/>
              <a:gd name="connsiteY3" fmla="*/ 84948 h 3583717"/>
              <a:gd name="connsiteX4" fmla="*/ 12192000 w 12198350"/>
              <a:gd name="connsiteY4" fmla="*/ 3583717 h 3583717"/>
              <a:gd name="connsiteX5" fmla="*/ 0 w 12198350"/>
              <a:gd name="connsiteY5" fmla="*/ 3583717 h 3583717"/>
              <a:gd name="connsiteX6" fmla="*/ 0 w 12198350"/>
              <a:gd name="connsiteY6" fmla="*/ 396098 h 3583717"/>
              <a:gd name="connsiteX0" fmla="*/ 0 w 12193588"/>
              <a:gd name="connsiteY0" fmla="*/ 396098 h 3583717"/>
              <a:gd name="connsiteX1" fmla="*/ 1042194 w 12193588"/>
              <a:gd name="connsiteY1" fmla="*/ 395446 h 3583717"/>
              <a:gd name="connsiteX2" fmla="*/ 1228408 w 12193588"/>
              <a:gd name="connsiteY2" fmla="*/ 0 h 3583717"/>
              <a:gd name="connsiteX3" fmla="*/ 12193588 w 12193588"/>
              <a:gd name="connsiteY3" fmla="*/ 23035 h 3583717"/>
              <a:gd name="connsiteX4" fmla="*/ 12192000 w 12193588"/>
              <a:gd name="connsiteY4" fmla="*/ 3583717 h 3583717"/>
              <a:gd name="connsiteX5" fmla="*/ 0 w 12193588"/>
              <a:gd name="connsiteY5" fmla="*/ 3583717 h 3583717"/>
              <a:gd name="connsiteX6" fmla="*/ 0 w 12193588"/>
              <a:gd name="connsiteY6" fmla="*/ 396098 h 3583717"/>
              <a:gd name="connsiteX0" fmla="*/ 0 w 12199938"/>
              <a:gd name="connsiteY0" fmla="*/ 396098 h 3583717"/>
              <a:gd name="connsiteX1" fmla="*/ 1042194 w 12199938"/>
              <a:gd name="connsiteY1" fmla="*/ 395446 h 3583717"/>
              <a:gd name="connsiteX2" fmla="*/ 1228408 w 12199938"/>
              <a:gd name="connsiteY2" fmla="*/ 0 h 3583717"/>
              <a:gd name="connsiteX3" fmla="*/ 12199938 w 12199938"/>
              <a:gd name="connsiteY3" fmla="*/ 3985 h 3583717"/>
              <a:gd name="connsiteX4" fmla="*/ 12192000 w 12199938"/>
              <a:gd name="connsiteY4" fmla="*/ 3583717 h 3583717"/>
              <a:gd name="connsiteX5" fmla="*/ 0 w 12199938"/>
              <a:gd name="connsiteY5" fmla="*/ 3583717 h 3583717"/>
              <a:gd name="connsiteX6" fmla="*/ 0 w 12199938"/>
              <a:gd name="connsiteY6" fmla="*/ 396098 h 3583717"/>
              <a:gd name="connsiteX0" fmla="*/ 0 w 12199938"/>
              <a:gd name="connsiteY0" fmla="*/ 396098 h 3588704"/>
              <a:gd name="connsiteX1" fmla="*/ 1042194 w 12199938"/>
              <a:gd name="connsiteY1" fmla="*/ 395446 h 3588704"/>
              <a:gd name="connsiteX2" fmla="*/ 1228408 w 12199938"/>
              <a:gd name="connsiteY2" fmla="*/ 0 h 3588704"/>
              <a:gd name="connsiteX3" fmla="*/ 12199938 w 12199938"/>
              <a:gd name="connsiteY3" fmla="*/ 3985 h 3588704"/>
              <a:gd name="connsiteX4" fmla="*/ 12192000 w 12199938"/>
              <a:gd name="connsiteY4" fmla="*/ 3583717 h 3588704"/>
              <a:gd name="connsiteX5" fmla="*/ 7491413 w 12199938"/>
              <a:gd name="connsiteY5" fmla="*/ 3588704 h 3588704"/>
              <a:gd name="connsiteX6" fmla="*/ 0 w 12199938"/>
              <a:gd name="connsiteY6" fmla="*/ 3583717 h 3588704"/>
              <a:gd name="connsiteX7" fmla="*/ 0 w 12199938"/>
              <a:gd name="connsiteY7" fmla="*/ 396098 h 3588704"/>
              <a:gd name="connsiteX0" fmla="*/ 0 w 12199938"/>
              <a:gd name="connsiteY0" fmla="*/ 396098 h 3593466"/>
              <a:gd name="connsiteX1" fmla="*/ 1042194 w 12199938"/>
              <a:gd name="connsiteY1" fmla="*/ 395446 h 3593466"/>
              <a:gd name="connsiteX2" fmla="*/ 1228408 w 12199938"/>
              <a:gd name="connsiteY2" fmla="*/ 0 h 3593466"/>
              <a:gd name="connsiteX3" fmla="*/ 12199938 w 12199938"/>
              <a:gd name="connsiteY3" fmla="*/ 3985 h 3593466"/>
              <a:gd name="connsiteX4" fmla="*/ 12192000 w 12199938"/>
              <a:gd name="connsiteY4" fmla="*/ 3583717 h 3593466"/>
              <a:gd name="connsiteX5" fmla="*/ 7491413 w 12199938"/>
              <a:gd name="connsiteY5" fmla="*/ 3588704 h 3593466"/>
              <a:gd name="connsiteX6" fmla="*/ 7058025 w 12199938"/>
              <a:gd name="connsiteY6" fmla="*/ 3593466 h 3593466"/>
              <a:gd name="connsiteX7" fmla="*/ 0 w 12199938"/>
              <a:gd name="connsiteY7" fmla="*/ 3583717 h 3593466"/>
              <a:gd name="connsiteX8" fmla="*/ 0 w 12199938"/>
              <a:gd name="connsiteY8" fmla="*/ 396098 h 3593466"/>
              <a:gd name="connsiteX0" fmla="*/ 0 w 12199938"/>
              <a:gd name="connsiteY0" fmla="*/ 396098 h 4050666"/>
              <a:gd name="connsiteX1" fmla="*/ 1042194 w 12199938"/>
              <a:gd name="connsiteY1" fmla="*/ 395446 h 4050666"/>
              <a:gd name="connsiteX2" fmla="*/ 1228408 w 12199938"/>
              <a:gd name="connsiteY2" fmla="*/ 0 h 4050666"/>
              <a:gd name="connsiteX3" fmla="*/ 12199938 w 12199938"/>
              <a:gd name="connsiteY3" fmla="*/ 3985 h 4050666"/>
              <a:gd name="connsiteX4" fmla="*/ 12192000 w 12199938"/>
              <a:gd name="connsiteY4" fmla="*/ 3583717 h 4050666"/>
              <a:gd name="connsiteX5" fmla="*/ 7491413 w 12199938"/>
              <a:gd name="connsiteY5" fmla="*/ 3588704 h 4050666"/>
              <a:gd name="connsiteX6" fmla="*/ 7305675 w 12199938"/>
              <a:gd name="connsiteY6" fmla="*/ 4050666 h 4050666"/>
              <a:gd name="connsiteX7" fmla="*/ 0 w 12199938"/>
              <a:gd name="connsiteY7" fmla="*/ 3583717 h 4050666"/>
              <a:gd name="connsiteX8" fmla="*/ 0 w 12199938"/>
              <a:gd name="connsiteY8" fmla="*/ 396098 h 4050666"/>
              <a:gd name="connsiteX0" fmla="*/ 0 w 12199938"/>
              <a:gd name="connsiteY0" fmla="*/ 396098 h 4050666"/>
              <a:gd name="connsiteX1" fmla="*/ 1042194 w 12199938"/>
              <a:gd name="connsiteY1" fmla="*/ 395446 h 4050666"/>
              <a:gd name="connsiteX2" fmla="*/ 1228408 w 12199938"/>
              <a:gd name="connsiteY2" fmla="*/ 0 h 4050666"/>
              <a:gd name="connsiteX3" fmla="*/ 12199938 w 12199938"/>
              <a:gd name="connsiteY3" fmla="*/ 3985 h 4050666"/>
              <a:gd name="connsiteX4" fmla="*/ 12192000 w 12199938"/>
              <a:gd name="connsiteY4" fmla="*/ 3583717 h 4050666"/>
              <a:gd name="connsiteX5" fmla="*/ 7491413 w 12199938"/>
              <a:gd name="connsiteY5" fmla="*/ 3588704 h 4050666"/>
              <a:gd name="connsiteX6" fmla="*/ 7305675 w 12199938"/>
              <a:gd name="connsiteY6" fmla="*/ 4050666 h 4050666"/>
              <a:gd name="connsiteX7" fmla="*/ 4529138 w 12199938"/>
              <a:gd name="connsiteY7" fmla="*/ 3879216 h 4050666"/>
              <a:gd name="connsiteX8" fmla="*/ 0 w 12199938"/>
              <a:gd name="connsiteY8" fmla="*/ 3583717 h 4050666"/>
              <a:gd name="connsiteX9" fmla="*/ 0 w 12199938"/>
              <a:gd name="connsiteY9" fmla="*/ 396098 h 4050666"/>
              <a:gd name="connsiteX0" fmla="*/ 0 w 12199938"/>
              <a:gd name="connsiteY0" fmla="*/ 396098 h 4050666"/>
              <a:gd name="connsiteX1" fmla="*/ 1042194 w 12199938"/>
              <a:gd name="connsiteY1" fmla="*/ 395446 h 4050666"/>
              <a:gd name="connsiteX2" fmla="*/ 1228408 w 12199938"/>
              <a:gd name="connsiteY2" fmla="*/ 0 h 4050666"/>
              <a:gd name="connsiteX3" fmla="*/ 12199938 w 12199938"/>
              <a:gd name="connsiteY3" fmla="*/ 3985 h 4050666"/>
              <a:gd name="connsiteX4" fmla="*/ 12192000 w 12199938"/>
              <a:gd name="connsiteY4" fmla="*/ 3583717 h 4050666"/>
              <a:gd name="connsiteX5" fmla="*/ 7491413 w 12199938"/>
              <a:gd name="connsiteY5" fmla="*/ 3588704 h 4050666"/>
              <a:gd name="connsiteX6" fmla="*/ 7305675 w 12199938"/>
              <a:gd name="connsiteY6" fmla="*/ 4050666 h 4050666"/>
              <a:gd name="connsiteX7" fmla="*/ 4148138 w 12199938"/>
              <a:gd name="connsiteY7" fmla="*/ 3983991 h 4050666"/>
              <a:gd name="connsiteX8" fmla="*/ 0 w 12199938"/>
              <a:gd name="connsiteY8" fmla="*/ 3583717 h 4050666"/>
              <a:gd name="connsiteX9" fmla="*/ 0 w 12199938"/>
              <a:gd name="connsiteY9" fmla="*/ 396098 h 4050666"/>
              <a:gd name="connsiteX0" fmla="*/ 0 w 12199938"/>
              <a:gd name="connsiteY0" fmla="*/ 396098 h 4055429"/>
              <a:gd name="connsiteX1" fmla="*/ 1042194 w 12199938"/>
              <a:gd name="connsiteY1" fmla="*/ 395446 h 4055429"/>
              <a:gd name="connsiteX2" fmla="*/ 1228408 w 12199938"/>
              <a:gd name="connsiteY2" fmla="*/ 0 h 4055429"/>
              <a:gd name="connsiteX3" fmla="*/ 12199938 w 12199938"/>
              <a:gd name="connsiteY3" fmla="*/ 3985 h 4055429"/>
              <a:gd name="connsiteX4" fmla="*/ 12192000 w 12199938"/>
              <a:gd name="connsiteY4" fmla="*/ 3583717 h 4055429"/>
              <a:gd name="connsiteX5" fmla="*/ 7491413 w 12199938"/>
              <a:gd name="connsiteY5" fmla="*/ 3588704 h 4055429"/>
              <a:gd name="connsiteX6" fmla="*/ 7305675 w 12199938"/>
              <a:gd name="connsiteY6" fmla="*/ 4050666 h 4055429"/>
              <a:gd name="connsiteX7" fmla="*/ 4133850 w 12199938"/>
              <a:gd name="connsiteY7" fmla="*/ 4055429 h 4055429"/>
              <a:gd name="connsiteX8" fmla="*/ 0 w 12199938"/>
              <a:gd name="connsiteY8" fmla="*/ 3583717 h 4055429"/>
              <a:gd name="connsiteX9" fmla="*/ 0 w 12199938"/>
              <a:gd name="connsiteY9" fmla="*/ 396098 h 4055429"/>
              <a:gd name="connsiteX0" fmla="*/ 0 w 12199938"/>
              <a:gd name="connsiteY0" fmla="*/ 396098 h 4050666"/>
              <a:gd name="connsiteX1" fmla="*/ 1042194 w 12199938"/>
              <a:gd name="connsiteY1" fmla="*/ 395446 h 4050666"/>
              <a:gd name="connsiteX2" fmla="*/ 1228408 w 12199938"/>
              <a:gd name="connsiteY2" fmla="*/ 0 h 4050666"/>
              <a:gd name="connsiteX3" fmla="*/ 12199938 w 12199938"/>
              <a:gd name="connsiteY3" fmla="*/ 3985 h 4050666"/>
              <a:gd name="connsiteX4" fmla="*/ 12192000 w 12199938"/>
              <a:gd name="connsiteY4" fmla="*/ 3583717 h 4050666"/>
              <a:gd name="connsiteX5" fmla="*/ 7491413 w 12199938"/>
              <a:gd name="connsiteY5" fmla="*/ 3588704 h 4050666"/>
              <a:gd name="connsiteX6" fmla="*/ 7305675 w 12199938"/>
              <a:gd name="connsiteY6" fmla="*/ 4050666 h 4050666"/>
              <a:gd name="connsiteX7" fmla="*/ 4129087 w 12199938"/>
              <a:gd name="connsiteY7" fmla="*/ 4050666 h 4050666"/>
              <a:gd name="connsiteX8" fmla="*/ 0 w 12199938"/>
              <a:gd name="connsiteY8" fmla="*/ 3583717 h 4050666"/>
              <a:gd name="connsiteX9" fmla="*/ 0 w 12199938"/>
              <a:gd name="connsiteY9" fmla="*/ 396098 h 4050666"/>
              <a:gd name="connsiteX0" fmla="*/ 0 w 12199938"/>
              <a:gd name="connsiteY0" fmla="*/ 396098 h 4050666"/>
              <a:gd name="connsiteX1" fmla="*/ 1042194 w 12199938"/>
              <a:gd name="connsiteY1" fmla="*/ 395446 h 4050666"/>
              <a:gd name="connsiteX2" fmla="*/ 1228408 w 12199938"/>
              <a:gd name="connsiteY2" fmla="*/ 0 h 4050666"/>
              <a:gd name="connsiteX3" fmla="*/ 12199938 w 12199938"/>
              <a:gd name="connsiteY3" fmla="*/ 3985 h 4050666"/>
              <a:gd name="connsiteX4" fmla="*/ 12192000 w 12199938"/>
              <a:gd name="connsiteY4" fmla="*/ 3583717 h 4050666"/>
              <a:gd name="connsiteX5" fmla="*/ 7491413 w 12199938"/>
              <a:gd name="connsiteY5" fmla="*/ 3588704 h 4050666"/>
              <a:gd name="connsiteX6" fmla="*/ 7305675 w 12199938"/>
              <a:gd name="connsiteY6" fmla="*/ 4050666 h 4050666"/>
              <a:gd name="connsiteX7" fmla="*/ 2709862 w 12199938"/>
              <a:gd name="connsiteY7" fmla="*/ 4041141 h 4050666"/>
              <a:gd name="connsiteX8" fmla="*/ 0 w 12199938"/>
              <a:gd name="connsiteY8" fmla="*/ 3583717 h 4050666"/>
              <a:gd name="connsiteX9" fmla="*/ 0 w 12199938"/>
              <a:gd name="connsiteY9" fmla="*/ 396098 h 4050666"/>
              <a:gd name="connsiteX0" fmla="*/ 0 w 12199938"/>
              <a:gd name="connsiteY0" fmla="*/ 396098 h 4050666"/>
              <a:gd name="connsiteX1" fmla="*/ 1042194 w 12199938"/>
              <a:gd name="connsiteY1" fmla="*/ 395446 h 4050666"/>
              <a:gd name="connsiteX2" fmla="*/ 1228408 w 12199938"/>
              <a:gd name="connsiteY2" fmla="*/ 0 h 4050666"/>
              <a:gd name="connsiteX3" fmla="*/ 12199938 w 12199938"/>
              <a:gd name="connsiteY3" fmla="*/ 3985 h 4050666"/>
              <a:gd name="connsiteX4" fmla="*/ 12192000 w 12199938"/>
              <a:gd name="connsiteY4" fmla="*/ 3583717 h 4050666"/>
              <a:gd name="connsiteX5" fmla="*/ 7491413 w 12199938"/>
              <a:gd name="connsiteY5" fmla="*/ 3588704 h 4050666"/>
              <a:gd name="connsiteX6" fmla="*/ 7305675 w 12199938"/>
              <a:gd name="connsiteY6" fmla="*/ 4050666 h 4050666"/>
              <a:gd name="connsiteX7" fmla="*/ 2709862 w 12199938"/>
              <a:gd name="connsiteY7" fmla="*/ 4041141 h 4050666"/>
              <a:gd name="connsiteX8" fmla="*/ 1209675 w 12199938"/>
              <a:gd name="connsiteY8" fmla="*/ 3760153 h 4050666"/>
              <a:gd name="connsiteX9" fmla="*/ 0 w 12199938"/>
              <a:gd name="connsiteY9" fmla="*/ 3583717 h 4050666"/>
              <a:gd name="connsiteX10" fmla="*/ 0 w 12199938"/>
              <a:gd name="connsiteY10" fmla="*/ 396098 h 4050666"/>
              <a:gd name="connsiteX0" fmla="*/ 0 w 12199938"/>
              <a:gd name="connsiteY0" fmla="*/ 396098 h 4665028"/>
              <a:gd name="connsiteX1" fmla="*/ 1042194 w 12199938"/>
              <a:gd name="connsiteY1" fmla="*/ 395446 h 4665028"/>
              <a:gd name="connsiteX2" fmla="*/ 1228408 w 12199938"/>
              <a:gd name="connsiteY2" fmla="*/ 0 h 4665028"/>
              <a:gd name="connsiteX3" fmla="*/ 12199938 w 12199938"/>
              <a:gd name="connsiteY3" fmla="*/ 3985 h 4665028"/>
              <a:gd name="connsiteX4" fmla="*/ 12192000 w 12199938"/>
              <a:gd name="connsiteY4" fmla="*/ 3583717 h 4665028"/>
              <a:gd name="connsiteX5" fmla="*/ 7491413 w 12199938"/>
              <a:gd name="connsiteY5" fmla="*/ 3588704 h 4665028"/>
              <a:gd name="connsiteX6" fmla="*/ 7305675 w 12199938"/>
              <a:gd name="connsiteY6" fmla="*/ 4050666 h 4665028"/>
              <a:gd name="connsiteX7" fmla="*/ 2709862 w 12199938"/>
              <a:gd name="connsiteY7" fmla="*/ 4041141 h 4665028"/>
              <a:gd name="connsiteX8" fmla="*/ 2505075 w 12199938"/>
              <a:gd name="connsiteY8" fmla="*/ 4665028 h 4665028"/>
              <a:gd name="connsiteX9" fmla="*/ 0 w 12199938"/>
              <a:gd name="connsiteY9" fmla="*/ 3583717 h 4665028"/>
              <a:gd name="connsiteX10" fmla="*/ 0 w 12199938"/>
              <a:gd name="connsiteY10" fmla="*/ 396098 h 4665028"/>
              <a:gd name="connsiteX0" fmla="*/ 0 w 12199938"/>
              <a:gd name="connsiteY0" fmla="*/ 396098 h 4652328"/>
              <a:gd name="connsiteX1" fmla="*/ 1042194 w 12199938"/>
              <a:gd name="connsiteY1" fmla="*/ 395446 h 4652328"/>
              <a:gd name="connsiteX2" fmla="*/ 1228408 w 12199938"/>
              <a:gd name="connsiteY2" fmla="*/ 0 h 4652328"/>
              <a:gd name="connsiteX3" fmla="*/ 12199938 w 12199938"/>
              <a:gd name="connsiteY3" fmla="*/ 3985 h 4652328"/>
              <a:gd name="connsiteX4" fmla="*/ 12192000 w 12199938"/>
              <a:gd name="connsiteY4" fmla="*/ 3583717 h 4652328"/>
              <a:gd name="connsiteX5" fmla="*/ 7491413 w 12199938"/>
              <a:gd name="connsiteY5" fmla="*/ 3588704 h 4652328"/>
              <a:gd name="connsiteX6" fmla="*/ 7305675 w 12199938"/>
              <a:gd name="connsiteY6" fmla="*/ 4050666 h 4652328"/>
              <a:gd name="connsiteX7" fmla="*/ 2709862 w 12199938"/>
              <a:gd name="connsiteY7" fmla="*/ 4041141 h 4652328"/>
              <a:gd name="connsiteX8" fmla="*/ 2365375 w 12199938"/>
              <a:gd name="connsiteY8" fmla="*/ 4652328 h 4652328"/>
              <a:gd name="connsiteX9" fmla="*/ 0 w 12199938"/>
              <a:gd name="connsiteY9" fmla="*/ 3583717 h 4652328"/>
              <a:gd name="connsiteX10" fmla="*/ 0 w 12199938"/>
              <a:gd name="connsiteY10" fmla="*/ 396098 h 4652328"/>
              <a:gd name="connsiteX0" fmla="*/ 0 w 12199938"/>
              <a:gd name="connsiteY0" fmla="*/ 396098 h 4645978"/>
              <a:gd name="connsiteX1" fmla="*/ 1042194 w 12199938"/>
              <a:gd name="connsiteY1" fmla="*/ 395446 h 4645978"/>
              <a:gd name="connsiteX2" fmla="*/ 1228408 w 12199938"/>
              <a:gd name="connsiteY2" fmla="*/ 0 h 4645978"/>
              <a:gd name="connsiteX3" fmla="*/ 12199938 w 12199938"/>
              <a:gd name="connsiteY3" fmla="*/ 3985 h 4645978"/>
              <a:gd name="connsiteX4" fmla="*/ 12192000 w 12199938"/>
              <a:gd name="connsiteY4" fmla="*/ 3583717 h 4645978"/>
              <a:gd name="connsiteX5" fmla="*/ 7491413 w 12199938"/>
              <a:gd name="connsiteY5" fmla="*/ 3588704 h 4645978"/>
              <a:gd name="connsiteX6" fmla="*/ 7305675 w 12199938"/>
              <a:gd name="connsiteY6" fmla="*/ 4050666 h 4645978"/>
              <a:gd name="connsiteX7" fmla="*/ 2709862 w 12199938"/>
              <a:gd name="connsiteY7" fmla="*/ 4041141 h 4645978"/>
              <a:gd name="connsiteX8" fmla="*/ 2409825 w 12199938"/>
              <a:gd name="connsiteY8" fmla="*/ 4645978 h 4645978"/>
              <a:gd name="connsiteX9" fmla="*/ 0 w 12199938"/>
              <a:gd name="connsiteY9" fmla="*/ 3583717 h 4645978"/>
              <a:gd name="connsiteX10" fmla="*/ 0 w 12199938"/>
              <a:gd name="connsiteY10" fmla="*/ 396098 h 4645978"/>
              <a:gd name="connsiteX0" fmla="*/ 0 w 12199938"/>
              <a:gd name="connsiteY0" fmla="*/ 396098 h 4639628"/>
              <a:gd name="connsiteX1" fmla="*/ 1042194 w 12199938"/>
              <a:gd name="connsiteY1" fmla="*/ 395446 h 4639628"/>
              <a:gd name="connsiteX2" fmla="*/ 1228408 w 12199938"/>
              <a:gd name="connsiteY2" fmla="*/ 0 h 4639628"/>
              <a:gd name="connsiteX3" fmla="*/ 12199938 w 12199938"/>
              <a:gd name="connsiteY3" fmla="*/ 3985 h 4639628"/>
              <a:gd name="connsiteX4" fmla="*/ 12192000 w 12199938"/>
              <a:gd name="connsiteY4" fmla="*/ 3583717 h 4639628"/>
              <a:gd name="connsiteX5" fmla="*/ 7491413 w 12199938"/>
              <a:gd name="connsiteY5" fmla="*/ 3588704 h 4639628"/>
              <a:gd name="connsiteX6" fmla="*/ 7305675 w 12199938"/>
              <a:gd name="connsiteY6" fmla="*/ 4050666 h 4639628"/>
              <a:gd name="connsiteX7" fmla="*/ 2709862 w 12199938"/>
              <a:gd name="connsiteY7" fmla="*/ 4041141 h 4639628"/>
              <a:gd name="connsiteX8" fmla="*/ 2441575 w 12199938"/>
              <a:gd name="connsiteY8" fmla="*/ 4639628 h 4639628"/>
              <a:gd name="connsiteX9" fmla="*/ 0 w 12199938"/>
              <a:gd name="connsiteY9" fmla="*/ 3583717 h 4639628"/>
              <a:gd name="connsiteX10" fmla="*/ 0 w 12199938"/>
              <a:gd name="connsiteY10" fmla="*/ 396098 h 4639628"/>
              <a:gd name="connsiteX0" fmla="*/ 0 w 12199938"/>
              <a:gd name="connsiteY0" fmla="*/ 396098 h 4050666"/>
              <a:gd name="connsiteX1" fmla="*/ 1042194 w 12199938"/>
              <a:gd name="connsiteY1" fmla="*/ 395446 h 4050666"/>
              <a:gd name="connsiteX2" fmla="*/ 1228408 w 12199938"/>
              <a:gd name="connsiteY2" fmla="*/ 0 h 4050666"/>
              <a:gd name="connsiteX3" fmla="*/ 12199938 w 12199938"/>
              <a:gd name="connsiteY3" fmla="*/ 3985 h 4050666"/>
              <a:gd name="connsiteX4" fmla="*/ 12192000 w 12199938"/>
              <a:gd name="connsiteY4" fmla="*/ 3583717 h 4050666"/>
              <a:gd name="connsiteX5" fmla="*/ 7491413 w 12199938"/>
              <a:gd name="connsiteY5" fmla="*/ 3588704 h 4050666"/>
              <a:gd name="connsiteX6" fmla="*/ 7305675 w 12199938"/>
              <a:gd name="connsiteY6" fmla="*/ 4050666 h 4050666"/>
              <a:gd name="connsiteX7" fmla="*/ 2709862 w 12199938"/>
              <a:gd name="connsiteY7" fmla="*/ 4041141 h 4050666"/>
              <a:gd name="connsiteX8" fmla="*/ 79375 w 12199938"/>
              <a:gd name="connsiteY8" fmla="*/ 3966528 h 4050666"/>
              <a:gd name="connsiteX9" fmla="*/ 0 w 12199938"/>
              <a:gd name="connsiteY9" fmla="*/ 3583717 h 4050666"/>
              <a:gd name="connsiteX10" fmla="*/ 0 w 12199938"/>
              <a:gd name="connsiteY10" fmla="*/ 396098 h 4050666"/>
              <a:gd name="connsiteX0" fmla="*/ 6350 w 12206288"/>
              <a:gd name="connsiteY0" fmla="*/ 396098 h 4050666"/>
              <a:gd name="connsiteX1" fmla="*/ 1048544 w 12206288"/>
              <a:gd name="connsiteY1" fmla="*/ 395446 h 4050666"/>
              <a:gd name="connsiteX2" fmla="*/ 1234758 w 12206288"/>
              <a:gd name="connsiteY2" fmla="*/ 0 h 4050666"/>
              <a:gd name="connsiteX3" fmla="*/ 12206288 w 12206288"/>
              <a:gd name="connsiteY3" fmla="*/ 3985 h 4050666"/>
              <a:gd name="connsiteX4" fmla="*/ 12198350 w 12206288"/>
              <a:gd name="connsiteY4" fmla="*/ 3583717 h 4050666"/>
              <a:gd name="connsiteX5" fmla="*/ 7497763 w 12206288"/>
              <a:gd name="connsiteY5" fmla="*/ 3588704 h 4050666"/>
              <a:gd name="connsiteX6" fmla="*/ 7312025 w 12206288"/>
              <a:gd name="connsiteY6" fmla="*/ 4050666 h 4050666"/>
              <a:gd name="connsiteX7" fmla="*/ 2716212 w 12206288"/>
              <a:gd name="connsiteY7" fmla="*/ 4041141 h 4050666"/>
              <a:gd name="connsiteX8" fmla="*/ 0 w 12206288"/>
              <a:gd name="connsiteY8" fmla="*/ 4033203 h 4050666"/>
              <a:gd name="connsiteX9" fmla="*/ 6350 w 12206288"/>
              <a:gd name="connsiteY9" fmla="*/ 3583717 h 4050666"/>
              <a:gd name="connsiteX10" fmla="*/ 6350 w 12206288"/>
              <a:gd name="connsiteY10" fmla="*/ 396098 h 4050666"/>
              <a:gd name="connsiteX0" fmla="*/ 6350 w 12206288"/>
              <a:gd name="connsiteY0" fmla="*/ 777098 h 4431666"/>
              <a:gd name="connsiteX1" fmla="*/ 1048544 w 12206288"/>
              <a:gd name="connsiteY1" fmla="*/ 776446 h 4431666"/>
              <a:gd name="connsiteX2" fmla="*/ 1415733 w 12206288"/>
              <a:gd name="connsiteY2" fmla="*/ 0 h 4431666"/>
              <a:gd name="connsiteX3" fmla="*/ 12206288 w 12206288"/>
              <a:gd name="connsiteY3" fmla="*/ 384985 h 4431666"/>
              <a:gd name="connsiteX4" fmla="*/ 12198350 w 12206288"/>
              <a:gd name="connsiteY4" fmla="*/ 3964717 h 4431666"/>
              <a:gd name="connsiteX5" fmla="*/ 7497763 w 12206288"/>
              <a:gd name="connsiteY5" fmla="*/ 3969704 h 4431666"/>
              <a:gd name="connsiteX6" fmla="*/ 7312025 w 12206288"/>
              <a:gd name="connsiteY6" fmla="*/ 4431666 h 4431666"/>
              <a:gd name="connsiteX7" fmla="*/ 2716212 w 12206288"/>
              <a:gd name="connsiteY7" fmla="*/ 4422141 h 4431666"/>
              <a:gd name="connsiteX8" fmla="*/ 0 w 12206288"/>
              <a:gd name="connsiteY8" fmla="*/ 4414203 h 4431666"/>
              <a:gd name="connsiteX9" fmla="*/ 6350 w 12206288"/>
              <a:gd name="connsiteY9" fmla="*/ 3964717 h 4431666"/>
              <a:gd name="connsiteX10" fmla="*/ 6350 w 12206288"/>
              <a:gd name="connsiteY10" fmla="*/ 777098 h 4431666"/>
              <a:gd name="connsiteX0" fmla="*/ 6350 w 12199000"/>
              <a:gd name="connsiteY0" fmla="*/ 841693 h 4496261"/>
              <a:gd name="connsiteX1" fmla="*/ 1048544 w 12199000"/>
              <a:gd name="connsiteY1" fmla="*/ 841041 h 4496261"/>
              <a:gd name="connsiteX2" fmla="*/ 1415733 w 12199000"/>
              <a:gd name="connsiteY2" fmla="*/ 64595 h 4496261"/>
              <a:gd name="connsiteX3" fmla="*/ 12198668 w 12199000"/>
              <a:gd name="connsiteY3" fmla="*/ 0 h 4496261"/>
              <a:gd name="connsiteX4" fmla="*/ 12198350 w 12199000"/>
              <a:gd name="connsiteY4" fmla="*/ 4029312 h 4496261"/>
              <a:gd name="connsiteX5" fmla="*/ 7497763 w 12199000"/>
              <a:gd name="connsiteY5" fmla="*/ 4034299 h 4496261"/>
              <a:gd name="connsiteX6" fmla="*/ 7312025 w 12199000"/>
              <a:gd name="connsiteY6" fmla="*/ 4496261 h 4496261"/>
              <a:gd name="connsiteX7" fmla="*/ 2716212 w 12199000"/>
              <a:gd name="connsiteY7" fmla="*/ 4486736 h 4496261"/>
              <a:gd name="connsiteX8" fmla="*/ 0 w 12199000"/>
              <a:gd name="connsiteY8" fmla="*/ 4478798 h 4496261"/>
              <a:gd name="connsiteX9" fmla="*/ 6350 w 12199000"/>
              <a:gd name="connsiteY9" fmla="*/ 4029312 h 4496261"/>
              <a:gd name="connsiteX10" fmla="*/ 6350 w 12199000"/>
              <a:gd name="connsiteY10" fmla="*/ 841693 h 4496261"/>
              <a:gd name="connsiteX0" fmla="*/ 6350 w 12198440"/>
              <a:gd name="connsiteY0" fmla="*/ 781368 h 4435936"/>
              <a:gd name="connsiteX1" fmla="*/ 1048544 w 12198440"/>
              <a:gd name="connsiteY1" fmla="*/ 780716 h 4435936"/>
              <a:gd name="connsiteX2" fmla="*/ 1415733 w 12198440"/>
              <a:gd name="connsiteY2" fmla="*/ 4270 h 4435936"/>
              <a:gd name="connsiteX3" fmla="*/ 12166918 w 12198440"/>
              <a:gd name="connsiteY3" fmla="*/ 0 h 4435936"/>
              <a:gd name="connsiteX4" fmla="*/ 12198350 w 12198440"/>
              <a:gd name="connsiteY4" fmla="*/ 3968987 h 4435936"/>
              <a:gd name="connsiteX5" fmla="*/ 7497763 w 12198440"/>
              <a:gd name="connsiteY5" fmla="*/ 3973974 h 4435936"/>
              <a:gd name="connsiteX6" fmla="*/ 7312025 w 12198440"/>
              <a:gd name="connsiteY6" fmla="*/ 4435936 h 4435936"/>
              <a:gd name="connsiteX7" fmla="*/ 2716212 w 12198440"/>
              <a:gd name="connsiteY7" fmla="*/ 4426411 h 4435936"/>
              <a:gd name="connsiteX8" fmla="*/ 0 w 12198440"/>
              <a:gd name="connsiteY8" fmla="*/ 4418473 h 4435936"/>
              <a:gd name="connsiteX9" fmla="*/ 6350 w 12198440"/>
              <a:gd name="connsiteY9" fmla="*/ 3968987 h 4435936"/>
              <a:gd name="connsiteX10" fmla="*/ 6350 w 12198440"/>
              <a:gd name="connsiteY10" fmla="*/ 781368 h 4435936"/>
              <a:gd name="connsiteX0" fmla="*/ 6350 w 12199000"/>
              <a:gd name="connsiteY0" fmla="*/ 828993 h 4483561"/>
              <a:gd name="connsiteX1" fmla="*/ 1048544 w 12199000"/>
              <a:gd name="connsiteY1" fmla="*/ 828341 h 4483561"/>
              <a:gd name="connsiteX2" fmla="*/ 1415733 w 12199000"/>
              <a:gd name="connsiteY2" fmla="*/ 51895 h 4483561"/>
              <a:gd name="connsiteX3" fmla="*/ 12198668 w 12199000"/>
              <a:gd name="connsiteY3" fmla="*/ 0 h 4483561"/>
              <a:gd name="connsiteX4" fmla="*/ 12198350 w 12199000"/>
              <a:gd name="connsiteY4" fmla="*/ 4016612 h 4483561"/>
              <a:gd name="connsiteX5" fmla="*/ 7497763 w 12199000"/>
              <a:gd name="connsiteY5" fmla="*/ 4021599 h 4483561"/>
              <a:gd name="connsiteX6" fmla="*/ 7312025 w 12199000"/>
              <a:gd name="connsiteY6" fmla="*/ 4483561 h 4483561"/>
              <a:gd name="connsiteX7" fmla="*/ 2716212 w 12199000"/>
              <a:gd name="connsiteY7" fmla="*/ 4474036 h 4483561"/>
              <a:gd name="connsiteX8" fmla="*/ 0 w 12199000"/>
              <a:gd name="connsiteY8" fmla="*/ 4466098 h 4483561"/>
              <a:gd name="connsiteX9" fmla="*/ 6350 w 12199000"/>
              <a:gd name="connsiteY9" fmla="*/ 4016612 h 4483561"/>
              <a:gd name="connsiteX10" fmla="*/ 6350 w 12199000"/>
              <a:gd name="connsiteY10" fmla="*/ 828993 h 4483561"/>
              <a:gd name="connsiteX0" fmla="*/ 6350 w 12199000"/>
              <a:gd name="connsiteY0" fmla="*/ 853298 h 4507866"/>
              <a:gd name="connsiteX1" fmla="*/ 1048544 w 12199000"/>
              <a:gd name="connsiteY1" fmla="*/ 852646 h 4507866"/>
              <a:gd name="connsiteX2" fmla="*/ 1482408 w 12199000"/>
              <a:gd name="connsiteY2" fmla="*/ 0 h 4507866"/>
              <a:gd name="connsiteX3" fmla="*/ 12198668 w 12199000"/>
              <a:gd name="connsiteY3" fmla="*/ 24305 h 4507866"/>
              <a:gd name="connsiteX4" fmla="*/ 12198350 w 12199000"/>
              <a:gd name="connsiteY4" fmla="*/ 4040917 h 4507866"/>
              <a:gd name="connsiteX5" fmla="*/ 7497763 w 12199000"/>
              <a:gd name="connsiteY5" fmla="*/ 4045904 h 4507866"/>
              <a:gd name="connsiteX6" fmla="*/ 7312025 w 12199000"/>
              <a:gd name="connsiteY6" fmla="*/ 4507866 h 4507866"/>
              <a:gd name="connsiteX7" fmla="*/ 2716212 w 12199000"/>
              <a:gd name="connsiteY7" fmla="*/ 4498341 h 4507866"/>
              <a:gd name="connsiteX8" fmla="*/ 0 w 12199000"/>
              <a:gd name="connsiteY8" fmla="*/ 4490403 h 4507866"/>
              <a:gd name="connsiteX9" fmla="*/ 6350 w 12199000"/>
              <a:gd name="connsiteY9" fmla="*/ 4040917 h 4507866"/>
              <a:gd name="connsiteX10" fmla="*/ 6350 w 12199000"/>
              <a:gd name="connsiteY10" fmla="*/ 853298 h 4507866"/>
              <a:gd name="connsiteX0" fmla="*/ 6350 w 12199000"/>
              <a:gd name="connsiteY0" fmla="*/ 624698 h 4507866"/>
              <a:gd name="connsiteX1" fmla="*/ 1048544 w 12199000"/>
              <a:gd name="connsiteY1" fmla="*/ 852646 h 4507866"/>
              <a:gd name="connsiteX2" fmla="*/ 1482408 w 12199000"/>
              <a:gd name="connsiteY2" fmla="*/ 0 h 4507866"/>
              <a:gd name="connsiteX3" fmla="*/ 12198668 w 12199000"/>
              <a:gd name="connsiteY3" fmla="*/ 24305 h 4507866"/>
              <a:gd name="connsiteX4" fmla="*/ 12198350 w 12199000"/>
              <a:gd name="connsiteY4" fmla="*/ 4040917 h 4507866"/>
              <a:gd name="connsiteX5" fmla="*/ 7497763 w 12199000"/>
              <a:gd name="connsiteY5" fmla="*/ 4045904 h 4507866"/>
              <a:gd name="connsiteX6" fmla="*/ 7312025 w 12199000"/>
              <a:gd name="connsiteY6" fmla="*/ 4507866 h 4507866"/>
              <a:gd name="connsiteX7" fmla="*/ 2716212 w 12199000"/>
              <a:gd name="connsiteY7" fmla="*/ 4498341 h 4507866"/>
              <a:gd name="connsiteX8" fmla="*/ 0 w 12199000"/>
              <a:gd name="connsiteY8" fmla="*/ 4490403 h 4507866"/>
              <a:gd name="connsiteX9" fmla="*/ 6350 w 12199000"/>
              <a:gd name="connsiteY9" fmla="*/ 4040917 h 4507866"/>
              <a:gd name="connsiteX10" fmla="*/ 6350 w 12199000"/>
              <a:gd name="connsiteY10" fmla="*/ 624698 h 4507866"/>
              <a:gd name="connsiteX0" fmla="*/ 6350 w 12199000"/>
              <a:gd name="connsiteY0" fmla="*/ 624698 h 4507866"/>
              <a:gd name="connsiteX1" fmla="*/ 1208564 w 12199000"/>
              <a:gd name="connsiteY1" fmla="*/ 540226 h 4507866"/>
              <a:gd name="connsiteX2" fmla="*/ 1482408 w 12199000"/>
              <a:gd name="connsiteY2" fmla="*/ 0 h 4507866"/>
              <a:gd name="connsiteX3" fmla="*/ 12198668 w 12199000"/>
              <a:gd name="connsiteY3" fmla="*/ 24305 h 4507866"/>
              <a:gd name="connsiteX4" fmla="*/ 12198350 w 12199000"/>
              <a:gd name="connsiteY4" fmla="*/ 4040917 h 4507866"/>
              <a:gd name="connsiteX5" fmla="*/ 7497763 w 12199000"/>
              <a:gd name="connsiteY5" fmla="*/ 4045904 h 4507866"/>
              <a:gd name="connsiteX6" fmla="*/ 7312025 w 12199000"/>
              <a:gd name="connsiteY6" fmla="*/ 4507866 h 4507866"/>
              <a:gd name="connsiteX7" fmla="*/ 2716212 w 12199000"/>
              <a:gd name="connsiteY7" fmla="*/ 4498341 h 4507866"/>
              <a:gd name="connsiteX8" fmla="*/ 0 w 12199000"/>
              <a:gd name="connsiteY8" fmla="*/ 4490403 h 4507866"/>
              <a:gd name="connsiteX9" fmla="*/ 6350 w 12199000"/>
              <a:gd name="connsiteY9" fmla="*/ 4040917 h 4507866"/>
              <a:gd name="connsiteX10" fmla="*/ 6350 w 12199000"/>
              <a:gd name="connsiteY10" fmla="*/ 624698 h 4507866"/>
              <a:gd name="connsiteX0" fmla="*/ 0 w 12200270"/>
              <a:gd name="connsiteY0" fmla="*/ 533258 h 4507866"/>
              <a:gd name="connsiteX1" fmla="*/ 1209834 w 12200270"/>
              <a:gd name="connsiteY1" fmla="*/ 540226 h 4507866"/>
              <a:gd name="connsiteX2" fmla="*/ 1483678 w 12200270"/>
              <a:gd name="connsiteY2" fmla="*/ 0 h 4507866"/>
              <a:gd name="connsiteX3" fmla="*/ 12199938 w 12200270"/>
              <a:gd name="connsiteY3" fmla="*/ 24305 h 4507866"/>
              <a:gd name="connsiteX4" fmla="*/ 12199620 w 12200270"/>
              <a:gd name="connsiteY4" fmla="*/ 4040917 h 4507866"/>
              <a:gd name="connsiteX5" fmla="*/ 7499033 w 12200270"/>
              <a:gd name="connsiteY5" fmla="*/ 4045904 h 4507866"/>
              <a:gd name="connsiteX6" fmla="*/ 7313295 w 12200270"/>
              <a:gd name="connsiteY6" fmla="*/ 4507866 h 4507866"/>
              <a:gd name="connsiteX7" fmla="*/ 2717482 w 12200270"/>
              <a:gd name="connsiteY7" fmla="*/ 4498341 h 4507866"/>
              <a:gd name="connsiteX8" fmla="*/ 1270 w 12200270"/>
              <a:gd name="connsiteY8" fmla="*/ 4490403 h 4507866"/>
              <a:gd name="connsiteX9" fmla="*/ 7620 w 12200270"/>
              <a:gd name="connsiteY9" fmla="*/ 4040917 h 4507866"/>
              <a:gd name="connsiteX10" fmla="*/ 0 w 12200270"/>
              <a:gd name="connsiteY10" fmla="*/ 533258 h 450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00270" h="4507866">
                <a:moveTo>
                  <a:pt x="0" y="533258"/>
                </a:moveTo>
                <a:lnTo>
                  <a:pt x="1209834" y="540226"/>
                </a:lnTo>
                <a:cubicBezTo>
                  <a:pt x="1210522" y="537791"/>
                  <a:pt x="1411552" y="152454"/>
                  <a:pt x="1483678" y="0"/>
                </a:cubicBezTo>
                <a:lnTo>
                  <a:pt x="12199938" y="24305"/>
                </a:lnTo>
                <a:cubicBezTo>
                  <a:pt x="12197821" y="1190561"/>
                  <a:pt x="12201737" y="2874661"/>
                  <a:pt x="12199620" y="4040917"/>
                </a:cubicBezTo>
                <a:lnTo>
                  <a:pt x="7499033" y="4045904"/>
                </a:lnTo>
                <a:lnTo>
                  <a:pt x="7313295" y="4507866"/>
                </a:lnTo>
                <a:lnTo>
                  <a:pt x="2717482" y="4498341"/>
                </a:lnTo>
                <a:lnTo>
                  <a:pt x="1270" y="4490403"/>
                </a:lnTo>
                <a:cubicBezTo>
                  <a:pt x="3387" y="4340574"/>
                  <a:pt x="5503" y="4190746"/>
                  <a:pt x="7620" y="4040917"/>
                </a:cubicBezTo>
                <a:lnTo>
                  <a:pt x="0" y="533258"/>
                </a:lnTo>
                <a:close/>
              </a:path>
            </a:pathLst>
          </a:custGeom>
          <a:solidFill>
            <a:srgbClr val="003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" y="1700808"/>
            <a:ext cx="12198859" cy="4506109"/>
          </a:xfrm>
          <a:prstGeom prst="rect">
            <a:avLst/>
          </a:prstGeom>
        </p:spPr>
      </p:pic>
      <p:sp>
        <p:nvSpPr>
          <p:cNvPr id="13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6"/>
          <p:cNvSpPr/>
          <p:nvPr userDrawn="1"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6"/>
          <p:cNvSpPr/>
          <p:nvPr userDrawn="1"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 для объектов использования атомной энергии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89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6"/>
          <p:cNvSpPr/>
          <p:nvPr userDrawn="1"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/>
          <p:cNvSpPr/>
          <p:nvPr userDrawn="1"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756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r">
              <a:defRPr sz="3200">
                <a:solidFill>
                  <a:srgbClr val="084897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H="1">
            <a:off x="1874241" y="6363270"/>
            <a:ext cx="10317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74639"/>
            <a:ext cx="2288712" cy="634082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 userDrawn="1"/>
        </p:nvCxnSpPr>
        <p:spPr>
          <a:xfrm flipV="1">
            <a:off x="11582400" y="0"/>
            <a:ext cx="369066" cy="922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1631504" y="6359525"/>
            <a:ext cx="248096" cy="4984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 userDrawn="1"/>
        </p:nvCxnSpPr>
        <p:spPr>
          <a:xfrm flipH="1">
            <a:off x="2999656" y="924793"/>
            <a:ext cx="85827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6"/>
          <p:cNvSpPr/>
          <p:nvPr userDrawn="1"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6"/>
          <p:cNvSpPr/>
          <p:nvPr userDrawn="1"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 для объектов использования атомной энергии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958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H="1">
            <a:off x="1874241" y="6363270"/>
            <a:ext cx="103177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74639"/>
            <a:ext cx="2288712" cy="634082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 userDrawn="1"/>
        </p:nvCxnSpPr>
        <p:spPr>
          <a:xfrm flipV="1">
            <a:off x="11582400" y="0"/>
            <a:ext cx="369066" cy="9221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1631504" y="6359525"/>
            <a:ext cx="248096" cy="498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 userDrawn="1"/>
        </p:nvCxnSpPr>
        <p:spPr>
          <a:xfrm flipH="1">
            <a:off x="2999656" y="924793"/>
            <a:ext cx="85827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1" y="270719"/>
            <a:ext cx="2297666" cy="636562"/>
          </a:xfrm>
          <a:prstGeom prst="rect">
            <a:avLst/>
          </a:prstGeom>
        </p:spPr>
      </p:pic>
      <p:sp>
        <p:nvSpPr>
          <p:cNvPr id="17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6"/>
          <p:cNvSpPr/>
          <p:nvPr userDrawn="1"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 userDrawn="1"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 для объектов использования атомной энергии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608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H="1">
            <a:off x="1874241" y="6363270"/>
            <a:ext cx="103177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74639"/>
            <a:ext cx="2288712" cy="634082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 userDrawn="1"/>
        </p:nvCxnSpPr>
        <p:spPr>
          <a:xfrm flipV="1">
            <a:off x="11582400" y="0"/>
            <a:ext cx="369066" cy="9221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1631504" y="6359525"/>
            <a:ext cx="248096" cy="498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 userDrawn="1"/>
        </p:nvCxnSpPr>
        <p:spPr>
          <a:xfrm flipH="1">
            <a:off x="2999656" y="924793"/>
            <a:ext cx="85827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1" y="270719"/>
            <a:ext cx="2297666" cy="636562"/>
          </a:xfrm>
          <a:prstGeom prst="rect">
            <a:avLst/>
          </a:prstGeom>
        </p:spPr>
      </p:pic>
      <p:sp>
        <p:nvSpPr>
          <p:cNvPr id="17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6"/>
          <p:cNvSpPr/>
          <p:nvPr userDrawn="1"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 userDrawn="1"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 для объектов использования атомной энергии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8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H="1">
            <a:off x="1874241" y="6363270"/>
            <a:ext cx="103177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74639"/>
            <a:ext cx="2288712" cy="634082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 userDrawn="1"/>
        </p:nvCxnSpPr>
        <p:spPr>
          <a:xfrm flipV="1">
            <a:off x="11582400" y="0"/>
            <a:ext cx="369066" cy="9221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1631504" y="6359525"/>
            <a:ext cx="248096" cy="498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 userDrawn="1"/>
        </p:nvCxnSpPr>
        <p:spPr>
          <a:xfrm flipH="1">
            <a:off x="2999656" y="924793"/>
            <a:ext cx="85827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1" y="270719"/>
            <a:ext cx="2297666" cy="636562"/>
          </a:xfrm>
          <a:prstGeom prst="rect">
            <a:avLst/>
          </a:prstGeom>
        </p:spPr>
      </p:pic>
      <p:sp>
        <p:nvSpPr>
          <p:cNvPr id="22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28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15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2053" b="15517"/>
          <a:stretch/>
        </p:blipFill>
        <p:spPr>
          <a:xfrm>
            <a:off x="-60684" y="0"/>
            <a:ext cx="12272292" cy="6858000"/>
          </a:xfrm>
          <a:prstGeom prst="rect">
            <a:avLst/>
          </a:prstGeom>
        </p:spPr>
      </p:pic>
      <p:grpSp>
        <p:nvGrpSpPr>
          <p:cNvPr id="28" name="Группа 27"/>
          <p:cNvGrpSpPr/>
          <p:nvPr userDrawn="1"/>
        </p:nvGrpSpPr>
        <p:grpSpPr>
          <a:xfrm>
            <a:off x="1415481" y="-2381"/>
            <a:ext cx="9385639" cy="931961"/>
            <a:chOff x="1871716" y="-2381"/>
            <a:chExt cx="9385639" cy="931961"/>
          </a:xfrm>
        </p:grpSpPr>
        <p:sp>
          <p:nvSpPr>
            <p:cNvPr id="10" name="Прямоугольник 9"/>
            <p:cNvSpPr/>
            <p:nvPr userDrawn="1"/>
          </p:nvSpPr>
          <p:spPr>
            <a:xfrm>
              <a:off x="1879530" y="-2381"/>
              <a:ext cx="9376669" cy="931961"/>
            </a:xfrm>
            <a:custGeom>
              <a:avLst/>
              <a:gdLst>
                <a:gd name="connsiteX0" fmla="*/ 0 w 7502624"/>
                <a:gd name="connsiteY0" fmla="*/ 0 h 836712"/>
                <a:gd name="connsiteX1" fmla="*/ 7502624 w 7502624"/>
                <a:gd name="connsiteY1" fmla="*/ 0 h 836712"/>
                <a:gd name="connsiteX2" fmla="*/ 7502624 w 7502624"/>
                <a:gd name="connsiteY2" fmla="*/ 836712 h 836712"/>
                <a:gd name="connsiteX3" fmla="*/ 0 w 7502624"/>
                <a:gd name="connsiteY3" fmla="*/ 836712 h 836712"/>
                <a:gd name="connsiteX4" fmla="*/ 0 w 7502624"/>
                <a:gd name="connsiteY4" fmla="*/ 0 h 836712"/>
                <a:gd name="connsiteX0" fmla="*/ 0 w 7776468"/>
                <a:gd name="connsiteY0" fmla="*/ 2381 h 839093"/>
                <a:gd name="connsiteX1" fmla="*/ 7776468 w 7776468"/>
                <a:gd name="connsiteY1" fmla="*/ 0 h 839093"/>
                <a:gd name="connsiteX2" fmla="*/ 7502624 w 7776468"/>
                <a:gd name="connsiteY2" fmla="*/ 839093 h 839093"/>
                <a:gd name="connsiteX3" fmla="*/ 0 w 7776468"/>
                <a:gd name="connsiteY3" fmla="*/ 839093 h 839093"/>
                <a:gd name="connsiteX4" fmla="*/ 0 w 7776468"/>
                <a:gd name="connsiteY4" fmla="*/ 2381 h 839093"/>
                <a:gd name="connsiteX0" fmla="*/ 0 w 7776468"/>
                <a:gd name="connsiteY0" fmla="*/ 2381 h 841474"/>
                <a:gd name="connsiteX1" fmla="*/ 7776468 w 7776468"/>
                <a:gd name="connsiteY1" fmla="*/ 0 h 841474"/>
                <a:gd name="connsiteX2" fmla="*/ 7452617 w 7776468"/>
                <a:gd name="connsiteY2" fmla="*/ 841474 h 841474"/>
                <a:gd name="connsiteX3" fmla="*/ 0 w 7776468"/>
                <a:gd name="connsiteY3" fmla="*/ 839093 h 841474"/>
                <a:gd name="connsiteX4" fmla="*/ 0 w 7776468"/>
                <a:gd name="connsiteY4" fmla="*/ 2381 h 841474"/>
                <a:gd name="connsiteX0" fmla="*/ 0 w 7781230"/>
                <a:gd name="connsiteY0" fmla="*/ 2381 h 841474"/>
                <a:gd name="connsiteX1" fmla="*/ 7781230 w 7781230"/>
                <a:gd name="connsiteY1" fmla="*/ 0 h 841474"/>
                <a:gd name="connsiteX2" fmla="*/ 7452617 w 7781230"/>
                <a:gd name="connsiteY2" fmla="*/ 841474 h 841474"/>
                <a:gd name="connsiteX3" fmla="*/ 0 w 7781230"/>
                <a:gd name="connsiteY3" fmla="*/ 839093 h 841474"/>
                <a:gd name="connsiteX4" fmla="*/ 0 w 7781230"/>
                <a:gd name="connsiteY4" fmla="*/ 2381 h 841474"/>
                <a:gd name="connsiteX0" fmla="*/ 1050925 w 8832155"/>
                <a:gd name="connsiteY0" fmla="*/ 2381 h 841474"/>
                <a:gd name="connsiteX1" fmla="*/ 8832155 w 8832155"/>
                <a:gd name="connsiteY1" fmla="*/ 0 h 841474"/>
                <a:gd name="connsiteX2" fmla="*/ 8503542 w 8832155"/>
                <a:gd name="connsiteY2" fmla="*/ 841474 h 841474"/>
                <a:gd name="connsiteX3" fmla="*/ 0 w 8832155"/>
                <a:gd name="connsiteY3" fmla="*/ 839093 h 841474"/>
                <a:gd name="connsiteX4" fmla="*/ 1050925 w 8832155"/>
                <a:gd name="connsiteY4" fmla="*/ 2381 h 841474"/>
                <a:gd name="connsiteX0" fmla="*/ 0 w 9584630"/>
                <a:gd name="connsiteY0" fmla="*/ 2381 h 841474"/>
                <a:gd name="connsiteX1" fmla="*/ 9584630 w 9584630"/>
                <a:gd name="connsiteY1" fmla="*/ 0 h 841474"/>
                <a:gd name="connsiteX2" fmla="*/ 9256017 w 9584630"/>
                <a:gd name="connsiteY2" fmla="*/ 841474 h 841474"/>
                <a:gd name="connsiteX3" fmla="*/ 752475 w 9584630"/>
                <a:gd name="connsiteY3" fmla="*/ 839093 h 841474"/>
                <a:gd name="connsiteX4" fmla="*/ 0 w 9584630"/>
                <a:gd name="connsiteY4" fmla="*/ 2381 h 841474"/>
                <a:gd name="connsiteX0" fmla="*/ 0 w 9584630"/>
                <a:gd name="connsiteY0" fmla="*/ 2381 h 845443"/>
                <a:gd name="connsiteX1" fmla="*/ 9584630 w 9584630"/>
                <a:gd name="connsiteY1" fmla="*/ 0 h 845443"/>
                <a:gd name="connsiteX2" fmla="*/ 9256017 w 9584630"/>
                <a:gd name="connsiteY2" fmla="*/ 841474 h 845443"/>
                <a:gd name="connsiteX3" fmla="*/ 708025 w 9584630"/>
                <a:gd name="connsiteY3" fmla="*/ 845443 h 845443"/>
                <a:gd name="connsiteX4" fmla="*/ 0 w 9584630"/>
                <a:gd name="connsiteY4" fmla="*/ 2381 h 845443"/>
                <a:gd name="connsiteX0" fmla="*/ 0 w 9584630"/>
                <a:gd name="connsiteY0" fmla="*/ 2381 h 841474"/>
                <a:gd name="connsiteX1" fmla="*/ 9584630 w 9584630"/>
                <a:gd name="connsiteY1" fmla="*/ 0 h 841474"/>
                <a:gd name="connsiteX2" fmla="*/ 9256017 w 9584630"/>
                <a:gd name="connsiteY2" fmla="*/ 841474 h 841474"/>
                <a:gd name="connsiteX3" fmla="*/ 717550 w 9584630"/>
                <a:gd name="connsiteY3" fmla="*/ 826393 h 841474"/>
                <a:gd name="connsiteX4" fmla="*/ 0 w 9584630"/>
                <a:gd name="connsiteY4" fmla="*/ 2381 h 841474"/>
                <a:gd name="connsiteX0" fmla="*/ 0 w 9584630"/>
                <a:gd name="connsiteY0" fmla="*/ 2381 h 926405"/>
                <a:gd name="connsiteX1" fmla="*/ 9584630 w 9584630"/>
                <a:gd name="connsiteY1" fmla="*/ 0 h 926405"/>
                <a:gd name="connsiteX2" fmla="*/ 9256017 w 9584630"/>
                <a:gd name="connsiteY2" fmla="*/ 841474 h 926405"/>
                <a:gd name="connsiteX3" fmla="*/ 727075 w 9584630"/>
                <a:gd name="connsiteY3" fmla="*/ 926405 h 926405"/>
                <a:gd name="connsiteX4" fmla="*/ 0 w 9584630"/>
                <a:gd name="connsiteY4" fmla="*/ 2381 h 926405"/>
                <a:gd name="connsiteX0" fmla="*/ 0 w 9584630"/>
                <a:gd name="connsiteY0" fmla="*/ 2381 h 931961"/>
                <a:gd name="connsiteX1" fmla="*/ 9584630 w 9584630"/>
                <a:gd name="connsiteY1" fmla="*/ 0 h 931961"/>
                <a:gd name="connsiteX2" fmla="*/ 9317930 w 9584630"/>
                <a:gd name="connsiteY2" fmla="*/ 931961 h 931961"/>
                <a:gd name="connsiteX3" fmla="*/ 727075 w 9584630"/>
                <a:gd name="connsiteY3" fmla="*/ 926405 h 931961"/>
                <a:gd name="connsiteX4" fmla="*/ 0 w 9584630"/>
                <a:gd name="connsiteY4" fmla="*/ 2381 h 931961"/>
                <a:gd name="connsiteX0" fmla="*/ 0 w 9684643"/>
                <a:gd name="connsiteY0" fmla="*/ 2381 h 931961"/>
                <a:gd name="connsiteX1" fmla="*/ 9684643 w 9684643"/>
                <a:gd name="connsiteY1" fmla="*/ 0 h 931961"/>
                <a:gd name="connsiteX2" fmla="*/ 9317930 w 9684643"/>
                <a:gd name="connsiteY2" fmla="*/ 931961 h 931961"/>
                <a:gd name="connsiteX3" fmla="*/ 727075 w 9684643"/>
                <a:gd name="connsiteY3" fmla="*/ 926405 h 931961"/>
                <a:gd name="connsiteX4" fmla="*/ 0 w 9684643"/>
                <a:gd name="connsiteY4" fmla="*/ 2381 h 931961"/>
                <a:gd name="connsiteX0" fmla="*/ 0 w 9557643"/>
                <a:gd name="connsiteY0" fmla="*/ 8731 h 931961"/>
                <a:gd name="connsiteX1" fmla="*/ 9557643 w 9557643"/>
                <a:gd name="connsiteY1" fmla="*/ 0 h 931961"/>
                <a:gd name="connsiteX2" fmla="*/ 9190930 w 9557643"/>
                <a:gd name="connsiteY2" fmla="*/ 931961 h 931961"/>
                <a:gd name="connsiteX3" fmla="*/ 600075 w 9557643"/>
                <a:gd name="connsiteY3" fmla="*/ 926405 h 931961"/>
                <a:gd name="connsiteX4" fmla="*/ 0 w 9557643"/>
                <a:gd name="connsiteY4" fmla="*/ 8731 h 931961"/>
                <a:gd name="connsiteX0" fmla="*/ 0 w 9600506"/>
                <a:gd name="connsiteY0" fmla="*/ 8731 h 931961"/>
                <a:gd name="connsiteX1" fmla="*/ 9600506 w 9600506"/>
                <a:gd name="connsiteY1" fmla="*/ 0 h 931961"/>
                <a:gd name="connsiteX2" fmla="*/ 9190930 w 9600506"/>
                <a:gd name="connsiteY2" fmla="*/ 931961 h 931961"/>
                <a:gd name="connsiteX3" fmla="*/ 600075 w 9600506"/>
                <a:gd name="connsiteY3" fmla="*/ 926405 h 931961"/>
                <a:gd name="connsiteX4" fmla="*/ 0 w 9600506"/>
                <a:gd name="connsiteY4" fmla="*/ 8731 h 931961"/>
                <a:gd name="connsiteX0" fmla="*/ 0 w 9381431"/>
                <a:gd name="connsiteY0" fmla="*/ 13494 h 931961"/>
                <a:gd name="connsiteX1" fmla="*/ 9381431 w 9381431"/>
                <a:gd name="connsiteY1" fmla="*/ 0 h 931961"/>
                <a:gd name="connsiteX2" fmla="*/ 8971855 w 9381431"/>
                <a:gd name="connsiteY2" fmla="*/ 931961 h 931961"/>
                <a:gd name="connsiteX3" fmla="*/ 381000 w 9381431"/>
                <a:gd name="connsiteY3" fmla="*/ 926405 h 931961"/>
                <a:gd name="connsiteX4" fmla="*/ 0 w 9381431"/>
                <a:gd name="connsiteY4" fmla="*/ 13494 h 931961"/>
                <a:gd name="connsiteX0" fmla="*/ 0 w 9376669"/>
                <a:gd name="connsiteY0" fmla="*/ 3969 h 931961"/>
                <a:gd name="connsiteX1" fmla="*/ 9376669 w 9376669"/>
                <a:gd name="connsiteY1" fmla="*/ 0 h 931961"/>
                <a:gd name="connsiteX2" fmla="*/ 8967093 w 9376669"/>
                <a:gd name="connsiteY2" fmla="*/ 931961 h 931961"/>
                <a:gd name="connsiteX3" fmla="*/ 376238 w 9376669"/>
                <a:gd name="connsiteY3" fmla="*/ 926405 h 931961"/>
                <a:gd name="connsiteX4" fmla="*/ 0 w 9376669"/>
                <a:gd name="connsiteY4" fmla="*/ 3969 h 93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6669" h="931961">
                  <a:moveTo>
                    <a:pt x="0" y="3969"/>
                  </a:moveTo>
                  <a:lnTo>
                    <a:pt x="9376669" y="0"/>
                  </a:lnTo>
                  <a:lnTo>
                    <a:pt x="8967093" y="931961"/>
                  </a:lnTo>
                  <a:lnTo>
                    <a:pt x="376238" y="926405"/>
                  </a:lnTo>
                  <a:lnTo>
                    <a:pt x="0" y="3969"/>
                  </a:lnTo>
                  <a:close/>
                </a:path>
              </a:pathLst>
            </a:custGeom>
            <a:solidFill>
              <a:srgbClr val="084897">
                <a:alpha val="8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 userDrawn="1"/>
          </p:nvCxnSpPr>
          <p:spPr>
            <a:xfrm flipV="1">
              <a:off x="10852826" y="0"/>
              <a:ext cx="404529" cy="92211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>
              <a:endCxn id="10" idx="3"/>
            </p:cNvCxnSpPr>
            <p:nvPr userDrawn="1"/>
          </p:nvCxnSpPr>
          <p:spPr>
            <a:xfrm flipH="1">
              <a:off x="2255768" y="924024"/>
              <a:ext cx="859706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stCxn id="10" idx="3"/>
            </p:cNvCxnSpPr>
            <p:nvPr userDrawn="1"/>
          </p:nvCxnSpPr>
          <p:spPr>
            <a:xfrm flipH="1" flipV="1">
              <a:off x="1871716" y="0"/>
              <a:ext cx="384052" cy="92402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414325" y="0"/>
            <a:ext cx="9271000" cy="1143000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H="1">
            <a:off x="1874241" y="6363270"/>
            <a:ext cx="1031775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 userDrawn="1"/>
        </p:nvCxnSpPr>
        <p:spPr>
          <a:xfrm flipV="1">
            <a:off x="1631504" y="6359525"/>
            <a:ext cx="248096" cy="49847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 userDrawn="1"/>
        </p:nvSpPr>
        <p:spPr>
          <a:xfrm>
            <a:off x="2306948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 userDrawn="1"/>
        </p:nvSpPr>
        <p:spPr>
          <a:xfrm>
            <a:off x="3719736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760" y="6453336"/>
            <a:ext cx="6552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для </a:t>
            </a:r>
            <a:r>
              <a:rPr lang="ru-RU" dirty="0" err="1" smtClean="0"/>
              <a:t>для</a:t>
            </a:r>
            <a:r>
              <a:rPr lang="ru-RU" dirty="0" smtClean="0"/>
              <a:t> объектов </a:t>
            </a:r>
            <a:r>
              <a:rPr lang="ru-RU" dirty="0" err="1" smtClean="0"/>
              <a:t>горнометаллургической</a:t>
            </a:r>
            <a:r>
              <a:rPr lang="ru-RU" dirty="0" smtClean="0"/>
              <a:t> промышленности</a:t>
            </a:r>
            <a:endParaRPr lang="ru-RU" dirty="0"/>
          </a:p>
        </p:txBody>
      </p:sp>
      <p:sp>
        <p:nvSpPr>
          <p:cNvPr id="31" name="Прямоугольник 6"/>
          <p:cNvSpPr/>
          <p:nvPr userDrawn="1"/>
        </p:nvSpPr>
        <p:spPr>
          <a:xfrm>
            <a:off x="2160068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06454 w 1055341"/>
              <a:gd name="connsiteY2" fmla="*/ 2141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774293 w 1055341"/>
              <a:gd name="connsiteY2" fmla="*/ 37418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774293" y="37418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04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6"/>
          <p:cNvSpPr/>
          <p:nvPr userDrawn="1"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6"/>
          <p:cNvSpPr/>
          <p:nvPr userDrawn="1"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</a:p>
        </p:txBody>
      </p:sp>
      <p:sp>
        <p:nvSpPr>
          <p:cNvPr id="11" name="Прямоугольник 6"/>
          <p:cNvSpPr/>
          <p:nvPr userDrawn="1"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 smtClean="0"/>
              <a:t>Комплексный подход  для объектов использования атомной энергии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73" r:id="rId3"/>
    <p:sldLayoutId id="2147483661" r:id="rId4"/>
    <p:sldLayoutId id="2147483650" r:id="rId5"/>
    <p:sldLayoutId id="2147483660" r:id="rId6"/>
    <p:sldLayoutId id="2147483663" r:id="rId7"/>
    <p:sldLayoutId id="2147483672" r:id="rId8"/>
    <p:sldLayoutId id="2147483668" r:id="rId9"/>
    <p:sldLayoutId id="2147483662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423592" y="3284984"/>
            <a:ext cx="7992888" cy="2594718"/>
          </a:xfrm>
        </p:spPr>
        <p:txBody>
          <a:bodyPr/>
          <a:lstStyle/>
          <a:p>
            <a:pPr algn="l">
              <a:lnSpc>
                <a:spcPts val="3300"/>
              </a:lnSpc>
            </a:pPr>
            <a:r>
              <a:rPr lang="ru-RU" sz="2400" dirty="0">
                <a:solidFill>
                  <a:schemeClr val="bg1"/>
                </a:solidFill>
              </a:rPr>
              <a:t>РАЗРАБОТКА И ПРОИЗВОДСТВО ПРИБОРОВ  УЧЕТА </a:t>
            </a:r>
            <a:r>
              <a:rPr lang="ru-RU" sz="2400" dirty="0" smtClean="0">
                <a:solidFill>
                  <a:schemeClr val="bg1"/>
                </a:solidFill>
              </a:rPr>
              <a:t>РАСХОДА </a:t>
            </a:r>
            <a:r>
              <a:rPr lang="ru-RU" sz="2400" dirty="0">
                <a:solidFill>
                  <a:schemeClr val="bg1"/>
                </a:solidFill>
              </a:rPr>
              <a:t>ЖИДКОСТЕЙ, ГАЗА И ТЕПЛОВОЙ ЭНЕРГИИ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67608" y="3933056"/>
            <a:ext cx="55446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53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/>
          <a:lstStyle/>
          <a:p>
            <a:r>
              <a:rPr lang="ru-RU" altLang="ru-RU" sz="2400" dirty="0" smtClean="0"/>
              <a:t>ВЗЛЕТ АС (АСДТ)</a:t>
            </a:r>
            <a:r>
              <a:rPr lang="ru-RU" altLang="ru-RU" sz="2200" dirty="0" smtClean="0"/>
              <a:t/>
            </a:r>
            <a:br>
              <a:rPr lang="ru-RU" altLang="ru-RU" sz="2200" dirty="0" smtClean="0"/>
            </a:br>
            <a:r>
              <a:rPr lang="ru-RU" altLang="ru-RU" sz="2200" dirty="0" smtClean="0"/>
              <a:t>ОСНОВНЫЕ ФУНКЦИОНАЛЬНЫЕ И ТЕХНИЧЕСКИЕ ДАННЫЕ:</a:t>
            </a:r>
            <a:br>
              <a:rPr lang="ru-RU" altLang="ru-RU" sz="2200" dirty="0" smtClean="0"/>
            </a:br>
            <a:endParaRPr lang="ru-RU" sz="22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767408" y="1196752"/>
            <a:ext cx="10828784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 smtClean="0">
                <a:cs typeface="Arial" panose="020B0604020202020204" pitchFamily="34" charset="0"/>
              </a:rPr>
              <a:t>Автономное </a:t>
            </a:r>
            <a:r>
              <a:rPr lang="ru-RU" altLang="ru-RU" sz="1900" dirty="0">
                <a:cs typeface="Arial" panose="020B0604020202020204" pitchFamily="34" charset="0"/>
              </a:rPr>
              <a:t>батарейное питание, срок службы батарей не менее 1 года (</a:t>
            </a:r>
            <a:r>
              <a:rPr lang="ru-RU" altLang="ru-RU" sz="1900" dirty="0" smtClean="0">
                <a:cs typeface="Arial" panose="020B0604020202020204" pitchFamily="34" charset="0"/>
              </a:rPr>
              <a:t>370-380 </a:t>
            </a:r>
            <a:r>
              <a:rPr lang="ru-RU" altLang="ru-RU" sz="1900" dirty="0">
                <a:cs typeface="Arial" panose="020B0604020202020204" pitchFamily="34" charset="0"/>
              </a:rPr>
              <a:t>сеансов связи).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Степень защиты IP68 по ГОСТ 14254-2015 (IEC 60529:2013).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Подключение до 4-х датчиков давления по интерфейсу RS-485 с протоколом обмена </a:t>
            </a:r>
            <a:r>
              <a:rPr lang="ru-RU" altLang="ru-RU" sz="1900" dirty="0" err="1">
                <a:cs typeface="Arial" panose="020B0604020202020204" pitchFamily="34" charset="0"/>
              </a:rPr>
              <a:t>Modbus</a:t>
            </a:r>
            <a:r>
              <a:rPr lang="ru-RU" altLang="ru-RU" sz="1900" dirty="0">
                <a:cs typeface="Arial" panose="020B0604020202020204" pitchFamily="34" charset="0"/>
              </a:rPr>
              <a:t> RTU.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Два дискретных входа для подключения датчиков (геркон, открытый коллектор/сток, оптрон). Режимы работы «активный» или «пассивный».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Выбираемый пользователем период опроса датчиков давления.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Задание пользователем и последующий контроль «верхних» и «нижних» значений по каждому датчику давления.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Архивирование данных: максимальное, минимальное и среднее давление за час, нештатные ситуации по каждому датчику давления и дискретному входу.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Глубина архивов: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	</a:t>
            </a:r>
            <a:r>
              <a:rPr lang="ru-RU" altLang="ru-RU" sz="1900" dirty="0" smtClean="0">
                <a:cs typeface="Arial" panose="020B0604020202020204" pitchFamily="34" charset="0"/>
              </a:rPr>
              <a:t>минутный		– </a:t>
            </a:r>
            <a:r>
              <a:rPr lang="ru-RU" altLang="ru-RU" sz="1900" dirty="0">
                <a:cs typeface="Arial" panose="020B0604020202020204" pitchFamily="34" charset="0"/>
              </a:rPr>
              <a:t>2160 записей;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	</a:t>
            </a:r>
            <a:r>
              <a:rPr lang="ru-RU" altLang="ru-RU" sz="1900" dirty="0" smtClean="0">
                <a:cs typeface="Arial" panose="020B0604020202020204" pitchFamily="34" charset="0"/>
              </a:rPr>
              <a:t>часовой 			– </a:t>
            </a:r>
            <a:r>
              <a:rPr lang="ru-RU" altLang="ru-RU" sz="1900" dirty="0">
                <a:cs typeface="Arial" panose="020B0604020202020204" pitchFamily="34" charset="0"/>
              </a:rPr>
              <a:t>1080 записей;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	суточный </a:t>
            </a:r>
            <a:r>
              <a:rPr lang="ru-RU" altLang="ru-RU" sz="1900" dirty="0" smtClean="0">
                <a:cs typeface="Arial" panose="020B0604020202020204" pitchFamily="34" charset="0"/>
              </a:rPr>
              <a:t>		– </a:t>
            </a:r>
            <a:r>
              <a:rPr lang="ru-RU" altLang="ru-RU" sz="1900" dirty="0">
                <a:cs typeface="Arial" panose="020B0604020202020204" pitchFamily="34" charset="0"/>
              </a:rPr>
              <a:t>365 записей;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	</a:t>
            </a:r>
            <a:r>
              <a:rPr lang="ru-RU" altLang="ru-RU" sz="1900" dirty="0" smtClean="0">
                <a:cs typeface="Arial" panose="020B0604020202020204" pitchFamily="34" charset="0"/>
              </a:rPr>
              <a:t>месячный		– </a:t>
            </a:r>
            <a:r>
              <a:rPr lang="ru-RU" altLang="ru-RU" sz="1900" dirty="0">
                <a:cs typeface="Arial" panose="020B0604020202020204" pitchFamily="34" charset="0"/>
              </a:rPr>
              <a:t>48 записей.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Передача архивов 1 раз в сутки в пункты диспетчеризации.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1900" dirty="0">
                <a:cs typeface="Arial" panose="020B0604020202020204" pitchFamily="34" charset="0"/>
              </a:rPr>
              <a:t>Внеплановый выход на связь при возникновении нештатной ситуации.</a:t>
            </a:r>
            <a:endParaRPr lang="ru-RU" sz="19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</p:spTree>
    <p:extLst>
      <p:ext uri="{BB962C8B-B14F-4D97-AF65-F5344CB8AC3E}">
        <p14:creationId xmlns:p14="http://schemas.microsoft.com/office/powerpoint/2010/main" val="2155967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551384" y="132666"/>
            <a:ext cx="10972800" cy="1143000"/>
          </a:xfrm>
        </p:spPr>
        <p:txBody>
          <a:bodyPr/>
          <a:lstStyle/>
          <a:p>
            <a:r>
              <a:rPr lang="ru-RU" altLang="ru-RU" sz="2400" dirty="0"/>
              <a:t>ТЕПЛОСЧЕТЧИК-РЕГИСТРАТОР «ВЗЛЕТ ТСР СМАРТ – </a:t>
            </a:r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altLang="ru-RU" sz="2000" dirty="0"/>
              <a:t>РЕШЕНИЕ ДЛЯ АБОНЕНТОВ С НАГРУЗКОЙ МЕНЕЕ 0,2 ГКАЛ/ЧАС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endParaRPr lang="ru-RU" sz="24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6139761" y="1289486"/>
            <a:ext cx="5863539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Точность измерений, алгоритмы учета в полном соответствии с постановлением Правительства РФ №1034 и Приказом Минстроя №</a:t>
            </a:r>
            <a:r>
              <a:rPr lang="ru-RU" sz="1800" b="1" dirty="0" smtClean="0"/>
              <a:t>99-пр</a:t>
            </a:r>
            <a:endParaRPr lang="ru-RU" sz="1800" dirty="0"/>
          </a:p>
        </p:txBody>
      </p:sp>
      <p:sp>
        <p:nvSpPr>
          <p:cNvPr id="19" name="Объект 11"/>
          <p:cNvSpPr txBox="1">
            <a:spLocks/>
          </p:cNvSpPr>
          <p:nvPr/>
        </p:nvSpPr>
        <p:spPr bwMode="auto">
          <a:xfrm>
            <a:off x="6119428" y="2352817"/>
            <a:ext cx="5642429" cy="54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ru-RU" sz="1800" b="1" dirty="0" smtClean="0"/>
              <a:t>Стоимость узла учета «под ключ» в сравнении с традиционным решением снижена на </a:t>
            </a:r>
            <a:r>
              <a:rPr lang="ru-RU" sz="1800" b="1" u="sng" dirty="0" smtClean="0"/>
              <a:t>35-40</a:t>
            </a:r>
            <a:r>
              <a:rPr lang="ru-RU" sz="1800" b="1" dirty="0" smtClean="0"/>
              <a:t>%</a:t>
            </a:r>
            <a:endParaRPr lang="ru-RU" sz="1800" b="1" dirty="0"/>
          </a:p>
        </p:txBody>
      </p:sp>
      <p:sp>
        <p:nvSpPr>
          <p:cNvPr id="23" name="Объект 11"/>
          <p:cNvSpPr txBox="1">
            <a:spLocks/>
          </p:cNvSpPr>
          <p:nvPr/>
        </p:nvSpPr>
        <p:spPr bwMode="auto">
          <a:xfrm>
            <a:off x="6119428" y="3194163"/>
            <a:ext cx="5752784" cy="5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Выбор алгоритма учета в соответствии с </a:t>
            </a:r>
            <a:r>
              <a:rPr lang="ru-RU" sz="1800" b="1" dirty="0" smtClean="0"/>
              <a:t>Методикой </a:t>
            </a:r>
            <a:r>
              <a:rPr lang="ru-RU" sz="1800" b="1" dirty="0"/>
              <a:t>осуществления коммерческого </a:t>
            </a:r>
            <a:r>
              <a:rPr lang="ru-RU" sz="1800" b="1" dirty="0" smtClean="0"/>
              <a:t>учета</a:t>
            </a:r>
            <a:endParaRPr lang="ru-RU" sz="18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11"/>
          <p:cNvSpPr txBox="1">
            <a:spLocks/>
          </p:cNvSpPr>
          <p:nvPr/>
        </p:nvSpPr>
        <p:spPr bwMode="auto">
          <a:xfrm>
            <a:off x="6119428" y="3923893"/>
            <a:ext cx="6118408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Достоверность измерений – отсутствие возможности фальсификации результатов измерений</a:t>
            </a:r>
            <a:endParaRPr lang="en-US" sz="1800" b="1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5780813" y="2307063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780813" y="3068960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813553" y="3917624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 r="1959"/>
          <a:stretch/>
        </p:blipFill>
        <p:spPr>
          <a:xfrm>
            <a:off x="0" y="1459629"/>
            <a:ext cx="5577199" cy="4565972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5791139" y="4581128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ъект 11"/>
          <p:cNvSpPr txBox="1">
            <a:spLocks/>
          </p:cNvSpPr>
          <p:nvPr/>
        </p:nvSpPr>
        <p:spPr bwMode="auto">
          <a:xfrm>
            <a:off x="6119428" y="4616789"/>
            <a:ext cx="6114818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/>
              <a:t>Оперативный удаленный </a:t>
            </a:r>
            <a:r>
              <a:rPr lang="ru-RU" sz="1800" b="1" dirty="0"/>
              <a:t>съем показаний – доступ к измерительной информации без визита к месту установки</a:t>
            </a:r>
            <a:endParaRPr lang="en-US" sz="1800" b="1" dirty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808680" y="5354345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бъект 11"/>
          <p:cNvSpPr txBox="1">
            <a:spLocks/>
          </p:cNvSpPr>
          <p:nvPr/>
        </p:nvSpPr>
        <p:spPr bwMode="auto">
          <a:xfrm>
            <a:off x="6084508" y="5390005"/>
            <a:ext cx="5642429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Совместимость с </a:t>
            </a:r>
            <a:r>
              <a:rPr lang="ru-RU" sz="1800" b="1" dirty="0" err="1"/>
              <a:t>биллинговыми</a:t>
            </a:r>
            <a:r>
              <a:rPr lang="ru-RU" sz="1800" b="1" dirty="0"/>
              <a:t> системами – формирование отчетных форм в соответствии с требованиями </a:t>
            </a:r>
            <a:r>
              <a:rPr lang="ru-RU" sz="1800" b="1" dirty="0" err="1"/>
              <a:t>энергоснабжающих</a:t>
            </a:r>
            <a:r>
              <a:rPr lang="ru-RU" sz="1800" b="1" dirty="0"/>
              <a:t> организаций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823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3" grpId="0"/>
      <p:bldP spid="24" grpId="0"/>
      <p:bldP spid="33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 anchor="b" anchorCtr="0"/>
          <a:lstStyle/>
          <a:p>
            <a:r>
              <a:rPr lang="ru-RU" altLang="ru-RU" sz="2400" dirty="0" smtClean="0"/>
              <a:t>ТЕПЛОСЧЕТЧИК-РЕГИСТРАТОР «ВЗЛЕТ ТСР СМАРТ</a:t>
            </a:r>
            <a:br>
              <a:rPr lang="ru-RU" altLang="ru-RU" sz="2400" dirty="0" smtClean="0"/>
            </a:br>
            <a:endParaRPr lang="ru-RU" sz="28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5779379" y="1064064"/>
            <a:ext cx="5923000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100" b="1" dirty="0"/>
              <a:t>Отличительные особенности</a:t>
            </a:r>
            <a:r>
              <a:rPr lang="ru-RU" sz="2100" b="1" dirty="0" smtClean="0"/>
              <a:t>:</a:t>
            </a:r>
          </a:p>
          <a:p>
            <a:pPr>
              <a:spcBef>
                <a:spcPts val="0"/>
              </a:spcBef>
            </a:pPr>
            <a:r>
              <a:rPr lang="ru-RU" sz="2100" dirty="0"/>
              <a:t>Наличие типового проекта, вследствие чего не   требуется разработка и согласование проектной документации в РСО</a:t>
            </a:r>
            <a:r>
              <a:rPr lang="ru-RU" sz="2100" dirty="0" smtClean="0"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  <a:endParaRPr lang="ru-RU" sz="2100" dirty="0" smtClean="0"/>
          </a:p>
          <a:p>
            <a:pPr>
              <a:spcBef>
                <a:spcPts val="0"/>
              </a:spcBef>
            </a:pPr>
            <a:r>
              <a:rPr lang="ru-RU" sz="2100" dirty="0" smtClean="0"/>
              <a:t>Весь </a:t>
            </a:r>
            <a:r>
              <a:rPr lang="ru-RU" sz="2100" dirty="0"/>
              <a:t>поток данных от первичных преобразователей к вычислителю передается по цифровому зашифрованному </a:t>
            </a:r>
            <a:r>
              <a:rPr lang="ru-RU" sz="2100" dirty="0" smtClean="0"/>
              <a:t>каналу.</a:t>
            </a:r>
            <a:endParaRPr lang="ru-RU" sz="2100" dirty="0"/>
          </a:p>
          <a:p>
            <a:pPr>
              <a:spcBef>
                <a:spcPts val="0"/>
              </a:spcBef>
            </a:pPr>
            <a:r>
              <a:rPr lang="ru-RU" sz="2100" dirty="0"/>
              <a:t>Отсутствие физической возможности доступа к калибровочным настройками </a:t>
            </a:r>
            <a:r>
              <a:rPr lang="ru-RU" sz="2100" dirty="0" smtClean="0"/>
              <a:t>преобразователей.</a:t>
            </a:r>
            <a:endParaRPr lang="ru-RU" sz="2100" dirty="0"/>
          </a:p>
          <a:p>
            <a:pPr>
              <a:spcBef>
                <a:spcPts val="0"/>
              </a:spcBef>
            </a:pPr>
            <a:r>
              <a:rPr lang="ru-RU" sz="2100" dirty="0" smtClean="0"/>
              <a:t>Все </a:t>
            </a:r>
            <a:r>
              <a:rPr lang="ru-RU" sz="2100" dirty="0"/>
              <a:t>изменения в выборе конфигурации узла учета хранятся в журнале </a:t>
            </a:r>
            <a:r>
              <a:rPr lang="ru-RU" sz="2100" dirty="0" smtClean="0"/>
              <a:t>пользователя.</a:t>
            </a:r>
          </a:p>
          <a:p>
            <a:pPr marL="361950" indent="-266700">
              <a:spcBef>
                <a:spcPts val="0"/>
              </a:spcBef>
            </a:pPr>
            <a:r>
              <a:rPr lang="ru-RU" sz="2100" dirty="0" smtClean="0"/>
              <a:t>Простота </a:t>
            </a:r>
            <a:r>
              <a:rPr lang="ru-RU" sz="2100" dirty="0" smtClean="0"/>
              <a:t>монтажа. Все </a:t>
            </a:r>
            <a:r>
              <a:rPr lang="ru-RU" sz="2100" dirty="0"/>
              <a:t>компоненты теплосчетчика объединены по цифровому интерфейсу RS-485. Требуется </a:t>
            </a:r>
            <a:r>
              <a:rPr lang="ru-RU" sz="2100" dirty="0" smtClean="0"/>
              <a:t>монтаж всего </a:t>
            </a:r>
            <a:r>
              <a:rPr lang="ru-RU" sz="2100" dirty="0"/>
              <a:t>лишь одного кабеля.</a:t>
            </a:r>
          </a:p>
          <a:p>
            <a:pPr>
              <a:spcBef>
                <a:spcPts val="0"/>
              </a:spcBef>
            </a:pPr>
            <a:endParaRPr lang="ru-RU" sz="2100" dirty="0"/>
          </a:p>
          <a:p>
            <a:pPr marL="0" indent="0">
              <a:spcBef>
                <a:spcPts val="0"/>
              </a:spcBef>
              <a:buNone/>
            </a:pPr>
            <a:endParaRPr lang="ru-RU" sz="21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9" r="2428"/>
          <a:stretch/>
        </p:blipFill>
        <p:spPr>
          <a:xfrm>
            <a:off x="100812" y="1772816"/>
            <a:ext cx="569850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64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/>
          <a:lstStyle/>
          <a:p>
            <a:r>
              <a:rPr lang="ru-RU" altLang="ru-RU" sz="2400" dirty="0" smtClean="0"/>
              <a:t>РАСХОДОМЕР-СЧЕТЧИК УЛЬТРАЗВУКОВОЙ «ВЗЛЕТ МР»</a:t>
            </a:r>
            <a:br>
              <a:rPr lang="ru-RU" altLang="ru-RU" sz="2400" dirty="0" smtClean="0"/>
            </a:br>
            <a:r>
              <a:rPr lang="ru-RU" altLang="ru-RU" sz="2400" dirty="0" smtClean="0"/>
              <a:t>ИСПОЛНЕНИЕ УРСВ-310 DN50 и DN80</a:t>
            </a:r>
            <a:br>
              <a:rPr lang="ru-RU" altLang="ru-RU" sz="2400" dirty="0" smtClean="0"/>
            </a:br>
            <a:endParaRPr lang="ru-RU" sz="28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4853911" y="1063960"/>
            <a:ext cx="6508304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Предназначен для измерения среднего объемного расхода и объема реверсивных потоков холодной </a:t>
            </a:r>
            <a:r>
              <a:rPr lang="ru-RU" sz="2000" b="1" dirty="0" smtClean="0"/>
              <a:t>воды.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Л</a:t>
            </a:r>
            <a:r>
              <a:rPr lang="ru-RU" altLang="ru-RU" sz="2000" dirty="0" smtClean="0">
                <a:cs typeface="Arial" panose="020B0604020202020204" pitchFamily="34" charset="0"/>
              </a:rPr>
              <a:t>егкий.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П</a:t>
            </a:r>
            <a:r>
              <a:rPr lang="ru-RU" altLang="ru-RU" sz="2000" dirty="0" smtClean="0">
                <a:cs typeface="Arial" panose="020B0604020202020204" pitchFamily="34" charset="0"/>
              </a:rPr>
              <a:t>рочный.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 smtClean="0">
                <a:cs typeface="Arial" panose="020B0604020202020204" pitchFamily="34" charset="0"/>
              </a:rPr>
              <a:t>Защита от фальсификаций. </a:t>
            </a:r>
            <a:endParaRPr lang="ru-RU" sz="20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sp>
        <p:nvSpPr>
          <p:cNvPr id="18" name="Объект 11"/>
          <p:cNvSpPr txBox="1">
            <a:spLocks/>
          </p:cNvSpPr>
          <p:nvPr/>
        </p:nvSpPr>
        <p:spPr bwMode="auto">
          <a:xfrm>
            <a:off x="4830728" y="2896504"/>
            <a:ext cx="7392144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ru-RU" sz="2000" b="1" dirty="0"/>
              <a:t>Отличительные особенности</a:t>
            </a:r>
            <a:r>
              <a:rPr lang="ru-RU" sz="2000" b="1" dirty="0" smtClean="0"/>
              <a:t>:</a:t>
            </a:r>
            <a:endParaRPr lang="ru-RU" sz="2000" b="1" dirty="0"/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000" dirty="0" smtClean="0"/>
              <a:t>Имеет </a:t>
            </a:r>
            <a:r>
              <a:rPr lang="ru-RU" sz="2000" dirty="0"/>
              <a:t>встроенную литиевую батарею питания, обеспечивающую бесперебойную работу расходомера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срок </a:t>
            </a:r>
            <a:r>
              <a:rPr lang="ru-RU" sz="2000" dirty="0" err="1"/>
              <a:t>межповерочного</a:t>
            </a:r>
            <a:r>
              <a:rPr lang="ru-RU" sz="2000" dirty="0"/>
              <a:t> интервала (4 года</a:t>
            </a:r>
            <a:r>
              <a:rPr lang="ru-RU" sz="2000" dirty="0" smtClean="0"/>
              <a:t>).</a:t>
            </a:r>
            <a:endParaRPr lang="ru-RU" sz="2000" dirty="0"/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000" dirty="0" smtClean="0"/>
              <a:t>Не </a:t>
            </a:r>
            <a:r>
              <a:rPr lang="ru-RU" sz="2000" dirty="0"/>
              <a:t>требует настройки на </a:t>
            </a:r>
            <a:r>
              <a:rPr lang="ru-RU" sz="2000" dirty="0" smtClean="0"/>
              <a:t>объекте.</a:t>
            </a:r>
            <a:endParaRPr lang="ru-RU" sz="2000" dirty="0"/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000" dirty="0" smtClean="0"/>
              <a:t>Незначительные </a:t>
            </a:r>
            <a:r>
              <a:rPr lang="ru-RU" sz="2000" dirty="0"/>
              <a:t>потери давления на измерительном участке по сравнению с </a:t>
            </a:r>
            <a:r>
              <a:rPr lang="ru-RU" sz="2000" dirty="0" smtClean="0"/>
              <a:t>тахометрическими</a:t>
            </a:r>
            <a:r>
              <a:rPr lang="ru-RU" sz="2000" dirty="0"/>
              <a:t>  </a:t>
            </a:r>
            <a:r>
              <a:rPr lang="ru-RU" sz="2000" dirty="0" smtClean="0"/>
              <a:t>расходомерами.</a:t>
            </a:r>
            <a:endParaRPr lang="ru-RU" sz="2000" dirty="0"/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000" dirty="0" smtClean="0"/>
              <a:t>Не </a:t>
            </a:r>
            <a:r>
              <a:rPr lang="ru-RU" sz="2000" dirty="0"/>
              <a:t>требует установки </a:t>
            </a:r>
            <a:r>
              <a:rPr lang="ru-RU" sz="2000" dirty="0" smtClean="0"/>
              <a:t>фильтра.</a:t>
            </a:r>
            <a:endParaRPr lang="ru-RU" sz="2000" dirty="0"/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000" dirty="0"/>
              <a:t>Нечувствителен к магнитному </a:t>
            </a:r>
            <a:r>
              <a:rPr lang="ru-RU" sz="2000" dirty="0" smtClean="0"/>
              <a:t>полю.</a:t>
            </a:r>
            <a:endParaRPr lang="ru-RU" sz="2000" dirty="0"/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000" dirty="0" smtClean="0"/>
              <a:t>Степень </a:t>
            </a:r>
            <a:r>
              <a:rPr lang="ru-RU" sz="2000" dirty="0"/>
              <a:t>защиты IP67.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727848" y="2852936"/>
            <a:ext cx="7464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vzljot.ru/images/cms/thumbs/ee0cdd734d9f8f76d8d4a34f699b02d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t="5704" r="8093" b="4279"/>
          <a:stretch/>
        </p:blipFill>
        <p:spPr bwMode="auto">
          <a:xfrm>
            <a:off x="0" y="1258104"/>
            <a:ext cx="4464496" cy="471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84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/>
          <a:lstStyle/>
          <a:p>
            <a:r>
              <a:rPr lang="ru-RU" altLang="ru-RU" sz="2400" dirty="0" smtClean="0"/>
              <a:t>РАСХОДОМЕР-СЧЕТЧИК УЛЬТРАЗВУКОВОЙ «ВЗЛЕТ МР»</a:t>
            </a:r>
            <a:br>
              <a:rPr lang="ru-RU" altLang="ru-RU" sz="2400" dirty="0" smtClean="0"/>
            </a:br>
            <a:r>
              <a:rPr lang="ru-RU" altLang="ru-RU" sz="2400" dirty="0" smtClean="0"/>
              <a:t>ИСПОЛНЕНИЕ УРСВ-310 DN50 и DN80</a:t>
            </a:r>
            <a:br>
              <a:rPr lang="ru-RU" altLang="ru-RU" sz="2400" dirty="0" smtClean="0"/>
            </a:br>
            <a:endParaRPr lang="ru-RU" sz="28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sp>
        <p:nvSpPr>
          <p:cNvPr id="18" name="Объект 11"/>
          <p:cNvSpPr txBox="1">
            <a:spLocks/>
          </p:cNvSpPr>
          <p:nvPr/>
        </p:nvSpPr>
        <p:spPr bwMode="auto">
          <a:xfrm>
            <a:off x="479376" y="4516281"/>
            <a:ext cx="11233248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1700" dirty="0" smtClean="0"/>
              <a:t>Вывод </a:t>
            </a:r>
            <a:r>
              <a:rPr lang="ru-RU" sz="1700" dirty="0"/>
              <a:t>результатов измерения в виде частотно импульсных и/или логических сигналов;</a:t>
            </a:r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1700" dirty="0" smtClean="0"/>
              <a:t>Вывод </a:t>
            </a:r>
            <a:r>
              <a:rPr lang="ru-RU" sz="1700" dirty="0"/>
              <a:t>измерительной информации на дисплей индикатора, а также через интерфейс M-</a:t>
            </a:r>
            <a:r>
              <a:rPr lang="ru-RU" sz="1700" dirty="0" err="1"/>
              <a:t>Bus</a:t>
            </a:r>
            <a:r>
              <a:rPr lang="ru-RU" sz="1700" dirty="0"/>
              <a:t>;</a:t>
            </a:r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1700" dirty="0" smtClean="0"/>
              <a:t>Вывод </a:t>
            </a:r>
            <a:r>
              <a:rPr lang="ru-RU" sz="1700" dirty="0"/>
              <a:t>измерительной, диагностической, установочной, архивной и другой информации </a:t>
            </a:r>
            <a:r>
              <a:rPr lang="ru-RU" sz="1700" dirty="0" smtClean="0"/>
              <a:t>через RS-485</a:t>
            </a:r>
            <a:r>
              <a:rPr lang="ru-RU" sz="1700" dirty="0"/>
              <a:t>,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интерфейс </a:t>
            </a:r>
            <a:r>
              <a:rPr lang="ru-RU" sz="1700" dirty="0" err="1"/>
              <a:t>Wireless</a:t>
            </a:r>
            <a:r>
              <a:rPr lang="ru-RU" sz="1700" dirty="0"/>
              <a:t> M-</a:t>
            </a:r>
            <a:r>
              <a:rPr lang="ru-RU" sz="1700" dirty="0" err="1"/>
              <a:t>Bus</a:t>
            </a:r>
            <a:r>
              <a:rPr lang="ru-RU" sz="1700" dirty="0"/>
              <a:t> или через </a:t>
            </a:r>
            <a:r>
              <a:rPr lang="ru-RU" sz="1700" dirty="0" err="1"/>
              <a:t>радиотранспондер</a:t>
            </a:r>
            <a:r>
              <a:rPr lang="ru-RU" sz="1700" dirty="0"/>
              <a:t> ближнего радиуса действия NFC;</a:t>
            </a:r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1700" dirty="0" smtClean="0"/>
              <a:t>Архивирование </a:t>
            </a:r>
            <a:r>
              <a:rPr lang="ru-RU" sz="1700" dirty="0"/>
              <a:t>в энергонезависимой памяти результатов измерений и установочных параметров; </a:t>
            </a:r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1700" dirty="0" smtClean="0"/>
              <a:t>Автоматический </a:t>
            </a:r>
            <a:r>
              <a:rPr lang="ru-RU" sz="1700" dirty="0"/>
              <a:t>контроль и индикация наличия нештатных ситуаций и отказов;</a:t>
            </a:r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1700" dirty="0" smtClean="0"/>
              <a:t>Защита </a:t>
            </a:r>
            <a:r>
              <a:rPr lang="ru-RU" sz="1700" dirty="0"/>
              <a:t>архивных и установочных данных от несанкционированного доступа.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60"/>
          <a:stretch/>
        </p:blipFill>
        <p:spPr>
          <a:xfrm>
            <a:off x="670407" y="1100101"/>
            <a:ext cx="3409565" cy="3359862"/>
          </a:xfrm>
          <a:prstGeom prst="rect">
            <a:avLst/>
          </a:prstGeom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214015"/>
              </p:ext>
            </p:extLst>
          </p:nvPr>
        </p:nvGraphicFramePr>
        <p:xfrm>
          <a:off x="4363157" y="1134594"/>
          <a:ext cx="6949850" cy="330072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405251">
                  <a:extLst>
                    <a:ext uri="{9D8B030D-6E8A-4147-A177-3AD203B41FA5}">
                      <a16:colId xmlns:a16="http://schemas.microsoft.com/office/drawing/2014/main" val="410532018"/>
                    </a:ext>
                  </a:extLst>
                </a:gridCol>
                <a:gridCol w="749906">
                  <a:extLst>
                    <a:ext uri="{9D8B030D-6E8A-4147-A177-3AD203B41FA5}">
                      <a16:colId xmlns:a16="http://schemas.microsoft.com/office/drawing/2014/main" val="570754593"/>
                    </a:ext>
                  </a:extLst>
                </a:gridCol>
                <a:gridCol w="794693">
                  <a:extLst>
                    <a:ext uri="{9D8B030D-6E8A-4147-A177-3AD203B41FA5}">
                      <a16:colId xmlns:a16="http://schemas.microsoft.com/office/drawing/2014/main" val="726605394"/>
                    </a:ext>
                  </a:extLst>
                </a:gridCol>
              </a:tblGrid>
              <a:tr h="2364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</a:rPr>
                        <a:t>Характеристика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u="none" strike="noStrike" dirty="0">
                          <a:effectLst/>
                        </a:rPr>
                        <a:t>Значение</a:t>
                      </a:r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62722"/>
                  </a:ext>
                </a:extLst>
              </a:tr>
              <a:tr h="236458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ru-RU" sz="1600" u="none" strike="noStrike" dirty="0">
                          <a:effectLst/>
                        </a:rPr>
                        <a:t>Номинальный диаметр, </a:t>
                      </a:r>
                      <a:r>
                        <a:rPr lang="en-US" sz="1600" u="none" strike="noStrike" dirty="0">
                          <a:effectLst/>
                        </a:rPr>
                        <a:t>DN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50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80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54641896"/>
                  </a:ext>
                </a:extLst>
              </a:tr>
              <a:tr h="588869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ru-RU" sz="1600" u="none" strike="noStrike" dirty="0">
                          <a:effectLst/>
                        </a:rPr>
                        <a:t>Максимальный измеряемый средний объемный расход жидкости, </a:t>
                      </a:r>
                      <a:r>
                        <a:rPr lang="ru-RU" sz="1600" u="none" strike="noStrike" dirty="0" err="1">
                          <a:effectLst/>
                        </a:rPr>
                        <a:t>Qmax</a:t>
                      </a:r>
                      <a:r>
                        <a:rPr lang="ru-RU" sz="1600" u="none" strike="noStrike" dirty="0">
                          <a:effectLst/>
                        </a:rPr>
                        <a:t>, м</a:t>
                      </a:r>
                      <a:r>
                        <a:rPr lang="ru-RU" sz="1600" u="none" strike="noStrike" baseline="30000" dirty="0">
                          <a:effectLst/>
                        </a:rPr>
                        <a:t>3</a:t>
                      </a:r>
                      <a:r>
                        <a:rPr lang="ru-RU" sz="1600" u="none" strike="noStrike" dirty="0">
                          <a:effectLst/>
                        </a:rPr>
                        <a:t>/ч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35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90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719955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ru-RU" sz="1600" u="none" strike="noStrike">
                          <a:effectLst/>
                        </a:rPr>
                        <a:t>Минимальный измеряемый средний объемный расход жидкости, Qmin, м</a:t>
                      </a:r>
                      <a:r>
                        <a:rPr lang="ru-RU" sz="1600" u="none" strike="noStrike" baseline="30000">
                          <a:effectLst/>
                        </a:rPr>
                        <a:t>3</a:t>
                      </a:r>
                      <a:r>
                        <a:rPr lang="ru-RU" sz="1600" u="none" strike="noStrike">
                          <a:effectLst/>
                        </a:rPr>
                        <a:t>/ч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0,1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0,25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30442483"/>
                  </a:ext>
                </a:extLst>
              </a:tr>
              <a:tr h="413069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ru-RU" sz="1600" u="none" strike="noStrike" dirty="0">
                          <a:effectLst/>
                        </a:rPr>
                        <a:t>Относительная погрешность измерения расхода (объема), 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effectLst/>
                        </a:rPr>
                        <a:t>±(0,95+0,1/V)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222064"/>
                  </a:ext>
                </a:extLst>
              </a:tr>
              <a:tr h="268412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ru-RU" sz="1600" u="none" strike="noStrike">
                          <a:effectLst/>
                        </a:rPr>
                        <a:t>Порог чувствительности, м</a:t>
                      </a:r>
                      <a:r>
                        <a:rPr lang="ru-RU" sz="1600" u="none" strike="noStrike" baseline="30000">
                          <a:effectLst/>
                        </a:rPr>
                        <a:t>3</a:t>
                      </a:r>
                      <a:r>
                        <a:rPr lang="ru-RU" sz="1600" u="none" strike="noStrike">
                          <a:effectLst/>
                        </a:rPr>
                        <a:t>/ч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>
                          <a:effectLst/>
                        </a:rPr>
                        <a:t>0,025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0,057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0860549"/>
                  </a:ext>
                </a:extLst>
              </a:tr>
              <a:tr h="268412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ru-RU" sz="1600" u="none" strike="noStrike" dirty="0">
                          <a:effectLst/>
                        </a:rPr>
                        <a:t>Давление в трубопроводе, МПа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не более 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796737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ru-RU" sz="1600" u="none" strike="noStrike" dirty="0">
                          <a:effectLst/>
                        </a:rPr>
                        <a:t>Диапазон температуры жидкости, °С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от 0 до 50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290169"/>
                  </a:ext>
                </a:extLst>
              </a:tr>
              <a:tr h="306756">
                <a:tc>
                  <a:txBody>
                    <a:bodyPr/>
                    <a:lstStyle/>
                    <a:p>
                      <a:pPr marL="36000" algn="l" rtl="0" fontAlgn="ctr"/>
                      <a:r>
                        <a:rPr lang="ru-RU" sz="1600" u="none" strike="noStrike" dirty="0">
                          <a:effectLst/>
                        </a:rPr>
                        <a:t>Напряжение питания расходомера, 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u="none" strike="noStrike" dirty="0">
                          <a:effectLst/>
                        </a:rPr>
                        <a:t>3,6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913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476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 bIns="0" anchor="t" anchorCtr="0"/>
          <a:lstStyle/>
          <a:p>
            <a:r>
              <a:rPr lang="ru-RU" altLang="ru-RU" sz="2800" dirty="0" smtClean="0"/>
              <a:t>АДАПТЕР СИГНАЛОВ ВЗЛЕТ АС </a:t>
            </a:r>
            <a:br>
              <a:rPr lang="ru-RU" altLang="ru-RU" sz="2800" dirty="0" smtClean="0"/>
            </a:br>
            <a:r>
              <a:rPr lang="ru-RU" altLang="ru-RU" sz="2000" dirty="0" smtClean="0"/>
              <a:t>ИСПОЛНЕНИЯ АССВ-030 2.0 В КОМПЛЕКТЕ С БЛОКОМ БАТАРЕЙ</a:t>
            </a:r>
            <a:endParaRPr lang="ru-RU" sz="24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6109792" y="1259632"/>
            <a:ext cx="5923000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ru-RU" sz="2600" b="1" dirty="0" smtClean="0"/>
              <a:t>Назначение: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Предназначен для построения беспроводных систем учета и диспетчеризации. Подключение </a:t>
            </a:r>
            <a:r>
              <a:rPr lang="ru-RU" sz="2600" dirty="0" smtClean="0"/>
              <a:t>к приборам </a:t>
            </a:r>
            <a:r>
              <a:rPr lang="ru-RU" sz="2600" dirty="0"/>
              <a:t>осуществляется по интерфейсам RS-232 и RS-485, к диспетчерскому компьютеру </a:t>
            </a:r>
            <a:r>
              <a:rPr lang="ru-RU" sz="2600" dirty="0" smtClean="0"/>
              <a:t>‒ </a:t>
            </a:r>
            <a:r>
              <a:rPr lang="ru-RU" sz="2600" dirty="0"/>
              <a:t>через среду сотовой </a:t>
            </a:r>
            <a:r>
              <a:rPr lang="ru-RU" sz="2600" dirty="0" smtClean="0"/>
              <a:t>связи </a:t>
            </a:r>
            <a:r>
              <a:rPr lang="en-US" sz="2600" dirty="0" smtClean="0"/>
              <a:t>GSM/GPRS</a:t>
            </a:r>
            <a:r>
              <a:rPr lang="ru-RU" sz="2600" dirty="0" smtClean="0"/>
              <a:t> </a:t>
            </a:r>
            <a:r>
              <a:rPr lang="ru-RU" sz="2600" dirty="0"/>
              <a:t>и Интернет.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600" dirty="0"/>
              <a:t>В качестве программного ядра диспетчерских систем используется программный комплекс </a:t>
            </a:r>
            <a:r>
              <a:rPr lang="ru-RU" sz="2600" b="1" dirty="0"/>
              <a:t>ВЗЛЕТ СП</a:t>
            </a:r>
            <a:r>
              <a:rPr lang="ru-RU" sz="2600" dirty="0"/>
              <a:t>. 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endParaRPr lang="ru-RU" sz="26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" y="1862683"/>
            <a:ext cx="5895200" cy="33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43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/>
          <a:lstStyle/>
          <a:p>
            <a:r>
              <a:rPr lang="ru-RU" altLang="ru-RU" sz="2400" dirty="0"/>
              <a:t>ОСНОВНЫЕ ТЕХНИЧЕСКИЕ ХАРАКТЕРИСТИКИ</a:t>
            </a:r>
            <a:endParaRPr lang="ru-RU" sz="22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479376" y="1340768"/>
            <a:ext cx="1152128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 smtClean="0">
                <a:cs typeface="Arial" panose="020B0604020202020204" pitchFamily="34" charset="0"/>
              </a:rPr>
              <a:t>Возможна </a:t>
            </a:r>
            <a:r>
              <a:rPr lang="ru-RU" altLang="ru-RU" sz="2000" dirty="0">
                <a:cs typeface="Arial" panose="020B0604020202020204" pitchFamily="34" charset="0"/>
              </a:rPr>
              <a:t>установка двух SIM-карт нескольких </a:t>
            </a:r>
            <a:r>
              <a:rPr lang="ru-RU" altLang="ru-RU" sz="2000" dirty="0" smtClean="0">
                <a:cs typeface="Arial" panose="020B0604020202020204" pitchFamily="34" charset="0"/>
              </a:rPr>
              <a:t>операторов. </a:t>
            </a:r>
            <a:endParaRPr lang="ru-RU" altLang="ru-RU" sz="2000" dirty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Внешняя </a:t>
            </a:r>
            <a:r>
              <a:rPr lang="ru-RU" altLang="ru-RU" sz="2000" dirty="0" smtClean="0">
                <a:cs typeface="Arial" panose="020B0604020202020204" pitchFamily="34" charset="0"/>
              </a:rPr>
              <a:t>антенна.</a:t>
            </a:r>
            <a:endParaRPr lang="ru-RU" altLang="ru-RU" sz="2000" dirty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Светодиодный индикатор режимов работы.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Степень защиты IP20. Установка на стандартную монтажную шину 35х7,5.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Габариты блока связи (без антенны и источника питания) – 55 х 90 х 60мм, масса </a:t>
            </a:r>
            <a:r>
              <a:rPr lang="ru-RU" altLang="ru-RU" sz="2000" dirty="0" smtClean="0">
                <a:cs typeface="Arial" panose="020B0604020202020204" pitchFamily="34" charset="0"/>
              </a:rPr>
              <a:t>около </a:t>
            </a:r>
            <a:r>
              <a:rPr lang="ru-RU" altLang="ru-RU" sz="2000" dirty="0">
                <a:cs typeface="Arial" panose="020B0604020202020204" pitchFamily="34" charset="0"/>
              </a:rPr>
              <a:t>100г.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Рабочий температурный диапазон окружающей среды – 0°С…50 С</a:t>
            </a:r>
            <a:r>
              <a:rPr lang="ru-RU" altLang="ru-RU" sz="2000" dirty="0" smtClean="0">
                <a:cs typeface="Arial" panose="020B0604020202020204" pitchFamily="34" charset="0"/>
              </a:rPr>
              <a:t>°.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 smtClean="0">
                <a:cs typeface="Arial" panose="020B0604020202020204" pitchFamily="34" charset="0"/>
              </a:rPr>
              <a:t>Интерфейс </a:t>
            </a:r>
            <a:r>
              <a:rPr lang="ru-RU" altLang="ru-RU" sz="2000" dirty="0">
                <a:cs typeface="Arial" panose="020B0604020202020204" pitchFamily="34" charset="0"/>
              </a:rPr>
              <a:t>RS-485 для подключения приборов (нескольких), программный интерфейс – </a:t>
            </a:r>
            <a:r>
              <a:rPr lang="ru-RU" altLang="ru-RU" sz="2000" dirty="0" err="1">
                <a:cs typeface="Arial" panose="020B0604020202020204" pitchFamily="34" charset="0"/>
              </a:rPr>
              <a:t>Modbus</a:t>
            </a:r>
            <a:r>
              <a:rPr lang="ru-RU" altLang="ru-RU" sz="2000" dirty="0">
                <a:cs typeface="Arial" panose="020B0604020202020204" pitchFamily="34" charset="0"/>
              </a:rPr>
              <a:t> RTU.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Интерфейс RS-232 для подключения приборов (одного), программный интерфейс – </a:t>
            </a:r>
            <a:r>
              <a:rPr lang="ru-RU" altLang="ru-RU" sz="2000" dirty="0" err="1">
                <a:cs typeface="Arial" panose="020B0604020202020204" pitchFamily="34" charset="0"/>
              </a:rPr>
              <a:t>Modbus</a:t>
            </a:r>
            <a:r>
              <a:rPr lang="ru-RU" altLang="ru-RU" sz="2000" dirty="0">
                <a:cs typeface="Arial" panose="020B0604020202020204" pitchFamily="34" charset="0"/>
              </a:rPr>
              <a:t> RTU.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Интерфейсы RS-485 и RS-232 могут использоваться совместно.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4 дискретных входа (ДВ) для подключения устройств с активным и пассивным выходами. Тип </a:t>
            </a:r>
            <a:r>
              <a:rPr lang="ru-RU" altLang="ru-RU" sz="2000" dirty="0" smtClean="0">
                <a:cs typeface="Arial" panose="020B0604020202020204" pitchFamily="34" charset="0"/>
              </a:rPr>
              <a:t>входа </a:t>
            </a:r>
            <a:r>
              <a:rPr lang="ru-RU" altLang="ru-RU" sz="2000" dirty="0">
                <a:cs typeface="Arial" panose="020B0604020202020204" pitchFamily="34" charset="0"/>
              </a:rPr>
              <a:t>устанавливается </a:t>
            </a:r>
            <a:r>
              <a:rPr lang="ru-RU" altLang="ru-RU" sz="2000" dirty="0" err="1">
                <a:cs typeface="Arial" panose="020B0604020202020204" pitchFamily="34" charset="0"/>
              </a:rPr>
              <a:t>программно</a:t>
            </a:r>
            <a:r>
              <a:rPr lang="ru-RU" altLang="ru-RU" sz="2000" dirty="0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 smtClean="0">
                <a:cs typeface="Arial" panose="020B0604020202020204" pitchFamily="34" charset="0"/>
              </a:rPr>
              <a:t>Питание </a:t>
            </a:r>
            <a:r>
              <a:rPr lang="ru-RU" altLang="ru-RU" sz="2000" dirty="0">
                <a:cs typeface="Arial" panose="020B0604020202020204" pitchFamily="34" charset="0"/>
              </a:rPr>
              <a:t>– </a:t>
            </a:r>
            <a:r>
              <a:rPr lang="ru-RU" altLang="ru-RU" sz="2000" dirty="0" smtClean="0">
                <a:cs typeface="Arial" panose="020B0604020202020204" pitchFamily="34" charset="0"/>
              </a:rPr>
              <a:t>6…30В</a:t>
            </a:r>
            <a:r>
              <a:rPr lang="ru-RU" altLang="ru-RU" sz="2000" dirty="0">
                <a:cs typeface="Arial" panose="020B0604020202020204" pitchFamily="34" charset="0"/>
              </a:rPr>
              <a:t>, </a:t>
            </a:r>
            <a:r>
              <a:rPr lang="ru-RU" altLang="ru-RU" sz="2000" dirty="0" smtClean="0">
                <a:cs typeface="Arial" panose="020B0604020202020204" pitchFamily="34" charset="0"/>
              </a:rPr>
              <a:t>или от внешнего блока </a:t>
            </a:r>
            <a:r>
              <a:rPr lang="ru-RU" altLang="ru-RU" sz="2000" dirty="0" smtClean="0">
                <a:cs typeface="Arial" panose="020B0604020202020204" pitchFamily="34" charset="0"/>
              </a:rPr>
              <a:t>батарей.</a:t>
            </a:r>
            <a:endParaRPr lang="ru-RU" altLang="ru-RU" sz="2000" dirty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Время работы от батарей ориентировочно 4 </a:t>
            </a:r>
            <a:r>
              <a:rPr lang="ru-RU" altLang="ru-RU" sz="2000" dirty="0" smtClean="0">
                <a:cs typeface="Arial" panose="020B0604020202020204" pitchFamily="34" charset="0"/>
              </a:rPr>
              <a:t>года (передача архива 1 раз в сутки);</a:t>
            </a:r>
            <a:endParaRPr lang="ru-RU" altLang="ru-RU" sz="2000" dirty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Передача данных осуществляется с помощью сотовых сетей стандарта GSM 900/1800 </a:t>
            </a:r>
            <a:r>
              <a:rPr lang="ru-RU" altLang="ru-RU" sz="2000" dirty="0" smtClean="0">
                <a:cs typeface="Arial" panose="020B0604020202020204" pitchFamily="34" charset="0"/>
              </a:rPr>
              <a:t>МГц (CSD, SMS, </a:t>
            </a:r>
            <a:r>
              <a:rPr lang="ru-RU" altLang="ru-RU" sz="2000" dirty="0" smtClean="0">
                <a:cs typeface="Arial" panose="020B0604020202020204" pitchFamily="34" charset="0"/>
              </a:rPr>
              <a:t>GPRS).</a:t>
            </a:r>
            <a:endParaRPr lang="ru-RU" altLang="ru-RU" sz="2000" dirty="0" smtClean="0">
              <a:cs typeface="Arial" panose="020B0604020202020204" pitchFamily="34" charset="0"/>
            </a:endParaRPr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</p:spTree>
    <p:extLst>
      <p:ext uri="{BB962C8B-B14F-4D97-AF65-F5344CB8AC3E}">
        <p14:creationId xmlns:p14="http://schemas.microsoft.com/office/powerpoint/2010/main" val="3359341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ru-RU" altLang="ru-RU" sz="2400" dirty="0" smtClean="0"/>
              <a:t>РАДАРНЫЙ УРОВНЕМЕР ВЗЛЕТ РУ </a:t>
            </a:r>
            <a:endParaRPr lang="ru-RU" sz="28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5788547" y="1336411"/>
            <a:ext cx="5573669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b="1" dirty="0"/>
              <a:t>Предназначен для непрерывного бесконтактного измерения уровня следующих жидких сред в системах технологического (коммерческого) учета: </a:t>
            </a:r>
            <a:endParaRPr lang="ru-RU" sz="2000" b="1" dirty="0" smtClean="0"/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водопроводной воды;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сыпучих продуктов;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000" dirty="0">
                <a:cs typeface="Arial" panose="020B0604020202020204" pitchFamily="34" charset="0"/>
              </a:rPr>
              <a:t>канализационных стоков;</a:t>
            </a:r>
          </a:p>
          <a:p>
            <a:pPr marL="0" indent="0" eaLnBrk="1" hangingPunct="1">
              <a:spcBef>
                <a:spcPts val="0"/>
              </a:spcBef>
              <a:buClr>
                <a:srgbClr val="084897"/>
              </a:buClr>
              <a:buNone/>
            </a:pPr>
            <a:r>
              <a:rPr lang="ru-RU" altLang="ru-RU" sz="2000" dirty="0">
                <a:cs typeface="Arial" panose="020B0604020202020204" pitchFamily="34" charset="0"/>
              </a:rPr>
              <a:t>и других, в том числе во взрывоопасных зонах. </a:t>
            </a:r>
            <a:endParaRPr lang="ru-RU" sz="20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sp>
        <p:nvSpPr>
          <p:cNvPr id="18" name="Объект 11"/>
          <p:cNvSpPr txBox="1">
            <a:spLocks/>
          </p:cNvSpPr>
          <p:nvPr/>
        </p:nvSpPr>
        <p:spPr bwMode="auto">
          <a:xfrm>
            <a:off x="5788547" y="4277347"/>
            <a:ext cx="6140101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ru-RU" sz="2000" b="1" dirty="0" smtClean="0"/>
              <a:t>Отличительная особенность:</a:t>
            </a:r>
            <a:endParaRPr lang="ru-RU" sz="2000" b="1" dirty="0"/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000" dirty="0"/>
              <a:t>Повышенная точность и надежность измерений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по </a:t>
            </a:r>
            <a:r>
              <a:rPr lang="ru-RU" sz="2000" dirty="0"/>
              <a:t>сравнению с </a:t>
            </a:r>
            <a:r>
              <a:rPr lang="ru-RU" sz="2000" dirty="0" smtClean="0"/>
              <a:t>УЗ-методом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5788549" y="4083250"/>
            <a:ext cx="6447725" cy="16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FFEB4A-B148-49B6-A716-A0F733587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47" y="1317087"/>
            <a:ext cx="5621600" cy="50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80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ru-RU" altLang="ru-RU" sz="2400" dirty="0" smtClean="0"/>
              <a:t>РАДАРНЫЙ УРОВНЕМЕР ВЗЛЕТ </a:t>
            </a:r>
            <a:r>
              <a:rPr lang="ru-RU" altLang="ru-RU" sz="2400" smtClean="0"/>
              <a:t>РУ </a:t>
            </a:r>
            <a:endParaRPr lang="ru-RU" sz="28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673858"/>
              </p:ext>
            </p:extLst>
          </p:nvPr>
        </p:nvGraphicFramePr>
        <p:xfrm>
          <a:off x="2049631" y="1772816"/>
          <a:ext cx="8294842" cy="44132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543508">
                  <a:extLst>
                    <a:ext uri="{9D8B030D-6E8A-4147-A177-3AD203B41FA5}">
                      <a16:colId xmlns:a16="http://schemas.microsoft.com/office/drawing/2014/main" val="3646859227"/>
                    </a:ext>
                  </a:extLst>
                </a:gridCol>
                <a:gridCol w="2133112">
                  <a:extLst>
                    <a:ext uri="{9D8B030D-6E8A-4147-A177-3AD203B41FA5}">
                      <a16:colId xmlns:a16="http://schemas.microsoft.com/office/drawing/2014/main" val="3864826473"/>
                    </a:ext>
                  </a:extLst>
                </a:gridCol>
                <a:gridCol w="1618222">
                  <a:extLst>
                    <a:ext uri="{9D8B030D-6E8A-4147-A177-3AD203B41FA5}">
                      <a16:colId xmlns:a16="http://schemas.microsoft.com/office/drawing/2014/main" val="1162366030"/>
                    </a:ext>
                  </a:extLst>
                </a:gridCol>
              </a:tblGrid>
              <a:tr h="272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</a:rPr>
                        <a:t>Характеристика</a:t>
                      </a:r>
                      <a:endParaRPr lang="ru-RU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effectLst/>
                        </a:rPr>
                        <a:t>Значение</a:t>
                      </a:r>
                      <a:endParaRPr lang="ru-RU" sz="20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34524826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2000" u="none" strike="noStrike" dirty="0">
                          <a:effectLst/>
                        </a:rPr>
                        <a:t>Рабочий диапазон, м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0,4...20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>
                          <a:effectLst/>
                        </a:rPr>
                        <a:t>20...30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extLst>
                  <a:ext uri="{0D108BD9-81ED-4DB2-BD59-A6C34878D82A}">
                    <a16:rowId xmlns:a16="http://schemas.microsoft.com/office/drawing/2014/main" val="507298021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2000" u="none" strike="noStrike" dirty="0">
                          <a:effectLst/>
                        </a:rPr>
                        <a:t>Погрешность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не более ±2,0 мм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0,03%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extLst>
                  <a:ext uri="{0D108BD9-81ED-4DB2-BD59-A6C34878D82A}">
                    <a16:rowId xmlns:a16="http://schemas.microsoft.com/office/drawing/2014/main" val="1752199672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2000" u="none" strike="noStrike" dirty="0">
                          <a:effectLst/>
                        </a:rPr>
                        <a:t>Диапазон рабочих температур, °С 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минус -40 ... +60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613197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2000" u="none" strike="noStrike">
                          <a:effectLst/>
                        </a:rPr>
                        <a:t>Степень защиты </a:t>
                      </a:r>
                      <a:r>
                        <a:rPr lang="en-US" sz="2000" u="none" strike="noStrike">
                          <a:effectLst/>
                        </a:rPr>
                        <a:t>IP68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IP68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24591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2000" u="none" strike="noStrike">
                          <a:effectLst/>
                        </a:rPr>
                        <a:t>Напряжение питания, В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011258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2000" u="none" strike="noStrike">
                          <a:effectLst/>
                        </a:rPr>
                        <a:t>Потребляемая мощность, Вт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</a:rPr>
                        <a:t>23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066453"/>
                  </a:ext>
                </a:extLst>
              </a:tr>
              <a:tr h="1378860"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2000" u="none" strike="noStrike" dirty="0">
                          <a:effectLst/>
                        </a:rPr>
                        <a:t>Вывод </a:t>
                      </a:r>
                      <a:r>
                        <a:rPr lang="ru-RU" sz="2000" u="none" strike="noStrike" dirty="0" smtClean="0">
                          <a:effectLst/>
                        </a:rPr>
                        <a:t>информации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gridSpan="2">
                  <a:txBody>
                    <a:bodyPr/>
                    <a:lstStyle/>
                    <a:p>
                      <a:pPr marL="396000" indent="-342900" algn="l" fontAlgn="ctr">
                        <a:spcBef>
                          <a:spcPts val="0"/>
                        </a:spcBef>
                        <a:buClr>
                          <a:srgbClr val="08489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2000" u="none" strike="noStrike" dirty="0" smtClean="0">
                          <a:effectLst/>
                        </a:rPr>
                        <a:t>токовая </a:t>
                      </a:r>
                      <a:r>
                        <a:rPr lang="ru-RU" sz="2000" u="none" strike="noStrike" dirty="0">
                          <a:effectLst/>
                        </a:rPr>
                        <a:t>петля </a:t>
                      </a:r>
                      <a:r>
                        <a:rPr lang="ru-RU" sz="2000" u="none" strike="noStrike" dirty="0" smtClean="0">
                          <a:effectLst/>
                        </a:rPr>
                        <a:t>4-20мА;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396000" indent="-342900" algn="l" fontAlgn="ctr">
                        <a:spcBef>
                          <a:spcPts val="0"/>
                        </a:spcBef>
                        <a:buClr>
                          <a:srgbClr val="08489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u="none" strike="noStrike" dirty="0" smtClean="0">
                          <a:effectLst/>
                        </a:rPr>
                        <a:t>RS-485 </a:t>
                      </a:r>
                      <a:r>
                        <a:rPr lang="en-US" sz="2000" u="none" strike="noStrike" dirty="0">
                          <a:effectLst/>
                        </a:rPr>
                        <a:t>Modbus </a:t>
                      </a:r>
                      <a:r>
                        <a:rPr lang="en-US" sz="2000" u="none" strike="noStrike" dirty="0" smtClean="0">
                          <a:effectLst/>
                        </a:rPr>
                        <a:t>RTU</a:t>
                      </a:r>
                      <a:r>
                        <a:rPr lang="ru-RU" sz="2000" u="none" strike="noStrike" dirty="0" smtClean="0">
                          <a:effectLst/>
                        </a:rPr>
                        <a:t>;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396000" indent="-342900" algn="l" fontAlgn="ctr">
                        <a:spcBef>
                          <a:spcPts val="0"/>
                        </a:spcBef>
                        <a:buClr>
                          <a:srgbClr val="08489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2000" u="none" strike="noStrike" dirty="0" smtClean="0">
                          <a:effectLst/>
                        </a:rPr>
                        <a:t>универсальный выход;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396000" indent="-342900" algn="l" fontAlgn="ctr">
                        <a:spcBef>
                          <a:spcPts val="0"/>
                        </a:spcBef>
                        <a:buClr>
                          <a:srgbClr val="08489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000" u="none" strike="noStrike" dirty="0" smtClean="0">
                          <a:effectLst/>
                        </a:rPr>
                        <a:t>HART</a:t>
                      </a:r>
                      <a:r>
                        <a:rPr lang="ru-RU" sz="2000" u="none" strike="noStrike" dirty="0" smtClean="0">
                          <a:effectLst/>
                        </a:rPr>
                        <a:t>;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marL="396000" indent="-342900" algn="l" fontAlgn="ctr">
                        <a:spcBef>
                          <a:spcPts val="0"/>
                        </a:spcBef>
                        <a:buClr>
                          <a:srgbClr val="084897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2000" u="none" strike="noStrike" dirty="0" smtClean="0">
                          <a:effectLst/>
                        </a:rPr>
                        <a:t>на </a:t>
                      </a:r>
                      <a:r>
                        <a:rPr lang="ru-RU" sz="2000" u="none" strike="noStrike" dirty="0">
                          <a:effectLst/>
                        </a:rPr>
                        <a:t>жидкокристаллический индикатор»(ЖКИ)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350" marR="6350" marT="31750" marB="317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427709"/>
                  </a:ext>
                </a:extLst>
              </a:tr>
            </a:tbl>
          </a:graphicData>
        </a:graphic>
      </p:graphicFrame>
      <p:sp>
        <p:nvSpPr>
          <p:cNvPr id="15" name="Объект 11"/>
          <p:cNvSpPr txBox="1">
            <a:spLocks/>
          </p:cNvSpPr>
          <p:nvPr/>
        </p:nvSpPr>
        <p:spPr bwMode="auto">
          <a:xfrm>
            <a:off x="544298" y="1268760"/>
            <a:ext cx="5573669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400" b="1" dirty="0"/>
              <a:t>Технические характеристики</a:t>
            </a:r>
            <a:r>
              <a:rPr lang="ru-RU" sz="2400" b="1" dirty="0" smtClean="0"/>
              <a:t>:</a:t>
            </a:r>
            <a:endParaRPr lang="ru-RU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2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 bIns="0" anchor="t" anchorCtr="0"/>
          <a:lstStyle/>
          <a:p>
            <a:r>
              <a:rPr lang="ru-RU" altLang="ru-RU" sz="2400" dirty="0"/>
              <a:t>РАСХОДОМЕР-СЧЁТЧИК УЛЬТРАЗВУКОВОЙ </a:t>
            </a:r>
            <a:r>
              <a:rPr lang="ru-RU" altLang="ru-RU" sz="2400" dirty="0" smtClean="0"/>
              <a:t/>
            </a:r>
            <a:br>
              <a:rPr lang="ru-RU" altLang="ru-RU" sz="2400" dirty="0" smtClean="0"/>
            </a:br>
            <a:r>
              <a:rPr lang="ru-RU" altLang="ru-RU" sz="2400" dirty="0" smtClean="0"/>
              <a:t>ВЗЛЕТ РГ</a:t>
            </a:r>
            <a:endParaRPr lang="ru-RU" sz="20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6269000" y="1282264"/>
            <a:ext cx="5659648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dirty="0"/>
              <a:t>Предназначен для измерения </a:t>
            </a:r>
            <a:r>
              <a:rPr lang="ru-RU" sz="2200" dirty="0" smtClean="0"/>
              <a:t>скорости </a:t>
            </a:r>
            <a:r>
              <a:rPr lang="ru-RU" sz="2200" dirty="0"/>
              <a:t>потока и определения </a:t>
            </a:r>
            <a:r>
              <a:rPr lang="ru-RU" sz="2200" dirty="0" smtClean="0"/>
              <a:t>объема и объёмного </a:t>
            </a:r>
            <a:r>
              <a:rPr lang="ru-RU" sz="2200" dirty="0"/>
              <a:t>расхода в рабочих </a:t>
            </a:r>
            <a:r>
              <a:rPr lang="ru-RU" sz="2200" dirty="0" smtClean="0"/>
              <a:t>условиях </a:t>
            </a:r>
            <a:r>
              <a:rPr lang="ru-RU" sz="2200" dirty="0"/>
              <a:t>газов в газоходах систем вентиляции,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/>
              <a:t>подачи воздуха,  эвакуации дымовых газов, а так </a:t>
            </a:r>
            <a:r>
              <a:rPr lang="ru-RU" sz="2200" dirty="0" smtClean="0"/>
              <a:t>же  </a:t>
            </a:r>
            <a:r>
              <a:rPr lang="ru-RU" sz="2200" dirty="0"/>
              <a:t>в газоходах </a:t>
            </a:r>
            <a:r>
              <a:rPr lang="ru-RU" sz="2200" dirty="0" smtClean="0"/>
              <a:t> технологического </a:t>
            </a:r>
            <a:r>
              <a:rPr lang="ru-RU" sz="2200" dirty="0"/>
              <a:t>назначения </a:t>
            </a:r>
            <a:r>
              <a:rPr lang="ru-RU" sz="2200" dirty="0" smtClean="0"/>
              <a:t>при различных условиях </a:t>
            </a:r>
            <a:r>
              <a:rPr lang="ru-RU" sz="2200" dirty="0"/>
              <a:t>эксплуатации, включая работу во взрывоопасных зонах.</a:t>
            </a:r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9" y="1772816"/>
            <a:ext cx="6358119" cy="3384376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5763707" y="4509120"/>
            <a:ext cx="6447725" cy="16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11"/>
          <p:cNvSpPr txBox="1">
            <a:spLocks/>
          </p:cNvSpPr>
          <p:nvPr/>
        </p:nvSpPr>
        <p:spPr bwMode="auto">
          <a:xfrm>
            <a:off x="6269000" y="4541768"/>
            <a:ext cx="5659648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dirty="0"/>
              <a:t>Расходомеры-счётчики ультразвуковые </a:t>
            </a:r>
            <a:r>
              <a:rPr lang="ru-RU" sz="2200" dirty="0" smtClean="0"/>
              <a:t>Взлет РГ предназначены </a:t>
            </a:r>
            <a:r>
              <a:rPr lang="ru-RU" sz="2200" dirty="0"/>
              <a:t>для применения </a:t>
            </a:r>
            <a:r>
              <a:rPr lang="ru-RU" sz="2200" dirty="0" smtClean="0"/>
              <a:t>в составе </a:t>
            </a:r>
            <a:r>
              <a:rPr lang="ru-RU" sz="2200" dirty="0"/>
              <a:t>систем экологического мониторинга промышленных предприятий </a:t>
            </a:r>
            <a:r>
              <a:rPr lang="ru-RU" sz="2200" dirty="0" smtClean="0"/>
              <a:t>в соответствии </a:t>
            </a:r>
            <a:r>
              <a:rPr lang="ru-RU" sz="2200" dirty="0"/>
              <a:t>с ФЗ №252-ФЗ.</a:t>
            </a:r>
          </a:p>
        </p:txBody>
      </p:sp>
    </p:spTree>
    <p:extLst>
      <p:ext uri="{BB962C8B-B14F-4D97-AF65-F5344CB8AC3E}">
        <p14:creationId xmlns:p14="http://schemas.microsoft.com/office/powerpoint/2010/main" val="2229932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780928"/>
            <a:ext cx="10654208" cy="1944216"/>
          </a:xfrm>
        </p:spPr>
        <p:txBody>
          <a:bodyPr/>
          <a:lstStyle/>
          <a:p>
            <a:pPr>
              <a:lnSpc>
                <a:spcPts val="5300"/>
              </a:lnSpc>
            </a:pPr>
            <a:r>
              <a:rPr lang="ru-RU" sz="4000" dirty="0" smtClean="0"/>
              <a:t>НОВЫЕ РАЗРАБОТКИ 2019 ГОДА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0608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44055"/>
            <a:ext cx="10972800" cy="1143000"/>
          </a:xfrm>
        </p:spPr>
        <p:txBody>
          <a:bodyPr bIns="0" anchor="t" anchorCtr="0"/>
          <a:lstStyle/>
          <a:p>
            <a:r>
              <a:rPr lang="ru-RU" altLang="ru-RU" sz="2400" dirty="0"/>
              <a:t>РАСХОДОМЕР-СЧЁТЧИК УЛЬТРАЗВУКОВОЙ ВЗЛЕТ РГ</a:t>
            </a:r>
            <a:br>
              <a:rPr lang="ru-RU" altLang="ru-RU" sz="2400" dirty="0"/>
            </a:br>
            <a:r>
              <a:rPr lang="ru-RU" altLang="ru-RU" sz="2000" dirty="0" smtClean="0"/>
              <a:t>АКУСТИЧЕСКИЙ МЕТОД ИЗМЕРЕНИЯ СКОРОСТИ ПОТОКА </a:t>
            </a:r>
            <a:endParaRPr lang="ru-RU" sz="20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6109792" y="1412776"/>
            <a:ext cx="5659648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300" b="1" dirty="0"/>
              <a:t>Акустический метод измерения скорости потока</a:t>
            </a:r>
            <a:r>
              <a:rPr lang="ru-RU" sz="2300" dirty="0"/>
              <a:t> основан на векторном сложении скорости распространения ультразвуковой волны и скорости потока. Акустический импульс, посланный вверх по течению, распространяется с меньшей скоростью, чем импульс, посланный вниз по течению. Измерение времени прохождения импульсов в двух направлениях позволяет определить среднее по длине акустического луча значение составляющей скорости потока, средней скорости газового потока и объемного расхода.</a:t>
            </a:r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pic>
        <p:nvPicPr>
          <p:cNvPr id="15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4" y="1916832"/>
            <a:ext cx="5880341" cy="310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423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1"/>
          <p:cNvSpPr txBox="1">
            <a:spLocks/>
          </p:cNvSpPr>
          <p:nvPr/>
        </p:nvSpPr>
        <p:spPr bwMode="auto">
          <a:xfrm>
            <a:off x="5673874" y="1271968"/>
            <a:ext cx="6251891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/>
              <a:t>DN: </a:t>
            </a:r>
            <a:r>
              <a:rPr lang="ru-RU" sz="2200" b="1" dirty="0"/>
              <a:t>от 500 мм до 13000 мм</a:t>
            </a:r>
            <a:endParaRPr lang="ru-RU" sz="2200" dirty="0"/>
          </a:p>
        </p:txBody>
      </p:sp>
      <p:sp>
        <p:nvSpPr>
          <p:cNvPr id="19" name="Объект 11"/>
          <p:cNvSpPr txBox="1">
            <a:spLocks/>
          </p:cNvSpPr>
          <p:nvPr/>
        </p:nvSpPr>
        <p:spPr bwMode="auto">
          <a:xfrm>
            <a:off x="5663952" y="1771399"/>
            <a:ext cx="6245561" cy="54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/>
              <a:t>Длина </a:t>
            </a:r>
            <a:r>
              <a:rPr lang="ru-RU" sz="2200" b="1" dirty="0"/>
              <a:t>измерительной </a:t>
            </a:r>
            <a:r>
              <a:rPr lang="ru-RU" sz="2200" b="1" dirty="0" smtClean="0"/>
              <a:t>базы: 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от 0,5 м до 15 м</a:t>
            </a:r>
            <a:endParaRPr lang="ru-RU" sz="2200" dirty="0"/>
          </a:p>
        </p:txBody>
      </p:sp>
      <p:sp>
        <p:nvSpPr>
          <p:cNvPr id="23" name="Объект 11"/>
          <p:cNvSpPr txBox="1">
            <a:spLocks/>
          </p:cNvSpPr>
          <p:nvPr/>
        </p:nvSpPr>
        <p:spPr bwMode="auto">
          <a:xfrm>
            <a:off x="5673874" y="2620240"/>
            <a:ext cx="4831750" cy="5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/>
              <a:t>Направление </a:t>
            </a:r>
            <a:r>
              <a:rPr lang="ru-RU" sz="2200" b="1" dirty="0"/>
              <a:t>потока: прямой, реверсивный</a:t>
            </a:r>
            <a:endParaRPr lang="ru-RU" sz="22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11"/>
          <p:cNvSpPr txBox="1">
            <a:spLocks/>
          </p:cNvSpPr>
          <p:nvPr/>
        </p:nvSpPr>
        <p:spPr bwMode="auto">
          <a:xfrm>
            <a:off x="5663952" y="3509633"/>
            <a:ext cx="6145654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RS-485, USB-порт, </a:t>
            </a:r>
            <a:r>
              <a:rPr lang="ru-RU" sz="2200" b="1" dirty="0" smtClean="0"/>
              <a:t>токовый </a:t>
            </a:r>
            <a:r>
              <a:rPr lang="ru-RU" sz="2200" b="1" dirty="0"/>
              <a:t>и </a:t>
            </a:r>
            <a:r>
              <a:rPr lang="ru-RU" sz="2200" b="1" dirty="0" smtClean="0"/>
              <a:t>два </a:t>
            </a:r>
            <a:r>
              <a:rPr lang="ru-RU" sz="2200" b="1" dirty="0"/>
              <a:t>универсальных выхода</a:t>
            </a:r>
            <a:endParaRPr lang="en-US" sz="2200" b="1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5351281" y="1719444"/>
            <a:ext cx="6840000" cy="27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16779" y="2564414"/>
            <a:ext cx="6840000" cy="12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376680" y="3429000"/>
            <a:ext cx="68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352968" y="4365104"/>
            <a:ext cx="68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бъект 11"/>
          <p:cNvSpPr txBox="1">
            <a:spLocks/>
          </p:cNvSpPr>
          <p:nvPr/>
        </p:nvSpPr>
        <p:spPr bwMode="auto">
          <a:xfrm>
            <a:off x="5673874" y="4437874"/>
            <a:ext cx="6289124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/>
              <a:t>Не </a:t>
            </a:r>
            <a:r>
              <a:rPr lang="ru-RU" sz="2200" b="1" dirty="0"/>
              <a:t>более ± 5 % в диапазоне от 0.1 до 0.5 м/с;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не более ± 2 % в диапазоне от 0.5 до 40 м/с. </a:t>
            </a:r>
            <a:endParaRPr lang="en-US" sz="2200" b="1" dirty="0"/>
          </a:p>
        </p:txBody>
      </p:sp>
      <p:sp>
        <p:nvSpPr>
          <p:cNvPr id="3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sp>
        <p:nvSpPr>
          <p:cNvPr id="21" name="Заголовок 9"/>
          <p:cNvSpPr txBox="1">
            <a:spLocks/>
          </p:cNvSpPr>
          <p:nvPr/>
        </p:nvSpPr>
        <p:spPr bwMode="auto">
          <a:xfrm>
            <a:off x="551384" y="13858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848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400" dirty="0" smtClean="0"/>
              <a:t>РАСХОДОМЕР-СЧЁТЧИК УЛЬТРАЗВУКОВОЙ </a:t>
            </a:r>
            <a:br>
              <a:rPr lang="ru-RU" altLang="ru-RU" sz="2400" dirty="0" smtClean="0"/>
            </a:br>
            <a:r>
              <a:rPr lang="ru-RU" altLang="ru-RU" sz="2400" dirty="0" smtClean="0"/>
              <a:t>ВЗЛЕТ РГ</a:t>
            </a:r>
            <a:endParaRPr lang="ru-RU" sz="2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25305"/>
            <a:ext cx="3849291" cy="4596168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5376433" y="5301208"/>
            <a:ext cx="684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ъект 11"/>
          <p:cNvSpPr txBox="1">
            <a:spLocks/>
          </p:cNvSpPr>
          <p:nvPr/>
        </p:nvSpPr>
        <p:spPr bwMode="auto">
          <a:xfrm>
            <a:off x="5620388" y="5306689"/>
            <a:ext cx="6668300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/>
              <a:t>Температура </a:t>
            </a:r>
            <a:r>
              <a:rPr lang="ru-RU" sz="2200" b="1" dirty="0"/>
              <a:t>измеряемого </a:t>
            </a:r>
            <a:r>
              <a:rPr lang="ru-RU" sz="2200" b="1" dirty="0" smtClean="0"/>
              <a:t>газа: </a:t>
            </a: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от </a:t>
            </a:r>
            <a:r>
              <a:rPr lang="ru-RU" sz="2200" b="1" dirty="0" smtClean="0"/>
              <a:t>минус 40°С </a:t>
            </a:r>
            <a:r>
              <a:rPr lang="ru-RU" sz="2200" b="1" dirty="0"/>
              <a:t>до +250°С (до +450°С с охлаждением)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7057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3" grpId="0"/>
      <p:bldP spid="24" grpId="0"/>
      <p:bldP spid="2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2351584" y="2852936"/>
            <a:ext cx="7566744" cy="180022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altLang="ru-RU" sz="4000" b="1" dirty="0">
                <a:solidFill>
                  <a:srgbClr val="0848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СПАСИБО ЗА ВНИМАНИЕ!</a:t>
            </a:r>
          </a:p>
          <a:p>
            <a:pPr marL="0" indent="0" algn="ctr" eaLnBrk="1" hangingPunct="1">
              <a:buNone/>
            </a:pPr>
            <a:r>
              <a:rPr lang="en-US" altLang="ru-RU" b="1" dirty="0">
                <a:solidFill>
                  <a:srgbClr val="08489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www.vzljot.ru</a:t>
            </a:r>
            <a:endParaRPr lang="ru-RU" altLang="ru-RU" b="1" dirty="0">
              <a:solidFill>
                <a:srgbClr val="08489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КОМПАНИЯ СЕГОДНЯ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9993" y="2202845"/>
            <a:ext cx="2573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84897"/>
                </a:solidFill>
              </a:rPr>
              <a:t>КОМПАНИИ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 flipH="1">
            <a:off x="776934" y="1980214"/>
            <a:ext cx="60391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551384" y="2048456"/>
            <a:ext cx="3096344" cy="739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3141719" y="947988"/>
            <a:ext cx="2103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84897"/>
                </a:solidFill>
              </a:rPr>
              <a:t>«ВЗЛЕТ» 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3141719" y="947988"/>
            <a:ext cx="1928400" cy="543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7202644" y="1179582"/>
            <a:ext cx="1864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ru-RU" sz="4800" b="1" dirty="0" smtClean="0">
                <a:solidFill>
                  <a:srgbClr val="084897"/>
                </a:solidFill>
              </a:rPr>
              <a:t>2</a:t>
            </a:r>
            <a:r>
              <a:rPr lang="en-US" sz="4800" b="1" dirty="0" smtClean="0">
                <a:solidFill>
                  <a:srgbClr val="084897"/>
                </a:solidFill>
              </a:rPr>
              <a:t>9</a:t>
            </a:r>
            <a:r>
              <a:rPr lang="ru-RU" sz="3200" b="1" dirty="0" smtClean="0">
                <a:solidFill>
                  <a:srgbClr val="084897"/>
                </a:solidFill>
              </a:rPr>
              <a:t> </a:t>
            </a:r>
            <a:r>
              <a:rPr lang="ru-RU" sz="3200" b="1" dirty="0">
                <a:solidFill>
                  <a:srgbClr val="084897"/>
                </a:solidFill>
              </a:rPr>
              <a:t>ЛЕТ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104411" y="1313913"/>
            <a:ext cx="1912872" cy="593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Straight Connector 36">
            <a:extLst>
              <a:ext uri="{FF2B5EF4-FFF2-40B4-BE49-F238E27FC236}">
                <a16:creationId xmlns:a16="http://schemas.microsoft.com/office/drawing/2014/main" id="{DBB365B6-43C3-4DE6-843D-D9BD190AD8EB}"/>
              </a:ext>
            </a:extLst>
          </p:cNvPr>
          <p:cNvCxnSpPr/>
          <p:nvPr/>
        </p:nvCxnSpPr>
        <p:spPr>
          <a:xfrm>
            <a:off x="1893673" y="4601163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37">
            <a:extLst>
              <a:ext uri="{FF2B5EF4-FFF2-40B4-BE49-F238E27FC236}">
                <a16:creationId xmlns:a16="http://schemas.microsoft.com/office/drawing/2014/main" id="{F4ED2619-FB4E-4744-80CA-850CE814B9A0}"/>
              </a:ext>
            </a:extLst>
          </p:cNvPr>
          <p:cNvGrpSpPr/>
          <p:nvPr/>
        </p:nvGrpSpPr>
        <p:grpSpPr>
          <a:xfrm>
            <a:off x="1682579" y="4495616"/>
            <a:ext cx="211094" cy="211094"/>
            <a:chOff x="1677812" y="4248152"/>
            <a:chExt cx="211094" cy="211094"/>
          </a:xfrm>
        </p:grpSpPr>
        <p:sp>
          <p:nvSpPr>
            <p:cNvPr id="31" name="Oval 38">
              <a:extLst>
                <a:ext uri="{FF2B5EF4-FFF2-40B4-BE49-F238E27FC236}">
                  <a16:creationId xmlns:a16="http://schemas.microsoft.com/office/drawing/2014/main" id="{A8D127EB-1E25-4885-9582-99C5618F2AF7}"/>
                </a:ext>
              </a:extLst>
            </p:cNvPr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9">
              <a:extLst>
                <a:ext uri="{FF2B5EF4-FFF2-40B4-BE49-F238E27FC236}">
                  <a16:creationId xmlns:a16="http://schemas.microsoft.com/office/drawing/2014/main" id="{2832D986-AC1D-4645-8DF4-FFEC5B85EFBE}"/>
                </a:ext>
              </a:extLst>
            </p:cNvPr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solidFill>
              <a:srgbClr val="0848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40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>
            <a:off x="4041392" y="4601163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41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3860586" y="4495616"/>
            <a:ext cx="211094" cy="211094"/>
            <a:chOff x="3855819" y="4248152"/>
            <a:chExt cx="211094" cy="211094"/>
          </a:xfrm>
        </p:grpSpPr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43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7" y="4278440"/>
              <a:ext cx="150518" cy="15051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458D0B34-5E7E-4FDF-8157-D26FC3520F7A}"/>
              </a:ext>
            </a:extLst>
          </p:cNvPr>
          <p:cNvGrpSpPr/>
          <p:nvPr/>
        </p:nvGrpSpPr>
        <p:grpSpPr>
          <a:xfrm>
            <a:off x="5978017" y="4495616"/>
            <a:ext cx="211094" cy="211094"/>
            <a:chOff x="5973250" y="4248152"/>
            <a:chExt cx="211094" cy="211094"/>
          </a:xfrm>
        </p:grpSpPr>
        <p:sp>
          <p:nvSpPr>
            <p:cNvPr id="38" name="Oval 45">
              <a:extLst>
                <a:ext uri="{FF2B5EF4-FFF2-40B4-BE49-F238E27FC236}">
                  <a16:creationId xmlns:a16="http://schemas.microsoft.com/office/drawing/2014/main" id="{89110154-B239-41C7-B1E3-F5864B1F15BC}"/>
                </a:ext>
              </a:extLst>
            </p:cNvPr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46">
              <a:extLst>
                <a:ext uri="{FF2B5EF4-FFF2-40B4-BE49-F238E27FC236}">
                  <a16:creationId xmlns:a16="http://schemas.microsoft.com/office/drawing/2014/main" id="{8ADB50F0-F24E-4FA7-A567-D7A18A824B29}"/>
                </a:ext>
              </a:extLst>
            </p:cNvPr>
            <p:cNvSpPr/>
            <p:nvPr/>
          </p:nvSpPr>
          <p:spPr>
            <a:xfrm>
              <a:off x="6003538" y="4278440"/>
              <a:ext cx="150518" cy="15051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7D7D831-9319-4165-817A-77DBCE8A2742}"/>
              </a:ext>
            </a:extLst>
          </p:cNvPr>
          <p:cNvSpPr txBox="1"/>
          <p:nvPr/>
        </p:nvSpPr>
        <p:spPr>
          <a:xfrm>
            <a:off x="857851" y="5135524"/>
            <a:ext cx="1849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в разработке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и инженерном центре</a:t>
            </a:r>
            <a:endParaRPr lang="en-US" sz="2000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146A83-5DB9-4383-ADEE-113AAB6D901B}"/>
              </a:ext>
            </a:extLst>
          </p:cNvPr>
          <p:cNvSpPr txBox="1"/>
          <p:nvPr/>
        </p:nvSpPr>
        <p:spPr>
          <a:xfrm>
            <a:off x="638193" y="4687065"/>
            <a:ext cx="228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4897"/>
                </a:solidFill>
                <a:latin typeface="+mj-lt"/>
              </a:rPr>
              <a:t>свыше</a:t>
            </a:r>
            <a:r>
              <a:rPr lang="ru-RU" sz="2800" b="1" dirty="0" smtClean="0">
                <a:solidFill>
                  <a:srgbClr val="084897"/>
                </a:solidFill>
                <a:latin typeface="+mj-lt"/>
              </a:rPr>
              <a:t> </a:t>
            </a:r>
            <a:r>
              <a:rPr lang="ru-RU" sz="2800" b="1" dirty="0">
                <a:solidFill>
                  <a:srgbClr val="084897"/>
                </a:solidFill>
                <a:latin typeface="+mj-lt"/>
              </a:rPr>
              <a:t>100</a:t>
            </a:r>
            <a:r>
              <a:rPr lang="en-US" sz="2800" b="1" dirty="0">
                <a:solidFill>
                  <a:srgbClr val="084897"/>
                </a:solidFill>
                <a:latin typeface="+mj-lt"/>
              </a:rPr>
              <a:t> </a:t>
            </a:r>
            <a:r>
              <a:rPr lang="ru-RU" sz="2000" dirty="0">
                <a:solidFill>
                  <a:srgbClr val="084897"/>
                </a:solidFill>
                <a:latin typeface="+mj-lt"/>
              </a:rPr>
              <a:t>чел.</a:t>
            </a:r>
            <a:endParaRPr lang="en-US" sz="2000" dirty="0">
              <a:solidFill>
                <a:srgbClr val="084897"/>
              </a:solidFill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12FB83-5D6E-49D2-891A-FB25DCB108FE}"/>
              </a:ext>
            </a:extLst>
          </p:cNvPr>
          <p:cNvSpPr txBox="1"/>
          <p:nvPr/>
        </p:nvSpPr>
        <p:spPr>
          <a:xfrm>
            <a:off x="2957116" y="5135524"/>
            <a:ext cx="2069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на производстве</a:t>
            </a:r>
            <a:endParaRPr lang="en-US" sz="2000" dirty="0"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210F32-395F-49C6-B1E4-C74E9B68D9B3}"/>
              </a:ext>
            </a:extLst>
          </p:cNvPr>
          <p:cNvSpPr txBox="1"/>
          <p:nvPr/>
        </p:nvSpPr>
        <p:spPr>
          <a:xfrm>
            <a:off x="2827103" y="4687065"/>
            <a:ext cx="228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84897"/>
                </a:solidFill>
                <a:latin typeface="+mj-lt"/>
              </a:rPr>
              <a:t>свыше</a:t>
            </a:r>
            <a:r>
              <a:rPr lang="en-US" sz="2800" b="1" dirty="0" smtClean="0">
                <a:solidFill>
                  <a:srgbClr val="52CBBE"/>
                </a:solidFill>
                <a:latin typeface="Tw Cen MT" panose="020B0602020104020603" pitchFamily="34" charset="0"/>
              </a:rPr>
              <a:t> </a:t>
            </a:r>
            <a:r>
              <a:rPr lang="en-US" sz="2800" b="1" dirty="0">
                <a:solidFill>
                  <a:srgbClr val="084897"/>
                </a:solidFill>
                <a:latin typeface="+mj-lt"/>
              </a:rPr>
              <a:t>4</a:t>
            </a:r>
            <a:r>
              <a:rPr lang="ru-RU" sz="2800" b="1" dirty="0" smtClean="0">
                <a:solidFill>
                  <a:srgbClr val="084897"/>
                </a:solidFill>
                <a:latin typeface="+mj-lt"/>
              </a:rPr>
              <a:t>00 </a:t>
            </a:r>
            <a:r>
              <a:rPr lang="ru-RU" sz="2000" dirty="0">
                <a:solidFill>
                  <a:srgbClr val="084897"/>
                </a:solidFill>
                <a:latin typeface="+mj-lt"/>
              </a:rPr>
              <a:t>чел.</a:t>
            </a:r>
            <a:endParaRPr lang="en-US" sz="2000" dirty="0">
              <a:solidFill>
                <a:srgbClr val="084897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AC13C20-5621-4641-AAF9-BE817266C6B4}"/>
              </a:ext>
            </a:extLst>
          </p:cNvPr>
          <p:cNvSpPr txBox="1"/>
          <p:nvPr/>
        </p:nvSpPr>
        <p:spPr>
          <a:xfrm>
            <a:off x="5156520" y="5138281"/>
            <a:ext cx="184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в продажах</a:t>
            </a:r>
            <a:endParaRPr lang="en-US" sz="2000" dirty="0"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176C20-781A-4B3A-B456-7D1FB4467DF2}"/>
              </a:ext>
            </a:extLst>
          </p:cNvPr>
          <p:cNvSpPr txBox="1"/>
          <p:nvPr/>
        </p:nvSpPr>
        <p:spPr>
          <a:xfrm>
            <a:off x="4956242" y="4687065"/>
            <a:ext cx="228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+mj-lt"/>
              </a:rPr>
              <a:t>свыше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80 </a:t>
            </a:r>
            <a:r>
              <a:rPr lang="ru-RU" sz="2000" dirty="0">
                <a:solidFill>
                  <a:srgbClr val="0070C0"/>
                </a:solidFill>
                <a:latin typeface="+mj-lt"/>
              </a:rPr>
              <a:t>чел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  <p:grpSp>
        <p:nvGrpSpPr>
          <p:cNvPr id="52" name="Group 59">
            <a:extLst>
              <a:ext uri="{FF2B5EF4-FFF2-40B4-BE49-F238E27FC236}">
                <a16:creationId xmlns:a16="http://schemas.microsoft.com/office/drawing/2014/main" id="{E3A084E9-5DAF-4B12-A774-003E52126BE5}"/>
              </a:ext>
            </a:extLst>
          </p:cNvPr>
          <p:cNvGrpSpPr/>
          <p:nvPr/>
        </p:nvGrpSpPr>
        <p:grpSpPr>
          <a:xfrm>
            <a:off x="1144877" y="2733824"/>
            <a:ext cx="1275682" cy="1275682"/>
            <a:chOff x="3063120" y="1755914"/>
            <a:chExt cx="1275682" cy="1275682"/>
          </a:xfrm>
        </p:grpSpPr>
        <p:sp>
          <p:nvSpPr>
            <p:cNvPr id="53" name="Teardrop 60">
              <a:extLst>
                <a:ext uri="{FF2B5EF4-FFF2-40B4-BE49-F238E27FC236}">
                  <a16:creationId xmlns:a16="http://schemas.microsoft.com/office/drawing/2014/main" id="{D73C6296-6AED-4D46-834C-6DA3690FB7BE}"/>
                </a:ext>
              </a:extLst>
            </p:cNvPr>
            <p:cNvSpPr/>
            <p:nvPr/>
          </p:nvSpPr>
          <p:spPr>
            <a:xfrm rot="8100000">
              <a:off x="306312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848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61">
              <a:extLst>
                <a:ext uri="{FF2B5EF4-FFF2-40B4-BE49-F238E27FC236}">
                  <a16:creationId xmlns:a16="http://schemas.microsoft.com/office/drawing/2014/main" id="{99400693-A758-499E-B4DB-E42B43C986B2}"/>
                </a:ext>
              </a:extLst>
            </p:cNvPr>
            <p:cNvSpPr/>
            <p:nvPr/>
          </p:nvSpPr>
          <p:spPr>
            <a:xfrm>
              <a:off x="325746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63">
            <a:extLst>
              <a:ext uri="{FF2B5EF4-FFF2-40B4-BE49-F238E27FC236}">
                <a16:creationId xmlns:a16="http://schemas.microsoft.com/office/drawing/2014/main" id="{82CCEC14-30D1-46A8-A873-1969A9A8F9FA}"/>
              </a:ext>
            </a:extLst>
          </p:cNvPr>
          <p:cNvGrpSpPr/>
          <p:nvPr/>
        </p:nvGrpSpPr>
        <p:grpSpPr>
          <a:xfrm>
            <a:off x="3324197" y="2733824"/>
            <a:ext cx="1275682" cy="1275682"/>
            <a:chOff x="5242440" y="1755914"/>
            <a:chExt cx="1275682" cy="1275682"/>
          </a:xfrm>
        </p:grpSpPr>
        <p:sp>
          <p:nvSpPr>
            <p:cNvPr id="57" name="Teardrop 64">
              <a:extLst>
                <a:ext uri="{FF2B5EF4-FFF2-40B4-BE49-F238E27FC236}">
                  <a16:creationId xmlns:a16="http://schemas.microsoft.com/office/drawing/2014/main" id="{B9DC9BA6-01DC-4EFB-82E3-2717FF8B7CE5}"/>
                </a:ext>
              </a:extLst>
            </p:cNvPr>
            <p:cNvSpPr/>
            <p:nvPr/>
          </p:nvSpPr>
          <p:spPr>
            <a:xfrm rot="8100000">
              <a:off x="5242440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65">
              <a:extLst>
                <a:ext uri="{FF2B5EF4-FFF2-40B4-BE49-F238E27FC236}">
                  <a16:creationId xmlns:a16="http://schemas.microsoft.com/office/drawing/2014/main" id="{CA935319-4C0B-4B63-9DE3-377694C94B0E}"/>
                </a:ext>
              </a:extLst>
            </p:cNvPr>
            <p:cNvSpPr/>
            <p:nvPr/>
          </p:nvSpPr>
          <p:spPr>
            <a:xfrm>
              <a:off x="5436789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67">
            <a:extLst>
              <a:ext uri="{FF2B5EF4-FFF2-40B4-BE49-F238E27FC236}">
                <a16:creationId xmlns:a16="http://schemas.microsoft.com/office/drawing/2014/main" id="{5E91A0C4-16D9-4262-BC92-0E8535F56EB2}"/>
              </a:ext>
            </a:extLst>
          </p:cNvPr>
          <p:cNvGrpSpPr/>
          <p:nvPr/>
        </p:nvGrpSpPr>
        <p:grpSpPr>
          <a:xfrm>
            <a:off x="5434938" y="2733824"/>
            <a:ext cx="1275682" cy="1275682"/>
            <a:chOff x="7353181" y="1755914"/>
            <a:chExt cx="1275682" cy="1275682"/>
          </a:xfrm>
        </p:grpSpPr>
        <p:sp>
          <p:nvSpPr>
            <p:cNvPr id="61" name="Teardrop 68">
              <a:extLst>
                <a:ext uri="{FF2B5EF4-FFF2-40B4-BE49-F238E27FC236}">
                  <a16:creationId xmlns:a16="http://schemas.microsoft.com/office/drawing/2014/main" id="{3013F73C-52D7-40FA-AE5E-6E4F53D400F5}"/>
                </a:ext>
              </a:extLst>
            </p:cNvPr>
            <p:cNvSpPr/>
            <p:nvPr/>
          </p:nvSpPr>
          <p:spPr>
            <a:xfrm rot="8100000">
              <a:off x="7353181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9">
              <a:extLst>
                <a:ext uri="{FF2B5EF4-FFF2-40B4-BE49-F238E27FC236}">
                  <a16:creationId xmlns:a16="http://schemas.microsoft.com/office/drawing/2014/main" id="{8B5C085C-26ED-4457-A4BB-7BBE95D872FF}"/>
                </a:ext>
              </a:extLst>
            </p:cNvPr>
            <p:cNvSpPr/>
            <p:nvPr/>
          </p:nvSpPr>
          <p:spPr>
            <a:xfrm>
              <a:off x="7547530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9" name="Straight Connector 40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>
            <a:off x="6152809" y="4601163"/>
            <a:ext cx="19669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44">
            <a:extLst>
              <a:ext uri="{FF2B5EF4-FFF2-40B4-BE49-F238E27FC236}">
                <a16:creationId xmlns:a16="http://schemas.microsoft.com/office/drawing/2014/main" id="{458D0B34-5E7E-4FDF-8157-D26FC3520F7A}"/>
              </a:ext>
            </a:extLst>
          </p:cNvPr>
          <p:cNvGrpSpPr/>
          <p:nvPr/>
        </p:nvGrpSpPr>
        <p:grpSpPr>
          <a:xfrm>
            <a:off x="8089434" y="4495616"/>
            <a:ext cx="211094" cy="211094"/>
            <a:chOff x="5973250" y="4248152"/>
            <a:chExt cx="211094" cy="211094"/>
          </a:xfrm>
        </p:grpSpPr>
        <p:sp>
          <p:nvSpPr>
            <p:cNvPr id="81" name="Oval 45">
              <a:extLst>
                <a:ext uri="{FF2B5EF4-FFF2-40B4-BE49-F238E27FC236}">
                  <a16:creationId xmlns:a16="http://schemas.microsoft.com/office/drawing/2014/main" id="{89110154-B239-41C7-B1E3-F5864B1F15BC}"/>
                </a:ext>
              </a:extLst>
            </p:cNvPr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46">
              <a:extLst>
                <a:ext uri="{FF2B5EF4-FFF2-40B4-BE49-F238E27FC236}">
                  <a16:creationId xmlns:a16="http://schemas.microsoft.com/office/drawing/2014/main" id="{8ADB50F0-F24E-4FA7-A567-D7A18A824B29}"/>
                </a:ext>
              </a:extLst>
            </p:cNvPr>
            <p:cNvSpPr/>
            <p:nvPr/>
          </p:nvSpPr>
          <p:spPr>
            <a:xfrm>
              <a:off x="6003538" y="4278440"/>
              <a:ext cx="150518" cy="15051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AC13C20-5621-4641-AAF9-BE817266C6B4}"/>
              </a:ext>
            </a:extLst>
          </p:cNvPr>
          <p:cNvSpPr txBox="1"/>
          <p:nvPr/>
        </p:nvSpPr>
        <p:spPr>
          <a:xfrm>
            <a:off x="7078727" y="5138281"/>
            <a:ext cx="2284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+mj-lt"/>
              </a:rPr>
              <a:t>управление 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r>
              <a:rPr lang="ru-RU" sz="2000" dirty="0">
                <a:latin typeface="+mj-lt"/>
              </a:rPr>
              <a:t>и обеспечивающие службы</a:t>
            </a:r>
            <a:endParaRPr lang="en-US" sz="2000" dirty="0">
              <a:latin typeface="+mj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7176C20-781A-4B3A-B456-7D1FB4467DF2}"/>
              </a:ext>
            </a:extLst>
          </p:cNvPr>
          <p:cNvSpPr txBox="1"/>
          <p:nvPr/>
        </p:nvSpPr>
        <p:spPr>
          <a:xfrm>
            <a:off x="7067659" y="4687065"/>
            <a:ext cx="228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+mj-lt"/>
              </a:rPr>
              <a:t>свыше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100 </a:t>
            </a:r>
            <a:r>
              <a:rPr lang="ru-RU" sz="2000" dirty="0">
                <a:solidFill>
                  <a:srgbClr val="002060"/>
                </a:solidFill>
                <a:latin typeface="+mj-lt"/>
              </a:rPr>
              <a:t>чел</a:t>
            </a:r>
            <a:r>
              <a:rPr lang="ru-RU" sz="2800" dirty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grpSp>
        <p:nvGrpSpPr>
          <p:cNvPr id="85" name="Group 67">
            <a:extLst>
              <a:ext uri="{FF2B5EF4-FFF2-40B4-BE49-F238E27FC236}">
                <a16:creationId xmlns:a16="http://schemas.microsoft.com/office/drawing/2014/main" id="{5E91A0C4-16D9-4262-BC92-0E8535F56EB2}"/>
              </a:ext>
            </a:extLst>
          </p:cNvPr>
          <p:cNvGrpSpPr/>
          <p:nvPr/>
        </p:nvGrpSpPr>
        <p:grpSpPr>
          <a:xfrm>
            <a:off x="7546355" y="2733824"/>
            <a:ext cx="1275682" cy="1275682"/>
            <a:chOff x="7353181" y="1755914"/>
            <a:chExt cx="1275682" cy="1275682"/>
          </a:xfrm>
        </p:grpSpPr>
        <p:sp>
          <p:nvSpPr>
            <p:cNvPr id="86" name="Teardrop 68">
              <a:extLst>
                <a:ext uri="{FF2B5EF4-FFF2-40B4-BE49-F238E27FC236}">
                  <a16:creationId xmlns:a16="http://schemas.microsoft.com/office/drawing/2014/main" id="{3013F73C-52D7-40FA-AE5E-6E4F53D400F5}"/>
                </a:ext>
              </a:extLst>
            </p:cNvPr>
            <p:cNvSpPr/>
            <p:nvPr/>
          </p:nvSpPr>
          <p:spPr>
            <a:xfrm rot="8100000">
              <a:off x="7353181" y="1755914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Oval 69">
              <a:extLst>
                <a:ext uri="{FF2B5EF4-FFF2-40B4-BE49-F238E27FC236}">
                  <a16:creationId xmlns:a16="http://schemas.microsoft.com/office/drawing/2014/main" id="{8B5C085C-26ED-4457-A4BB-7BBE95D872FF}"/>
                </a:ext>
              </a:extLst>
            </p:cNvPr>
            <p:cNvSpPr/>
            <p:nvPr/>
          </p:nvSpPr>
          <p:spPr>
            <a:xfrm>
              <a:off x="7547530" y="1948912"/>
              <a:ext cx="889686" cy="8896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9350160" y="1936465"/>
            <a:ext cx="2650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группе компаний 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9350160" y="2308588"/>
            <a:ext cx="2650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сегодня работает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9323925" y="2708698"/>
            <a:ext cx="2455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свыше </a:t>
            </a:r>
            <a:r>
              <a:rPr lang="ru-RU" sz="4000" b="1" dirty="0" smtClean="0"/>
              <a:t>60</a:t>
            </a:r>
            <a:r>
              <a:rPr lang="en-US" sz="4000" b="1" dirty="0" smtClean="0"/>
              <a:t>0 </a:t>
            </a:r>
            <a:endParaRPr lang="en-US" sz="2000" b="1" dirty="0"/>
          </a:p>
        </p:txBody>
      </p:sp>
      <p:sp>
        <p:nvSpPr>
          <p:cNvPr id="91" name="Прямоугольник 90"/>
          <p:cNvSpPr/>
          <p:nvPr/>
        </p:nvSpPr>
        <p:spPr>
          <a:xfrm>
            <a:off x="9351537" y="3287044"/>
            <a:ext cx="2649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сотрудников</a:t>
            </a:r>
            <a:endParaRPr lang="ru-RU" sz="2000" dirty="0"/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47" y="2926822"/>
            <a:ext cx="815523" cy="837126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32" y="2900346"/>
            <a:ext cx="883611" cy="907018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77" y="2919364"/>
            <a:ext cx="846557" cy="868982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04" y="2974198"/>
            <a:ext cx="861939" cy="884772"/>
          </a:xfrm>
          <a:prstGeom prst="rect">
            <a:avLst/>
          </a:prstGeom>
        </p:spPr>
      </p:pic>
      <p:sp>
        <p:nvSpPr>
          <p:cNvPr id="70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-0.12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2.08333E-7 0.0615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09 -0.0007 L -0.17591 -0.000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75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7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5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7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25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75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4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4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4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200"/>
                            </p:stCondLst>
                            <p:childTnLst>
                              <p:par>
                                <p:cTn id="1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700"/>
                            </p:stCondLst>
                            <p:childTnLst>
                              <p:par>
                                <p:cTn id="1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200"/>
                            </p:stCondLst>
                            <p:childTnLst>
                              <p:par>
                                <p:cTn id="1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5" grpId="0"/>
      <p:bldP spid="67" grpId="0"/>
      <p:bldP spid="42" grpId="0"/>
      <p:bldP spid="43" grpId="0"/>
      <p:bldP spid="46" grpId="0"/>
      <p:bldP spid="47" grpId="0"/>
      <p:bldP spid="50" grpId="0"/>
      <p:bldP spid="51" grpId="0"/>
      <p:bldP spid="83" grpId="0"/>
      <p:bldP spid="84" grpId="0"/>
      <p:bldP spid="88" grpId="0"/>
      <p:bldP spid="89" grpId="0"/>
      <p:bldP spid="90" grpId="0"/>
      <p:bldP spid="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12176125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12176125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12176125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0"/>
            <a:ext cx="121761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КОМПАНИЯ СЕГОДНЯ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413099"/>
            <a:ext cx="5558408" cy="1135860"/>
          </a:xfrm>
        </p:spPr>
        <p:txBody>
          <a:bodyPr/>
          <a:lstStyle/>
          <a:p>
            <a:pPr marL="0" indent="0">
              <a:buNone/>
            </a:pPr>
            <a:r>
              <a:rPr lang="ru-RU" sz="2200" b="1" dirty="0"/>
              <a:t>Центральный офис и основные производственные мощности находятся </a:t>
            </a:r>
            <a:br>
              <a:rPr lang="ru-RU" sz="2200" b="1" dirty="0"/>
            </a:br>
            <a:r>
              <a:rPr lang="ru-RU" sz="2200" b="1" dirty="0"/>
              <a:t>в Санкт-Петербурге</a:t>
            </a:r>
            <a:endParaRPr lang="en-US" sz="2200" b="1" dirty="0"/>
          </a:p>
          <a:p>
            <a:pPr marL="0" indent="0">
              <a:buNone/>
            </a:pPr>
            <a:endParaRPr lang="ru-RU" sz="2200" b="1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1874241" y="6363270"/>
            <a:ext cx="103177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11582400" y="0"/>
            <a:ext cx="369066" cy="9221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631504" y="6359525"/>
            <a:ext cx="248096" cy="498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999656" y="924793"/>
            <a:ext cx="858274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1" y="270719"/>
            <a:ext cx="2297666" cy="6365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47503" y="1351666"/>
            <a:ext cx="31348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n-lt"/>
              </a:rPr>
              <a:t>субъектах 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2200" b="1" dirty="0">
                <a:solidFill>
                  <a:schemeClr val="bg1"/>
                </a:solidFill>
                <a:latin typeface="+mn-lt"/>
              </a:rPr>
            </a:br>
            <a:r>
              <a:rPr lang="ru-RU" sz="2200" b="1" dirty="0">
                <a:solidFill>
                  <a:schemeClr val="bg1"/>
                </a:solidFill>
                <a:latin typeface="+mn-lt"/>
              </a:rPr>
              <a:t>Российской Федерации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679033" y="2860882"/>
            <a:ext cx="46082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chemeClr val="bg1"/>
                </a:solidFill>
                <a:latin typeface="+mn-lt"/>
              </a:rPr>
              <a:t>региональных </a:t>
            </a:r>
            <a:br>
              <a:rPr lang="ru-RU" sz="2200" b="1" dirty="0">
                <a:solidFill>
                  <a:schemeClr val="bg1"/>
                </a:solidFill>
                <a:latin typeface="+mn-lt"/>
              </a:rPr>
            </a:br>
            <a:r>
              <a:rPr lang="ru-RU" sz="2200" b="1" dirty="0">
                <a:solidFill>
                  <a:schemeClr val="bg1"/>
                </a:solidFill>
                <a:latin typeface="+mn-lt"/>
              </a:rPr>
              <a:t>Сервисных центров 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2200" b="1" dirty="0">
                <a:solidFill>
                  <a:schemeClr val="bg1"/>
                </a:solidFill>
                <a:latin typeface="+mn-lt"/>
              </a:rPr>
            </a:br>
            <a:r>
              <a:rPr lang="ru-RU" sz="2200" b="1" dirty="0">
                <a:solidFill>
                  <a:schemeClr val="bg1"/>
                </a:solidFill>
                <a:latin typeface="+mn-lt"/>
              </a:rPr>
              <a:t>и Представительств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83235" y="2857137"/>
            <a:ext cx="2601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n-lt"/>
              </a:rPr>
              <a:t>более</a:t>
            </a:r>
            <a:r>
              <a:rPr lang="ru-RU" sz="4800" b="1" dirty="0">
                <a:solidFill>
                  <a:schemeClr val="bg1"/>
                </a:solidFill>
              </a:rPr>
              <a:t> 200</a:t>
            </a:r>
            <a:endParaRPr lang="ru-RU" sz="3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248240" y="1310223"/>
            <a:ext cx="1285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+mn-lt"/>
              </a:rPr>
              <a:t>в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5400" b="1" dirty="0">
                <a:solidFill>
                  <a:schemeClr val="bg1"/>
                </a:solidFill>
              </a:rPr>
              <a:t>85</a:t>
            </a:r>
            <a:endParaRPr lang="ru-RU" sz="3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1"/>
          <a:stretch/>
        </p:blipFill>
        <p:spPr>
          <a:xfrm>
            <a:off x="7010803" y="2596210"/>
            <a:ext cx="4018721" cy="277721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" b="9982"/>
          <a:stretch/>
        </p:blipFill>
        <p:spPr>
          <a:xfrm>
            <a:off x="7311029" y="2925352"/>
            <a:ext cx="4053770" cy="276759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/>
          <a:stretch/>
        </p:blipFill>
        <p:spPr>
          <a:xfrm>
            <a:off x="7654767" y="3254492"/>
            <a:ext cx="4057857" cy="27675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5399" y="4547912"/>
            <a:ext cx="6591847" cy="1316883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915393" y="4654001"/>
            <a:ext cx="6189018" cy="121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ru-RU" sz="3100" b="1" dirty="0"/>
              <a:t>Поставки оборудования 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ru-RU" sz="3100" b="1" dirty="0" smtClean="0"/>
              <a:t>осуществляются в </a:t>
            </a:r>
            <a:r>
              <a:rPr lang="ru-RU" sz="3100" b="1" dirty="0"/>
              <a:t>24 страны мира</a:t>
            </a:r>
          </a:p>
        </p:txBody>
      </p:sp>
      <p:sp>
        <p:nvSpPr>
          <p:cNvPr id="34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0" grpId="0"/>
      <p:bldP spid="22" grpId="0"/>
      <p:bldP spid="23" grpId="0"/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30" y="1332137"/>
            <a:ext cx="1952282" cy="2760749"/>
          </a:xfrm>
          <a:prstGeom prst="rect">
            <a:avLst/>
          </a:prstGeom>
          <a:solidFill>
            <a:schemeClr val="accent2"/>
          </a:solidFill>
          <a:ln>
            <a:solidFill>
              <a:srgbClr val="0848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31" y="1332137"/>
            <a:ext cx="1917147" cy="2760749"/>
          </a:xfrm>
          <a:prstGeom prst="rect">
            <a:avLst/>
          </a:prstGeom>
          <a:solidFill>
            <a:schemeClr val="accent2"/>
          </a:solidFill>
          <a:ln>
            <a:solidFill>
              <a:srgbClr val="0848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401" y="2300997"/>
            <a:ext cx="1953070" cy="2760749"/>
          </a:xfrm>
          <a:prstGeom prst="rect">
            <a:avLst/>
          </a:prstGeom>
          <a:solidFill>
            <a:schemeClr val="accent2"/>
          </a:solidFill>
          <a:ln>
            <a:solidFill>
              <a:srgbClr val="0848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99" y="3188531"/>
            <a:ext cx="1928743" cy="2760749"/>
          </a:xfrm>
          <a:prstGeom prst="rect">
            <a:avLst/>
          </a:prstGeom>
          <a:solidFill>
            <a:schemeClr val="accent2"/>
          </a:solidFill>
          <a:ln>
            <a:solidFill>
              <a:srgbClr val="0848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08" y="2273216"/>
            <a:ext cx="1944533" cy="2749789"/>
          </a:xfrm>
          <a:prstGeom prst="rect">
            <a:avLst/>
          </a:prstGeom>
          <a:solidFill>
            <a:schemeClr val="accent2"/>
          </a:solidFill>
          <a:ln>
            <a:solidFill>
              <a:srgbClr val="0848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КАЧЕСТВО</a:t>
            </a: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6816080" y="1252158"/>
            <a:ext cx="4997756" cy="1048839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</a:pPr>
            <a:r>
              <a:rPr lang="ru-RU" sz="2000" dirty="0"/>
              <a:t>Система Качества предприятия сертифицирована на соответствие требованиям ISO 9001:2015</a:t>
            </a:r>
          </a:p>
        </p:txBody>
      </p:sp>
      <p:sp>
        <p:nvSpPr>
          <p:cNvPr id="9" name="Объект 11"/>
          <p:cNvSpPr txBox="1">
            <a:spLocks/>
          </p:cNvSpPr>
          <p:nvPr/>
        </p:nvSpPr>
        <p:spPr bwMode="auto">
          <a:xfrm>
            <a:off x="6816080" y="2454796"/>
            <a:ext cx="4997756" cy="77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ru-RU" sz="2000" dirty="0"/>
              <a:t>Продукция сертифицирована </a:t>
            </a:r>
            <a:br>
              <a:rPr lang="ru-RU" sz="2000" dirty="0"/>
            </a:br>
            <a:r>
              <a:rPr lang="ru-RU" sz="2000" dirty="0"/>
              <a:t>в РФ, странах </a:t>
            </a:r>
            <a:r>
              <a:rPr lang="ru-RU" sz="2000" dirty="0" smtClean="0"/>
              <a:t>СНГ и Европы</a:t>
            </a:r>
            <a:endParaRPr lang="ru-RU" sz="2000" dirty="0"/>
          </a:p>
        </p:txBody>
      </p:sp>
      <p:sp>
        <p:nvSpPr>
          <p:cNvPr id="13" name="Объект 11"/>
          <p:cNvSpPr txBox="1">
            <a:spLocks/>
          </p:cNvSpPr>
          <p:nvPr/>
        </p:nvSpPr>
        <p:spPr bwMode="auto">
          <a:xfrm>
            <a:off x="6816080" y="5119092"/>
            <a:ext cx="4997756" cy="103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ru-RU" sz="2000" dirty="0"/>
              <a:t>Получен допуск на производство </a:t>
            </a:r>
            <a:br>
              <a:rPr lang="ru-RU" sz="2000" dirty="0"/>
            </a:br>
            <a:r>
              <a:rPr lang="ru-RU" sz="2000" dirty="0"/>
              <a:t>и проектирование оборудования </a:t>
            </a:r>
            <a:br>
              <a:rPr lang="ru-RU" sz="2000" dirty="0"/>
            </a:br>
            <a:r>
              <a:rPr lang="ru-RU" sz="2000" dirty="0"/>
              <a:t>для атомной промышленности</a:t>
            </a:r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6816080" y="3357633"/>
            <a:ext cx="4997756" cy="75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ru-RU" sz="2000" dirty="0"/>
              <a:t>Получены международные сертификаты </a:t>
            </a:r>
            <a:r>
              <a:rPr lang="ru-RU" sz="2000" dirty="0" smtClean="0"/>
              <a:t>OIML, MID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en-US" sz="2000" dirty="0" smtClean="0"/>
              <a:t>HAR</a:t>
            </a:r>
            <a:r>
              <a:rPr lang="en-US" sz="2000" dirty="0"/>
              <a:t>T</a:t>
            </a:r>
            <a:endParaRPr lang="ru-RU" sz="2000" dirty="0"/>
          </a:p>
        </p:txBody>
      </p:sp>
      <p:sp>
        <p:nvSpPr>
          <p:cNvPr id="15" name="Объект 11"/>
          <p:cNvSpPr txBox="1">
            <a:spLocks/>
          </p:cNvSpPr>
          <p:nvPr/>
        </p:nvSpPr>
        <p:spPr bwMode="auto">
          <a:xfrm>
            <a:off x="6816080" y="4254958"/>
            <a:ext cx="4997756" cy="74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buNone/>
            </a:pPr>
            <a:r>
              <a:rPr lang="ru-RU" sz="2000" dirty="0"/>
              <a:t>Компания внесена в реестр поставщиков нефтегазового комплекса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88088" y="2382788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888088" y="3291334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888088" y="4182988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888088" y="5068432"/>
            <a:ext cx="4608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</p:spTree>
    <p:extLst>
      <p:ext uri="{BB962C8B-B14F-4D97-AF65-F5344CB8AC3E}">
        <p14:creationId xmlns:p14="http://schemas.microsoft.com/office/powerpoint/2010/main" val="23683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9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КАЧЕСТВО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/>
          <a:srcRect l="26006" t="11678" r="27435" b="6626"/>
          <a:stretch/>
        </p:blipFill>
        <p:spPr>
          <a:xfrm>
            <a:off x="8034663" y="1556792"/>
            <a:ext cx="3096800" cy="4347182"/>
          </a:xfrm>
          <a:prstGeom prst="rect">
            <a:avLst/>
          </a:prstGeom>
          <a:ln>
            <a:solidFill>
              <a:srgbClr val="084897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26006" t="11678" r="27338" b="6382"/>
          <a:stretch/>
        </p:blipFill>
        <p:spPr>
          <a:xfrm>
            <a:off x="4504862" y="1556792"/>
            <a:ext cx="3094057" cy="4347182"/>
          </a:xfrm>
          <a:prstGeom prst="rect">
            <a:avLst/>
          </a:prstGeom>
          <a:ln>
            <a:solidFill>
              <a:srgbClr val="084897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l="26298" t="11556" r="27435" b="6626"/>
          <a:stretch/>
        </p:blipFill>
        <p:spPr>
          <a:xfrm>
            <a:off x="983432" y="1538541"/>
            <a:ext cx="3085686" cy="4365433"/>
          </a:xfrm>
          <a:prstGeom prst="rect">
            <a:avLst/>
          </a:prstGeom>
          <a:ln>
            <a:solidFill>
              <a:srgbClr val="084897"/>
            </a:solidFill>
          </a:ln>
        </p:spPr>
      </p:pic>
      <p:sp>
        <p:nvSpPr>
          <p:cNvPr id="12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</p:spTree>
    <p:extLst>
      <p:ext uri="{BB962C8B-B14F-4D97-AF65-F5344CB8AC3E}">
        <p14:creationId xmlns:p14="http://schemas.microsoft.com/office/powerpoint/2010/main" val="18989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551384" y="132666"/>
            <a:ext cx="10972800" cy="1143000"/>
          </a:xfrm>
        </p:spPr>
        <p:txBody>
          <a:bodyPr/>
          <a:lstStyle/>
          <a:p>
            <a:r>
              <a:rPr lang="ru-RU" altLang="ru-RU" sz="2400" dirty="0" smtClean="0"/>
              <a:t>ХАРАКТЕРИСТИКИ ВЗЛЕТ ЭР ЛАЙТ М</a:t>
            </a:r>
            <a:br>
              <a:rPr lang="ru-RU" altLang="ru-RU" sz="2400" dirty="0" smtClean="0"/>
            </a:br>
            <a:r>
              <a:rPr lang="ru-RU" altLang="ru-RU" sz="2400" dirty="0" smtClean="0"/>
              <a:t>ЭНЕРГОНЕЗАВИСИМЫЙ</a:t>
            </a:r>
            <a:br>
              <a:rPr lang="ru-RU" altLang="ru-RU" sz="2400" dirty="0" smtClean="0"/>
            </a:br>
            <a:endParaRPr lang="ru-RU" sz="28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5978914" y="3106654"/>
            <a:ext cx="5863539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Максимальная скорость </a:t>
            </a:r>
            <a:r>
              <a:rPr lang="ru-RU" sz="2200" b="1" dirty="0" smtClean="0"/>
              <a:t>потока: 10 </a:t>
            </a:r>
            <a:r>
              <a:rPr lang="ru-RU" sz="2200" b="1" dirty="0"/>
              <a:t>м/с</a:t>
            </a:r>
            <a:endParaRPr lang="ru-RU" sz="2200" dirty="0"/>
          </a:p>
        </p:txBody>
      </p:sp>
      <p:sp>
        <p:nvSpPr>
          <p:cNvPr id="19" name="Объект 11"/>
          <p:cNvSpPr txBox="1">
            <a:spLocks/>
          </p:cNvSpPr>
          <p:nvPr/>
        </p:nvSpPr>
        <p:spPr bwMode="auto">
          <a:xfrm>
            <a:off x="5978914" y="3580784"/>
            <a:ext cx="5642429" cy="54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ru-RU" sz="2200" b="1" dirty="0"/>
              <a:t>Погрешность в диапазоне </a:t>
            </a:r>
            <a:r>
              <a:rPr lang="ru-RU" sz="2200" b="1" dirty="0" smtClean="0"/>
              <a:t>1:100: 2</a:t>
            </a:r>
            <a:r>
              <a:rPr lang="ru-RU" sz="2200" b="1" dirty="0"/>
              <a:t>%</a:t>
            </a:r>
            <a:endParaRPr lang="ru-RU" sz="2200" dirty="0"/>
          </a:p>
        </p:txBody>
      </p:sp>
      <p:sp>
        <p:nvSpPr>
          <p:cNvPr id="23" name="Объект 11"/>
          <p:cNvSpPr txBox="1">
            <a:spLocks/>
          </p:cNvSpPr>
          <p:nvPr/>
        </p:nvSpPr>
        <p:spPr bwMode="auto">
          <a:xfrm>
            <a:off x="5978914" y="4048528"/>
            <a:ext cx="4531614" cy="5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900"/>
              </a:lnSpc>
              <a:spcBef>
                <a:spcPts val="0"/>
              </a:spcBef>
              <a:buNone/>
            </a:pPr>
            <a:r>
              <a:rPr lang="ru-RU" sz="2200" b="1" dirty="0"/>
              <a:t>Типоразмер (</a:t>
            </a:r>
            <a:r>
              <a:rPr lang="ru-RU" sz="2200" b="1" dirty="0" err="1"/>
              <a:t>Ду</a:t>
            </a:r>
            <a:r>
              <a:rPr lang="ru-RU" sz="2200" b="1" dirty="0" smtClean="0"/>
              <a:t>): 10-300</a:t>
            </a:r>
            <a:endParaRPr lang="ru-RU" sz="22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ъект 11"/>
          <p:cNvSpPr txBox="1">
            <a:spLocks/>
          </p:cNvSpPr>
          <p:nvPr/>
        </p:nvSpPr>
        <p:spPr bwMode="auto">
          <a:xfrm>
            <a:off x="5978914" y="4584128"/>
            <a:ext cx="5763901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200" b="1" dirty="0"/>
              <a:t>Температура окружающей среды: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-</a:t>
            </a:r>
            <a:r>
              <a:rPr lang="ru-RU" sz="2200" b="1" dirty="0"/>
              <a:t>10…+50 °С</a:t>
            </a:r>
            <a:endParaRPr lang="en-US" sz="2200" b="1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5666914" y="3580784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666914" y="4012832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666914" y="4516888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656864" y="5380984"/>
            <a:ext cx="64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бъект 11"/>
          <p:cNvSpPr txBox="1">
            <a:spLocks/>
          </p:cNvSpPr>
          <p:nvPr/>
        </p:nvSpPr>
        <p:spPr bwMode="auto">
          <a:xfrm>
            <a:off x="6015697" y="5415216"/>
            <a:ext cx="5642429" cy="82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ru-RU" sz="2200" b="1" dirty="0" err="1"/>
              <a:t>Межповерочный</a:t>
            </a:r>
            <a:r>
              <a:rPr lang="ru-RU" sz="2200" b="1" dirty="0"/>
              <a:t> интервал: 4 </a:t>
            </a:r>
            <a:r>
              <a:rPr lang="ru-RU" sz="2200" b="1" dirty="0" smtClean="0"/>
              <a:t>года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(</a:t>
            </a:r>
            <a:r>
              <a:rPr lang="ru-RU" sz="2200" b="1" dirty="0" smtClean="0"/>
              <a:t>на одном комплекте батарей)</a:t>
            </a:r>
            <a:endParaRPr lang="en-US" sz="2200" b="1" dirty="0"/>
          </a:p>
        </p:txBody>
      </p:sp>
      <p:sp>
        <p:nvSpPr>
          <p:cNvPr id="32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617903"/>
            <a:ext cx="4392488" cy="46562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46466" y="1020779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+mn-lt"/>
              </a:rPr>
              <a:t>Назначение:</a:t>
            </a:r>
          </a:p>
          <a:p>
            <a:r>
              <a:rPr lang="ru-RU" sz="2000" dirty="0" smtClean="0">
                <a:latin typeface="+mn-lt"/>
              </a:rPr>
              <a:t>расходомер-счетчик </a:t>
            </a:r>
            <a:r>
              <a:rPr lang="ru-RU" sz="2000" dirty="0">
                <a:latin typeface="+mn-lt"/>
              </a:rPr>
              <a:t>электромагнитный «ВЗЛЕТ ЭР» модификации «</a:t>
            </a:r>
            <a:r>
              <a:rPr lang="ru-RU" sz="2000" dirty="0" err="1">
                <a:latin typeface="+mn-lt"/>
              </a:rPr>
              <a:t>Лайт</a:t>
            </a:r>
            <a:r>
              <a:rPr lang="ru-RU" sz="2000" dirty="0">
                <a:latin typeface="+mn-lt"/>
              </a:rPr>
              <a:t> М» </a:t>
            </a:r>
            <a:r>
              <a:rPr lang="ru-RU" sz="2000" dirty="0" smtClean="0">
                <a:latin typeface="+mn-lt"/>
              </a:rPr>
              <a:t>энергонезависимый предназначен </a:t>
            </a:r>
            <a:r>
              <a:rPr lang="ru-RU" sz="2000" dirty="0">
                <a:latin typeface="+mn-lt"/>
              </a:rPr>
              <a:t>для измерения среднего объемного расхода и объема </a:t>
            </a:r>
            <a:r>
              <a:rPr lang="ru-RU" sz="2000" dirty="0" smtClean="0">
                <a:latin typeface="+mn-lt"/>
              </a:rPr>
              <a:t>жидкостей </a:t>
            </a:r>
            <a:r>
              <a:rPr lang="ru-RU" sz="2000" dirty="0">
                <a:latin typeface="+mn-lt"/>
              </a:rPr>
              <a:t>в широких диапазонах температур и </a:t>
            </a:r>
            <a:r>
              <a:rPr lang="ru-RU" sz="2000" dirty="0" smtClean="0">
                <a:latin typeface="+mn-lt"/>
              </a:rPr>
              <a:t>проводимостей.</a:t>
            </a: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077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3" grpId="0"/>
      <p:bldP spid="24" grpId="0"/>
      <p:bldP spid="2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/>
          <a:lstStyle/>
          <a:p>
            <a:r>
              <a:rPr lang="ru-RU" altLang="ru-RU" sz="2400" dirty="0" smtClean="0"/>
              <a:t>МОДИФИКАЦИЯ ЭЛЕКТРОМАГНИТНОГО РАСХОДОМЕРА </a:t>
            </a:r>
            <a:br>
              <a:rPr lang="ru-RU" altLang="ru-RU" sz="2400" dirty="0" smtClean="0"/>
            </a:br>
            <a:r>
              <a:rPr lang="ru-RU" altLang="ru-RU" sz="2400" dirty="0" smtClean="0"/>
              <a:t>«ВЗЛЕТ ЭР» ЛАЙТ М С БАТАРЕЙНЫМ ПИТАНИЕМ</a:t>
            </a:r>
            <a:br>
              <a:rPr lang="ru-RU" altLang="ru-RU" sz="2400" dirty="0" smtClean="0"/>
            </a:br>
            <a:endParaRPr lang="ru-RU" sz="2800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5231904" y="1044189"/>
            <a:ext cx="6364288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100" b="1" dirty="0" smtClean="0"/>
              <a:t>Преимущества: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100" dirty="0" smtClean="0">
                <a:cs typeface="Arial" panose="020B0604020202020204" pitchFamily="34" charset="0"/>
              </a:rPr>
              <a:t>Независимость </a:t>
            </a:r>
            <a:r>
              <a:rPr lang="ru-RU" altLang="ru-RU" sz="2100" dirty="0">
                <a:cs typeface="Arial" panose="020B0604020202020204" pitchFamily="34" charset="0"/>
              </a:rPr>
              <a:t>от наличия сети питания </a:t>
            </a:r>
            <a:r>
              <a:rPr lang="ru-RU" altLang="ru-RU" sz="2100" dirty="0" smtClean="0">
                <a:cs typeface="Arial" panose="020B0604020202020204" pitchFamily="34" charset="0"/>
              </a:rPr>
              <a:t>расходомера.</a:t>
            </a:r>
            <a:endParaRPr lang="ru-RU" altLang="ru-RU" sz="2100" dirty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100" dirty="0" smtClean="0">
                <a:cs typeface="Arial" panose="020B0604020202020204" pitchFamily="34" charset="0"/>
              </a:rPr>
              <a:t>Возможность </a:t>
            </a:r>
            <a:r>
              <a:rPr lang="ru-RU" altLang="ru-RU" sz="2100" dirty="0">
                <a:cs typeface="Arial" panose="020B0604020202020204" pitchFamily="34" charset="0"/>
              </a:rPr>
              <a:t>автономной работы в труднодоступных местах с возможностью передачи информации по </a:t>
            </a:r>
            <a:r>
              <a:rPr lang="en-US" altLang="ru-RU" sz="2100" dirty="0" smtClean="0">
                <a:cs typeface="Arial" panose="020B0604020202020204" pitchFamily="34" charset="0"/>
              </a:rPr>
              <a:t>GPRS</a:t>
            </a:r>
            <a:r>
              <a:rPr lang="ru-RU" altLang="ru-RU" sz="2100" dirty="0" smtClean="0">
                <a:cs typeface="Arial" panose="020B0604020202020204" pitchFamily="34" charset="0"/>
              </a:rPr>
              <a:t>.</a:t>
            </a:r>
            <a:endParaRPr lang="en-US" altLang="ru-RU" sz="2100" dirty="0"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100" dirty="0" smtClean="0">
                <a:cs typeface="Arial" panose="020B0604020202020204" pitchFamily="34" charset="0"/>
              </a:rPr>
              <a:t>Наличие </a:t>
            </a:r>
            <a:r>
              <a:rPr lang="ru-RU" altLang="ru-RU" sz="2100" dirty="0">
                <a:cs typeface="Arial" panose="020B0604020202020204" pitchFamily="34" charset="0"/>
              </a:rPr>
              <a:t>исполнения </a:t>
            </a:r>
            <a:r>
              <a:rPr lang="en-US" altLang="ru-RU" sz="2100" dirty="0">
                <a:cs typeface="Arial" panose="020B0604020202020204" pitchFamily="34" charset="0"/>
              </a:rPr>
              <a:t>IP68</a:t>
            </a:r>
            <a:r>
              <a:rPr lang="ru-RU" altLang="ru-RU" sz="2100" dirty="0" smtClean="0"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ts val="0"/>
              </a:spcBef>
              <a:buClr>
                <a:srgbClr val="084897"/>
              </a:buClr>
            </a:pPr>
            <a:r>
              <a:rPr lang="ru-RU" altLang="ru-RU" sz="2100" dirty="0" smtClean="0">
                <a:cs typeface="Arial" panose="020B0604020202020204" pitchFamily="34" charset="0"/>
              </a:rPr>
              <a:t>Интерфейсы: </a:t>
            </a:r>
            <a:r>
              <a:rPr lang="en-US" altLang="ru-RU" sz="2100" dirty="0" smtClean="0">
                <a:cs typeface="Arial" panose="020B0604020202020204" pitchFamily="34" charset="0"/>
              </a:rPr>
              <a:t>RS-485, </a:t>
            </a:r>
            <a:r>
              <a:rPr lang="ru-RU" altLang="ru-RU" sz="2100" dirty="0" smtClean="0">
                <a:cs typeface="Arial" panose="020B0604020202020204" pitchFamily="34" charset="0"/>
              </a:rPr>
              <a:t>импульсный выход, кнопка управления режимами ЖК-индикатора</a:t>
            </a:r>
            <a:endParaRPr lang="ru-RU" altLang="ru-RU" sz="21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100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97" y="1630259"/>
            <a:ext cx="3893686" cy="4311576"/>
          </a:xfrm>
          <a:prstGeom prst="rect">
            <a:avLst/>
          </a:prstGeom>
        </p:spPr>
      </p:pic>
      <p:sp>
        <p:nvSpPr>
          <p:cNvPr id="18" name="Объект 11"/>
          <p:cNvSpPr txBox="1">
            <a:spLocks/>
          </p:cNvSpPr>
          <p:nvPr/>
        </p:nvSpPr>
        <p:spPr bwMode="auto">
          <a:xfrm>
            <a:off x="5231904" y="4214806"/>
            <a:ext cx="5932240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ru-RU" sz="2100" b="1" dirty="0"/>
              <a:t>Особенности:</a:t>
            </a:r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100" dirty="0" smtClean="0"/>
              <a:t>Батарейное </a:t>
            </a:r>
            <a:r>
              <a:rPr lang="ru-RU" sz="2100" dirty="0"/>
              <a:t>питание с контролем состояния </a:t>
            </a:r>
            <a:r>
              <a:rPr lang="ru-RU" sz="2100" dirty="0" smtClean="0"/>
              <a:t>батарейки.</a:t>
            </a:r>
            <a:endParaRPr lang="ru-RU" sz="2100" dirty="0"/>
          </a:p>
          <a:p>
            <a:pPr>
              <a:spcBef>
                <a:spcPts val="0"/>
              </a:spcBef>
              <a:buClr>
                <a:srgbClr val="084897"/>
              </a:buClr>
            </a:pPr>
            <a:r>
              <a:rPr lang="ru-RU" sz="2100" dirty="0" smtClean="0"/>
              <a:t>Возможность </a:t>
            </a:r>
            <a:r>
              <a:rPr lang="ru-RU" sz="2100" dirty="0"/>
              <a:t>с питания от внешнего сетевого </a:t>
            </a:r>
            <a:r>
              <a:rPr lang="ru-RU" sz="2100" dirty="0" smtClean="0"/>
              <a:t>адаптера 5В </a:t>
            </a:r>
            <a:r>
              <a:rPr lang="ru-RU" sz="2100" dirty="0"/>
              <a:t>или внешнего блока </a:t>
            </a:r>
            <a:r>
              <a:rPr lang="ru-RU" sz="2100" dirty="0" smtClean="0"/>
              <a:t>батарей.</a:t>
            </a:r>
            <a:endParaRPr lang="ru-RU" sz="21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087888" y="4209914"/>
            <a:ext cx="7104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944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9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143000"/>
          </a:xfrm>
        </p:spPr>
        <p:txBody>
          <a:bodyPr bIns="0" anchor="b" anchorCtr="0"/>
          <a:lstStyle/>
          <a:p>
            <a:r>
              <a:rPr lang="ru-RU" altLang="ru-RU" sz="2800" dirty="0"/>
              <a:t>ВЗЛЕТ АС (АСДТ</a:t>
            </a:r>
            <a:r>
              <a:rPr lang="ru-RU" altLang="ru-RU" sz="2800" dirty="0" smtClean="0"/>
              <a:t>)</a:t>
            </a:r>
            <a:br>
              <a:rPr lang="ru-RU" altLang="ru-RU" sz="2800" dirty="0" smtClean="0"/>
            </a:br>
            <a:endParaRPr lang="ru-RU" dirty="0"/>
          </a:p>
        </p:txBody>
      </p:sp>
      <p:sp>
        <p:nvSpPr>
          <p:cNvPr id="14" name="Объект 11"/>
          <p:cNvSpPr txBox="1">
            <a:spLocks/>
          </p:cNvSpPr>
          <p:nvPr/>
        </p:nvSpPr>
        <p:spPr bwMode="auto">
          <a:xfrm>
            <a:off x="5673192" y="1725968"/>
            <a:ext cx="5923000" cy="7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ru-RU" b="1" dirty="0" smtClean="0"/>
              <a:t>Назначение и область применения:</a:t>
            </a:r>
          </a:p>
          <a:p>
            <a:pPr marL="0" indent="0">
              <a:buNone/>
            </a:pPr>
            <a:r>
              <a:rPr lang="ru-RU" dirty="0"/>
              <a:t>организация системы удаленного сбора, хранения и передачи информации о давлении в трубопроводах (в диктующих точках) с использованием сотовых сетей стандарта </a:t>
            </a:r>
            <a:r>
              <a:rPr lang="en-US" dirty="0"/>
              <a:t>GSM</a:t>
            </a:r>
            <a:r>
              <a:rPr lang="ru-RU" dirty="0"/>
              <a:t> и возможностью интеграции в автоматизированные системы (ВЗЛЕТ СП</a:t>
            </a:r>
            <a:r>
              <a:rPr lang="ru-RU" dirty="0" smtClean="0"/>
              <a:t>).</a:t>
            </a:r>
            <a:endParaRPr lang="ru-RU" dirty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26" name="Прямоугольник 6"/>
          <p:cNvSpPr/>
          <p:nvPr/>
        </p:nvSpPr>
        <p:spPr>
          <a:xfrm>
            <a:off x="3575720" y="6453336"/>
            <a:ext cx="7225400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6"/>
          <p:cNvSpPr/>
          <p:nvPr/>
        </p:nvSpPr>
        <p:spPr>
          <a:xfrm>
            <a:off x="10532431" y="6453336"/>
            <a:ext cx="1659569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  <a:gd name="connsiteX0" fmla="*/ 1776412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776412 w 2631728"/>
              <a:gd name="connsiteY4" fmla="*/ 0 h 404664"/>
              <a:gd name="connsiteX0" fmla="*/ 200025 w 1055341"/>
              <a:gd name="connsiteY0" fmla="*/ 0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200025 w 1055341"/>
              <a:gd name="connsiteY4" fmla="*/ 0 h 404664"/>
              <a:gd name="connsiteX0" fmla="*/ 160654 w 1055341"/>
              <a:gd name="connsiteY0" fmla="*/ 2381 h 404664"/>
              <a:gd name="connsiteX1" fmla="*/ 1055341 w 1055341"/>
              <a:gd name="connsiteY1" fmla="*/ 0 h 404664"/>
              <a:gd name="connsiteX2" fmla="*/ 1055341 w 1055341"/>
              <a:gd name="connsiteY2" fmla="*/ 404664 h 404664"/>
              <a:gd name="connsiteX3" fmla="*/ 0 w 1055341"/>
              <a:gd name="connsiteY3" fmla="*/ 404664 h 404664"/>
              <a:gd name="connsiteX4" fmla="*/ 160654 w 1055341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341" h="404664">
                <a:moveTo>
                  <a:pt x="160654" y="2381"/>
                </a:moveTo>
                <a:lnTo>
                  <a:pt x="1055341" y="0"/>
                </a:lnTo>
                <a:lnTo>
                  <a:pt x="1055341" y="404664"/>
                </a:lnTo>
                <a:lnTo>
                  <a:pt x="0" y="404664"/>
                </a:lnTo>
                <a:lnTo>
                  <a:pt x="160654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6"/>
          <p:cNvSpPr/>
          <p:nvPr/>
        </p:nvSpPr>
        <p:spPr>
          <a:xfrm>
            <a:off x="284453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218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6"/>
          <p:cNvSpPr/>
          <p:nvPr/>
        </p:nvSpPr>
        <p:spPr>
          <a:xfrm>
            <a:off x="4472683" y="6453336"/>
            <a:ext cx="2631728" cy="404664"/>
          </a:xfrm>
          <a:custGeom>
            <a:avLst/>
            <a:gdLst>
              <a:gd name="connsiteX0" fmla="*/ 0 w 2631728"/>
              <a:gd name="connsiteY0" fmla="*/ 0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0 w 2631728"/>
              <a:gd name="connsiteY4" fmla="*/ 0 h 404664"/>
              <a:gd name="connsiteX0" fmla="*/ 3405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340518 w 2631728"/>
              <a:gd name="connsiteY4" fmla="*/ 2381 h 404664"/>
              <a:gd name="connsiteX0" fmla="*/ 188118 w 2631728"/>
              <a:gd name="connsiteY0" fmla="*/ 2381 h 404664"/>
              <a:gd name="connsiteX1" fmla="*/ 2631728 w 2631728"/>
              <a:gd name="connsiteY1" fmla="*/ 0 h 404664"/>
              <a:gd name="connsiteX2" fmla="*/ 2631728 w 2631728"/>
              <a:gd name="connsiteY2" fmla="*/ 404664 h 404664"/>
              <a:gd name="connsiteX3" fmla="*/ 0 w 2631728"/>
              <a:gd name="connsiteY3" fmla="*/ 404664 h 404664"/>
              <a:gd name="connsiteX4" fmla="*/ 188118 w 2631728"/>
              <a:gd name="connsiteY4" fmla="*/ 2381 h 40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728" h="404664">
                <a:moveTo>
                  <a:pt x="188118" y="2381"/>
                </a:moveTo>
                <a:lnTo>
                  <a:pt x="2631728" y="0"/>
                </a:lnTo>
                <a:lnTo>
                  <a:pt x="2631728" y="404664"/>
                </a:lnTo>
                <a:lnTo>
                  <a:pt x="0" y="404664"/>
                </a:lnTo>
                <a:lnTo>
                  <a:pt x="188118" y="2381"/>
                </a:lnTo>
                <a:close/>
              </a:path>
            </a:pathLst>
          </a:custGeom>
          <a:solidFill>
            <a:srgbClr val="084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597624" y="6453336"/>
            <a:ext cx="6034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dirty="0"/>
              <a:t>Новые разработки 2019 года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2" r="4377"/>
          <a:stretch/>
        </p:blipFill>
        <p:spPr>
          <a:xfrm>
            <a:off x="263352" y="1501524"/>
            <a:ext cx="5184576" cy="412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90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ШАБЛОН ПРЕЗЕНТАЦИ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19332</TotalTime>
  <Words>1197</Words>
  <Application>Microsoft Office PowerPoint</Application>
  <PresentationFormat>Широкоэкранный</PresentationFormat>
  <Paragraphs>208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Tw Cen MT</vt:lpstr>
      <vt:lpstr>ШАБЛОН ПРЕЗЕНТАЦИЙ</vt:lpstr>
      <vt:lpstr>РАЗРАБОТКА И ПРОИЗВОДСТВО ПРИБОРОВ  УЧЕТА РАСХОДА ЖИДКОСТЕЙ, ГАЗА И ТЕПЛОВОЙ ЭНЕРГИИ</vt:lpstr>
      <vt:lpstr>НОВЫЕ РАЗРАБОТКИ 2019 ГОДА</vt:lpstr>
      <vt:lpstr>КОМПАНИЯ СЕГОДНЯ</vt:lpstr>
      <vt:lpstr>КОМПАНИЯ СЕГОДНЯ</vt:lpstr>
      <vt:lpstr>КАЧЕСТВО</vt:lpstr>
      <vt:lpstr>КАЧЕСТВО</vt:lpstr>
      <vt:lpstr>ХАРАКТЕРИСТИКИ ВЗЛЕТ ЭР ЛАЙТ М ЭНЕРГОНЕЗАВИСИМЫЙ </vt:lpstr>
      <vt:lpstr>МОДИФИКАЦИЯ ЭЛЕКТРОМАГНИТНОГО РАСХОДОМЕРА  «ВЗЛЕТ ЭР» ЛАЙТ М С БАТАРЕЙНЫМ ПИТАНИЕМ </vt:lpstr>
      <vt:lpstr>ВЗЛЕТ АС (АСДТ) </vt:lpstr>
      <vt:lpstr>ВЗЛЕТ АС (АСДТ) ОСНОВНЫЕ ФУНКЦИОНАЛЬНЫЕ И ТЕХНИЧЕСКИЕ ДАННЫЕ: </vt:lpstr>
      <vt:lpstr>ТЕПЛОСЧЕТЧИК-РЕГИСТРАТОР «ВЗЛЕТ ТСР СМАРТ –  РЕШЕНИЕ ДЛЯ АБОНЕНТОВ С НАГРУЗКОЙ МЕНЕЕ 0,2 ГКАЛ/ЧАС </vt:lpstr>
      <vt:lpstr>ТЕПЛОСЧЕТЧИК-РЕГИСТРАТОР «ВЗЛЕТ ТСР СМАРТ </vt:lpstr>
      <vt:lpstr>РАСХОДОМЕР-СЧЕТЧИК УЛЬТРАЗВУКОВОЙ «ВЗЛЕТ МР» ИСПОЛНЕНИЕ УРСВ-310 DN50 и DN80 </vt:lpstr>
      <vt:lpstr>РАСХОДОМЕР-СЧЕТЧИК УЛЬТРАЗВУКОВОЙ «ВЗЛЕТ МР» ИСПОЛНЕНИЕ УРСВ-310 DN50 и DN80 </vt:lpstr>
      <vt:lpstr>АДАПТЕР СИГНАЛОВ ВЗЛЕТ АС  ИСПОЛНЕНИЯ АССВ-030 2.0 В КОМПЛЕКТЕ С БЛОКОМ БАТАРЕЙ</vt:lpstr>
      <vt:lpstr>ОСНОВНЫЕ ТЕХНИЧЕСКИЕ ХАРАКТЕРИСТИКИ</vt:lpstr>
      <vt:lpstr>РАДАРНЫЙ УРОВНЕМЕР ВЗЛЕТ РУ </vt:lpstr>
      <vt:lpstr>РАДАРНЫЙ УРОВНЕМЕР ВЗЛЕТ РУ </vt:lpstr>
      <vt:lpstr>РАСХОДОМЕР-СЧЁТЧИК УЛЬТРАЗВУКОВОЙ  ВЗЛЕТ РГ</vt:lpstr>
      <vt:lpstr>РАСХОДОМЕР-СЧЁТЧИК УЛЬТРАЗВУКОВОЙ ВЗЛЕТ РГ АКУСТИЧЕСКИЙ МЕТОД ИЗМЕРЕНИЯ СКОРОСТИ ПОТОКА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Прошакина Маргарита Владимировна</cp:lastModifiedBy>
  <cp:revision>714</cp:revision>
  <cp:lastPrinted>2019-08-21T11:42:07Z</cp:lastPrinted>
  <dcterms:created xsi:type="dcterms:W3CDTF">2014-10-13T14:17:52Z</dcterms:created>
  <dcterms:modified xsi:type="dcterms:W3CDTF">2019-11-20T13:39:11Z</dcterms:modified>
</cp:coreProperties>
</file>