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02" r:id="rId3"/>
    <p:sldId id="521" r:id="rId4"/>
    <p:sldId id="514" r:id="rId5"/>
    <p:sldId id="520" r:id="rId6"/>
    <p:sldId id="517" r:id="rId7"/>
    <p:sldId id="524" r:id="rId8"/>
    <p:sldId id="519" r:id="rId9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87F20"/>
    <a:srgbClr val="E2EE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81" autoAdjust="0"/>
    <p:restoredTop sz="94660"/>
  </p:normalViewPr>
  <p:slideViewPr>
    <p:cSldViewPr snapToGrid="0">
      <p:cViewPr>
        <p:scale>
          <a:sx n="80" d="100"/>
          <a:sy n="80" d="100"/>
        </p:scale>
        <p:origin x="-1162" y="-259"/>
      </p:cViewPr>
      <p:guideLst>
        <p:guide orient="horz" pos="2160"/>
        <p:guide pos="288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2945659" cy="498055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6"/>
            <a:ext cx="2945659" cy="498055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FD87EB69-1895-466C-BD90-4A795BC41258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7900" y="1239838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8"/>
            <a:ext cx="5438140" cy="3908613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28589"/>
            <a:ext cx="2945659" cy="4980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28589"/>
            <a:ext cx="2945659" cy="4980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872EA9B5-F412-4056-97E5-09D96E6D0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8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77900" y="1239838"/>
            <a:ext cx="4841875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EA9B5-F412-4056-97E5-09D96E6D0D0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306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77900" y="1239838"/>
            <a:ext cx="4841875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EA9B5-F412-4056-97E5-09D96E6D0D0D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306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77900" y="1239838"/>
            <a:ext cx="4841875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EA9B5-F412-4056-97E5-09D96E6D0D0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306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77900" y="1239838"/>
            <a:ext cx="4841875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EA9B5-F412-4056-97E5-09D96E6D0D0D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306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77900" y="1239838"/>
            <a:ext cx="4841875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EA9B5-F412-4056-97E5-09D96E6D0D0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306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77900" y="1239838"/>
            <a:ext cx="4841875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EA9B5-F412-4056-97E5-09D96E6D0D0D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306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77900" y="1239838"/>
            <a:ext cx="4841875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EA9B5-F412-4056-97E5-09D96E6D0D0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30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19F5-73B1-43D1-BEEC-4F9123CD63E3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3C00-586D-4BDE-8DF7-0318D30A6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61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19F5-73B1-43D1-BEEC-4F9123CD63E3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3C00-586D-4BDE-8DF7-0318D30A6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30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19F5-73B1-43D1-BEEC-4F9123CD63E3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3C00-586D-4BDE-8DF7-0318D30A6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83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19F5-73B1-43D1-BEEC-4F9123CD63E3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3C00-586D-4BDE-8DF7-0318D30A6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79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19F5-73B1-43D1-BEEC-4F9123CD63E3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3C00-586D-4BDE-8DF7-0318D30A6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5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19F5-73B1-43D1-BEEC-4F9123CD63E3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3C00-586D-4BDE-8DF7-0318D30A6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54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19F5-73B1-43D1-BEEC-4F9123CD63E3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3C00-586D-4BDE-8DF7-0318D30A6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66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19F5-73B1-43D1-BEEC-4F9123CD63E3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3C00-586D-4BDE-8DF7-0318D30A6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61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19F5-73B1-43D1-BEEC-4F9123CD63E3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3C00-586D-4BDE-8DF7-0318D30A6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27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19F5-73B1-43D1-BEEC-4F9123CD63E3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3C00-586D-4BDE-8DF7-0318D30A6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6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19F5-73B1-43D1-BEEC-4F9123CD63E3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3C00-586D-4BDE-8DF7-0318D30A6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52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A19F5-73B1-43D1-BEEC-4F9123CD63E3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3C00-586D-4BDE-8DF7-0318D30A6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10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1274" y="1936923"/>
            <a:ext cx="72565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О роли Региональных Методических Документов и программе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развития их применения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82683" y="2090091"/>
            <a:ext cx="58133" cy="175576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79367" y="4169972"/>
            <a:ext cx="82812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b="1" dirty="0" smtClean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Поливанов Василий Иванович</a:t>
            </a:r>
          </a:p>
          <a:p>
            <a:endParaRPr lang="ru-RU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21 ноября 2019 года</a:t>
            </a:r>
            <a:endParaRPr lang="ru-RU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87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64"/>
            <a:ext cx="9906000" cy="6858000"/>
          </a:xfrm>
          <a:prstGeom prst="rect">
            <a:avLst/>
          </a:prstGeom>
        </p:spPr>
      </p:pic>
      <p:sp>
        <p:nvSpPr>
          <p:cNvPr id="3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72477" y="6582817"/>
            <a:ext cx="546874" cy="225600"/>
          </a:xfrm>
        </p:spPr>
        <p:txBody>
          <a:bodyPr/>
          <a:lstStyle/>
          <a:p>
            <a:r>
              <a:rPr lang="ru-RU" sz="1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endParaRPr lang="ru-RU" sz="14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21319" y="396728"/>
            <a:ext cx="49529" cy="508843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9088" y="420316"/>
            <a:ext cx="8281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cap="all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ОБЩИЕ СВЕДЕНИЯ</a:t>
            </a:r>
            <a:endParaRPr lang="ru-RU" sz="2400" b="1" cap="all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82535" y="1045301"/>
            <a:ext cx="862346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Региональные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методические документы (РМД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algn="just"/>
            <a:endParaRPr lang="ru-RU" sz="24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регулирование проектирования, строительства, монтажа и эксплуатации зданий, сооружений, линейных объектов и  технических систем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е должны противоречить действующим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нормативным актам и нормативным документам, имеющим обязательный характер (техническим регламентам, санитарным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правилам и т.д.)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могут быть включены в качестве требований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в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договорах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(контрактах, заданиях на проектирование), нормативных документах (стандартах)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организаций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ea typeface="Calibri"/>
              <a:cs typeface="Helvetica" panose="020B0604020202020204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96" y="5236828"/>
            <a:ext cx="908275" cy="9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Картинки по запросу law ico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9558"/>
            <a:ext cx="1154875" cy="115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Картинки по запросу construction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14" y="1752719"/>
            <a:ext cx="1241960" cy="124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86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64"/>
            <a:ext cx="9906000" cy="6858000"/>
          </a:xfrm>
          <a:prstGeom prst="rect">
            <a:avLst/>
          </a:prstGeom>
        </p:spPr>
      </p:pic>
      <p:sp>
        <p:nvSpPr>
          <p:cNvPr id="3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72477" y="6582817"/>
            <a:ext cx="546874" cy="225600"/>
          </a:xfrm>
        </p:spPr>
        <p:txBody>
          <a:bodyPr/>
          <a:lstStyle/>
          <a:p>
            <a:r>
              <a:rPr lang="ru-RU" sz="1400" b="1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921319" y="396728"/>
            <a:ext cx="49529" cy="508843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9088" y="420316"/>
            <a:ext cx="889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cap="all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МЕХАНИЗМ РАЗРАБОТКИ И ПРИНЯТИЯ РМД</a:t>
            </a:r>
            <a:endParaRPr lang="ru-RU" sz="2400" b="1" cap="all" dirty="0">
              <a:solidFill>
                <a:srgbClr val="5B9BD5">
                  <a:lumMod val="50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1531" y="1103006"/>
            <a:ext cx="171035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Разработка проекта РМД</a:t>
            </a:r>
            <a:r>
              <a:rPr lang="ru-RU" sz="1700" dirty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005890" y="1131662"/>
            <a:ext cx="313222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Экспертная оценка</a:t>
            </a:r>
            <a:br>
              <a:rPr lang="ru-RU" sz="17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ru-RU" sz="17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и согласование</a:t>
            </a:r>
            <a:br>
              <a:rPr lang="ru-RU" sz="17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ru-RU" sz="17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проекта РМД</a:t>
            </a:r>
          </a:p>
          <a:p>
            <a:r>
              <a:rPr lang="ru-RU" sz="17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(несколько итераций)</a:t>
            </a:r>
            <a:r>
              <a:rPr lang="ru-RU" sz="1700" dirty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061969" y="1135920"/>
            <a:ext cx="1710357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Экспертная оценка и согласование финальной редакции</a:t>
            </a:r>
          </a:p>
        </p:txBody>
      </p:sp>
      <p:grpSp>
        <p:nvGrpSpPr>
          <p:cNvPr id="65" name="Группа 64"/>
          <p:cNvGrpSpPr/>
          <p:nvPr/>
        </p:nvGrpSpPr>
        <p:grpSpPr>
          <a:xfrm>
            <a:off x="66140" y="2604954"/>
            <a:ext cx="9853772" cy="3682034"/>
            <a:chOff x="52228" y="2348788"/>
            <a:chExt cx="9853772" cy="368203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73835" y="2596705"/>
              <a:ext cx="171035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 smtClean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Отраслевые ассоциации</a:t>
              </a:r>
              <a:r>
                <a:rPr lang="ru-RU" sz="1600" dirty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 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2228" y="3865345"/>
              <a:ext cx="171035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 smtClean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Разработчики технологий</a:t>
              </a:r>
              <a:r>
                <a:rPr lang="ru-RU" sz="1600" dirty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 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6992" y="5106017"/>
              <a:ext cx="171035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 smtClean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Инженерное</a:t>
              </a:r>
              <a:br>
                <a:rPr lang="ru-RU" sz="1600" b="1" dirty="0" smtClean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</a:br>
              <a:r>
                <a:rPr lang="ru-RU" sz="1600" b="1" dirty="0" smtClean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и научное сообщества</a:t>
              </a:r>
              <a:r>
                <a:rPr lang="ru-RU" sz="1600" dirty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 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74748" y="2348788"/>
              <a:ext cx="1484499" cy="3682034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9BD5">
                    <a:lumMod val="50000"/>
                  </a:srgbClr>
                </a:solidFill>
              </a:endParaRPr>
            </a:p>
          </p:txBody>
        </p:sp>
        <p:sp>
          <p:nvSpPr>
            <p:cNvPr id="5" name="Стрелка вправо 4"/>
            <p:cNvSpPr/>
            <p:nvPr/>
          </p:nvSpPr>
          <p:spPr>
            <a:xfrm rot="2745679">
              <a:off x="1741862" y="3009528"/>
              <a:ext cx="650203" cy="458483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9BD5">
                    <a:lumMod val="50000"/>
                  </a:srgbClr>
                </a:solidFill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 rot="19040561">
              <a:off x="1693871" y="5016376"/>
              <a:ext cx="650203" cy="458483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9BD5">
                    <a:lumMod val="50000"/>
                  </a:srgbClr>
                </a:solidFill>
              </a:endParaRP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1678836" y="4014171"/>
              <a:ext cx="650203" cy="458483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9BD5">
                    <a:lumMod val="50000"/>
                  </a:srgbClr>
                </a:solidFill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2413396" y="3392801"/>
              <a:ext cx="800908" cy="1713217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9BD5">
                    <a:lumMod val="50000"/>
                  </a:srgbClr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376134" y="4009510"/>
              <a:ext cx="9519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КЭИО*</a:t>
              </a:r>
              <a:r>
                <a:rPr lang="ru-RU" dirty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 </a:t>
              </a:r>
            </a:p>
          </p:txBody>
        </p:sp>
        <p:sp>
          <p:nvSpPr>
            <p:cNvPr id="21" name="Стрелка вправо 20"/>
            <p:cNvSpPr/>
            <p:nvPr/>
          </p:nvSpPr>
          <p:spPr>
            <a:xfrm rot="2745679">
              <a:off x="3299406" y="5106176"/>
              <a:ext cx="650203" cy="458483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9BD5">
                    <a:lumMod val="50000"/>
                  </a:srgbClr>
                </a:solidFill>
              </a:endParaRPr>
            </a:p>
          </p:txBody>
        </p:sp>
        <p:sp>
          <p:nvSpPr>
            <p:cNvPr id="22" name="Стрелка вправо 21"/>
            <p:cNvSpPr/>
            <p:nvPr/>
          </p:nvSpPr>
          <p:spPr>
            <a:xfrm rot="19040561">
              <a:off x="3296027" y="2980849"/>
              <a:ext cx="650203" cy="458483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9BD5">
                    <a:lumMod val="50000"/>
                  </a:srgbClr>
                </a:solidFill>
              </a:endParaRPr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3365348" y="4069907"/>
              <a:ext cx="650203" cy="458483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9BD5">
                    <a:lumMod val="50000"/>
                  </a:srgbClr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148058" y="4212347"/>
              <a:ext cx="2113028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Экспертные организации</a:t>
              </a:r>
              <a:br>
                <a:rPr lang="ru-RU" sz="1400" b="1" dirty="0" smtClean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</a:br>
              <a:r>
                <a:rPr lang="ru-RU" sz="1400" dirty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(надзорные органы, ВУЗы, научные и инжиниринговые центры, отраслевые ассоциации)</a:t>
              </a: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4148059" y="2348788"/>
              <a:ext cx="2113027" cy="3682034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9BD5">
                    <a:lumMod val="50000"/>
                  </a:srgbClr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148059" y="2709436"/>
              <a:ext cx="2113027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err="1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Ресурсоснабжающие</a:t>
              </a:r>
              <a:r>
                <a:rPr lang="ru-RU" sz="1400" b="1" dirty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 </a:t>
              </a:r>
              <a:r>
                <a:rPr lang="ru-RU" sz="1400" b="1" dirty="0" smtClean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организации</a:t>
              </a:r>
              <a:br>
                <a:rPr lang="ru-RU" sz="1400" b="1" dirty="0" smtClean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</a:br>
              <a:r>
                <a:rPr lang="ru-RU" sz="1400" b="1" dirty="0" smtClean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и </a:t>
              </a:r>
              <a:r>
                <a:rPr lang="ru-RU" sz="1400" b="1" dirty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проектные </a:t>
              </a:r>
              <a:r>
                <a:rPr lang="ru-RU" sz="1400" b="1" dirty="0" smtClean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институты</a:t>
              </a:r>
              <a:endParaRPr lang="ru-RU" sz="1400" b="1" dirty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0" name="Стрелка вправо 29"/>
            <p:cNvSpPr/>
            <p:nvPr/>
          </p:nvSpPr>
          <p:spPr>
            <a:xfrm rot="2745679">
              <a:off x="6378399" y="3079345"/>
              <a:ext cx="650203" cy="458483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9BD5">
                    <a:lumMod val="50000"/>
                  </a:srgbClr>
                </a:solidFill>
              </a:endParaRPr>
            </a:p>
          </p:txBody>
        </p:sp>
        <p:sp>
          <p:nvSpPr>
            <p:cNvPr id="31" name="Стрелка вправо 30"/>
            <p:cNvSpPr/>
            <p:nvPr/>
          </p:nvSpPr>
          <p:spPr>
            <a:xfrm rot="19040561">
              <a:off x="6330408" y="5086193"/>
              <a:ext cx="650203" cy="458483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9BD5">
                    <a:lumMod val="50000"/>
                  </a:srgbClr>
                </a:solidFill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73835" y="3560032"/>
              <a:ext cx="1485412" cy="0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59923" y="4804163"/>
              <a:ext cx="1514148" cy="0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4148058" y="4136280"/>
              <a:ext cx="2113028" cy="0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3" name="Скругленный прямоугольник 42"/>
            <p:cNvSpPr/>
            <p:nvPr/>
          </p:nvSpPr>
          <p:spPr>
            <a:xfrm>
              <a:off x="6933713" y="3701433"/>
              <a:ext cx="643018" cy="1155303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9BD5">
                    <a:lumMod val="50000"/>
                  </a:srgbClr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6903235" y="3919593"/>
              <a:ext cx="74000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НТС</a:t>
              </a:r>
            </a:p>
            <a:p>
              <a:pPr algn="ctr"/>
              <a:r>
                <a:rPr lang="ru-RU" sz="1400" b="1" dirty="0" smtClean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КЭИО</a:t>
              </a:r>
              <a:r>
                <a:rPr lang="ru-RU" sz="1400" dirty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 </a:t>
              </a:r>
            </a:p>
          </p:txBody>
        </p:sp>
        <p:sp>
          <p:nvSpPr>
            <p:cNvPr id="45" name="Стрелка вправо 44"/>
            <p:cNvSpPr/>
            <p:nvPr/>
          </p:nvSpPr>
          <p:spPr>
            <a:xfrm>
              <a:off x="7714369" y="4020168"/>
              <a:ext cx="650203" cy="458483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9BD5">
                    <a:lumMod val="50000"/>
                  </a:srgbClr>
                </a:solidFill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8364572" y="3833910"/>
              <a:ext cx="154142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Подготовка распоряжения КЭИО</a:t>
              </a:r>
              <a:r>
                <a:rPr lang="ru-RU" sz="1400" dirty="0">
                  <a:solidFill>
                    <a:srgbClr val="5B9BD5">
                      <a:lumMod val="50000"/>
                    </a:srgb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 </a:t>
              </a: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8230849" y="1103006"/>
            <a:ext cx="1710357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Утверждение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36924" y="1124218"/>
            <a:ext cx="3860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5B9BD5">
                    <a:lumMod val="50000"/>
                  </a:srgbClr>
                </a:solidFill>
              </a:rPr>
              <a:t>1</a:t>
            </a:r>
            <a:endParaRPr lang="ru-RU" sz="320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142233" y="1147808"/>
            <a:ext cx="573693" cy="522701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526888" y="1124217"/>
            <a:ext cx="3860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5B9BD5">
                    <a:lumMod val="50000"/>
                  </a:srgbClr>
                </a:solidFill>
              </a:rPr>
              <a:t>2</a:t>
            </a:r>
            <a:endParaRPr lang="ru-RU" sz="320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2432197" y="1147807"/>
            <a:ext cx="573693" cy="522701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583481" y="1124216"/>
            <a:ext cx="3860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5B9BD5">
                    <a:lumMod val="50000"/>
                  </a:srgbClr>
                </a:solidFill>
              </a:rPr>
              <a:t>3</a:t>
            </a:r>
            <a:endParaRPr lang="ru-RU" sz="320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5488790" y="1147806"/>
            <a:ext cx="573693" cy="522701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751847" y="1131662"/>
            <a:ext cx="3860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5B9BD5">
                    <a:lumMod val="50000"/>
                  </a:srgbClr>
                </a:solidFill>
              </a:rPr>
              <a:t>4</a:t>
            </a:r>
            <a:endParaRPr lang="ru-RU" sz="320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7657156" y="1155252"/>
            <a:ext cx="573693" cy="522701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602280" y="6007619"/>
            <a:ext cx="36075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* - Комитет по энергетике</a:t>
            </a:r>
            <a:br>
              <a:rPr lang="ru-RU" sz="12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ru-RU" sz="12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и инженерному обеспечению</a:t>
            </a:r>
            <a:r>
              <a:rPr lang="ru-RU" sz="1200" dirty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4957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64"/>
            <a:ext cx="9906000" cy="6858000"/>
          </a:xfrm>
          <a:prstGeom prst="rect">
            <a:avLst/>
          </a:prstGeom>
        </p:spPr>
      </p:pic>
      <p:sp>
        <p:nvSpPr>
          <p:cNvPr id="3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72477" y="6582817"/>
            <a:ext cx="546874" cy="225600"/>
          </a:xfrm>
        </p:spPr>
        <p:txBody>
          <a:bodyPr/>
          <a:lstStyle/>
          <a:p>
            <a:r>
              <a:rPr lang="ru-RU" sz="1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endParaRPr lang="ru-RU" sz="14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21319" y="396728"/>
            <a:ext cx="49529" cy="508843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9088" y="235650"/>
            <a:ext cx="8896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cap="all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РМД В СФЕРЕ ЭНЕРГЕТИКИ</a:t>
            </a:r>
            <a:br>
              <a:rPr lang="ru-RU" sz="2400" b="1" cap="all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ru-RU" sz="2400" b="1" cap="all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И ИНЖЕНЕРНОГО ОБЕСПЕЧЕНИЯ</a:t>
            </a:r>
            <a:endParaRPr lang="ru-RU" sz="2400" b="1" cap="all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095314"/>
            <a:ext cx="719626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РМД 41-11-2012 «Устройство тепловых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сетей</a:t>
            </a:r>
            <a:b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в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Санкт-Петербурге»</a:t>
            </a:r>
          </a:p>
          <a:p>
            <a:endParaRPr lang="ru-RU" sz="17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РМД 23-16-2012 «Рекомендации по обеспечению энергетической эффективности жилых и общественных зданий»</a:t>
            </a:r>
          </a:p>
          <a:p>
            <a:endParaRPr lang="ru-RU" sz="17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РМД 30-23-2014 «Руководство по проектированию инженерной подготовки территории, инженерных сетей и благоустройства кварталов жилой и общественно-деловой застройки»</a:t>
            </a:r>
          </a:p>
          <a:p>
            <a:endParaRPr lang="ru-RU" sz="17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РМД 40-20-2016 «Устройство сетей водоснабжения и водоотведения в Санкт-Петербурге. Актуализированная редакция РМД 40-20-2013»</a:t>
            </a:r>
          </a:p>
          <a:p>
            <a:endParaRPr lang="ru-RU" sz="1700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РМД 41-01-2017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«Узлы коммерческого учета тепловой энергии, теплоносителя. Устройство, монтаж, наладка, ввод в эксплуатацию»</a:t>
            </a:r>
          </a:p>
          <a:p>
            <a:endParaRPr lang="ru-RU" sz="17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РМД 41-02-2017«Узлы коммерческого учета тепловой энергии, теплоносителя.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Техническое обслуживание и эксплуатация»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pic>
        <p:nvPicPr>
          <p:cNvPr id="2050" name="Picture 2" descr="https://img.standartgost.ru/images/g/Data2/1/4293793/4293793132.files/0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262" y="1219844"/>
            <a:ext cx="2624632" cy="371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2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64"/>
            <a:ext cx="9906000" cy="6858000"/>
          </a:xfrm>
          <a:prstGeom prst="rect">
            <a:avLst/>
          </a:prstGeom>
        </p:spPr>
      </p:pic>
      <p:sp>
        <p:nvSpPr>
          <p:cNvPr id="3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72477" y="6582817"/>
            <a:ext cx="546874" cy="225600"/>
          </a:xfrm>
        </p:spPr>
        <p:txBody>
          <a:bodyPr/>
          <a:lstStyle/>
          <a:p>
            <a:r>
              <a:rPr lang="ru-RU" sz="1400" b="1" dirty="0" smtClean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endParaRPr lang="ru-RU" sz="1400" b="1" dirty="0">
              <a:solidFill>
                <a:prstClr val="white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21319" y="396728"/>
            <a:ext cx="49529" cy="508843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9088" y="235650"/>
            <a:ext cx="889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cap="all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Рассматриваемые Комитетом РМД</a:t>
            </a:r>
            <a:endParaRPr lang="ru-RU" sz="2400" b="1" cap="all" dirty="0">
              <a:solidFill>
                <a:srgbClr val="5B9BD5">
                  <a:lumMod val="50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095314"/>
            <a:ext cx="7196261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700" b="1" dirty="0" smtClean="0">
              <a:solidFill>
                <a:srgbClr val="5B9BD5">
                  <a:lumMod val="50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РМД</a:t>
            </a: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 «Внутритрубное диагностирование трубопроводов тепловых сетей. Общие требования</a:t>
            </a:r>
            <a:r>
              <a:rPr lang="ru-RU" sz="2000" dirty="0">
                <a:solidFill>
                  <a:srgbClr val="222222"/>
                </a:solidFill>
                <a:latin typeface="Arial"/>
                <a:ea typeface="Times New Roman"/>
              </a:rPr>
              <a:t>» </a:t>
            </a:r>
            <a:endParaRPr lang="ru-RU" sz="2000" dirty="0" smtClean="0">
              <a:solidFill>
                <a:srgbClr val="222222"/>
              </a:solidFill>
              <a:latin typeface="Arial"/>
              <a:ea typeface="Times New Roman"/>
            </a:endParaRPr>
          </a:p>
          <a:p>
            <a:pPr algn="ctr"/>
            <a:endParaRPr lang="ru-RU" sz="2000" b="1" dirty="0">
              <a:solidFill>
                <a:srgbClr val="222222"/>
              </a:solidFill>
              <a:latin typeface="Arial"/>
              <a:cs typeface="Helvetica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222222"/>
              </a:solidFill>
              <a:latin typeface="Arial"/>
              <a:cs typeface="Helvetica" panose="020B0604020202020204" pitchFamily="34" charset="0"/>
            </a:endParaRPr>
          </a:p>
          <a:p>
            <a:pPr algn="ctr"/>
            <a:endParaRPr lang="ru-RU" sz="2000" dirty="0">
              <a:solidFill>
                <a:srgbClr val="5B9BD5">
                  <a:lumMod val="50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РМД «Коммерческий учет тепловой энергии, теплоносителя. Автоматизированные системы учета тепловой энергии. Общие требования» </a:t>
            </a:r>
            <a:endParaRPr lang="ru-RU" sz="2000" b="1" dirty="0" smtClean="0">
              <a:solidFill>
                <a:srgbClr val="5B9BD5">
                  <a:lumMod val="50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sz="1700" b="1" dirty="0">
              <a:solidFill>
                <a:srgbClr val="5B9BD5">
                  <a:lumMod val="50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sz="1700" b="1" dirty="0">
              <a:solidFill>
                <a:srgbClr val="5B9BD5">
                  <a:lumMod val="50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60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64"/>
            <a:ext cx="9906000" cy="6858000"/>
          </a:xfrm>
          <a:prstGeom prst="rect">
            <a:avLst/>
          </a:prstGeom>
        </p:spPr>
      </p:pic>
      <p:sp>
        <p:nvSpPr>
          <p:cNvPr id="3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72477" y="6582817"/>
            <a:ext cx="546874" cy="225600"/>
          </a:xfrm>
        </p:spPr>
        <p:txBody>
          <a:bodyPr/>
          <a:lstStyle/>
          <a:p>
            <a:r>
              <a:rPr lang="ru-RU" sz="1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</a:t>
            </a:r>
            <a:endParaRPr lang="ru-RU" sz="14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21319" y="396728"/>
            <a:ext cx="49529" cy="508843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9088" y="235650"/>
            <a:ext cx="8896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cap="all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ПЕРСПЕКТИВНЫЕ НАПРАВЛЕНИЯ</a:t>
            </a:r>
            <a:br>
              <a:rPr lang="ru-RU" sz="2400" b="1" cap="all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ru-RU" sz="2400" b="1" cap="all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РАЗРАБОТКИ МЕТОДИЧЕСКИХ РЕКОМЕНДАЦИЙ</a:t>
            </a:r>
            <a:endParaRPr lang="ru-RU" sz="2400" b="1" cap="all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9423" y="1811637"/>
            <a:ext cx="813657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Санация трубопроводов систем водо- 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теплоснабжения</a:t>
            </a:r>
          </a:p>
          <a:p>
            <a:endParaRPr lang="ru-RU" sz="24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Внутритрубная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диагностика</a:t>
            </a:r>
          </a:p>
          <a:p>
            <a:endParaRPr lang="ru-RU" sz="24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Учет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энергоресурсов</a:t>
            </a:r>
          </a:p>
          <a:p>
            <a:endParaRPr lang="ru-RU" sz="24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Актуализация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действующих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РМД и принятие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новых под потребности РСО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ea typeface="Calibri"/>
              <a:cs typeface="Helvetica" panose="020B0604020202020204" pitchFamily="34" charset="0"/>
            </a:endParaRPr>
          </a:p>
        </p:txBody>
      </p:sp>
      <p:pic>
        <p:nvPicPr>
          <p:cNvPr id="1029" name="Picture 5" descr="lunar rover, lunar vehicle, moon rover, moon-robot, moonwalker, moonwalker robot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5" y="2680659"/>
            <a:ext cx="1513009" cy="151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onstruction, gas, industry, pipe ico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82" y="1387203"/>
            <a:ext cx="1405677" cy="140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Картинки по запросу energy metering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42" y="4243778"/>
            <a:ext cx="1027007" cy="943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Картинки по запросу docs icon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58" y="5388653"/>
            <a:ext cx="1027322" cy="102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23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0"/>
            <a:ext cx="9906000" cy="6858000"/>
          </a:xfrm>
          <a:prstGeom prst="rect">
            <a:avLst/>
          </a:prstGeom>
        </p:spPr>
      </p:pic>
      <p:sp>
        <p:nvSpPr>
          <p:cNvPr id="3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72477" y="6582817"/>
            <a:ext cx="546874" cy="225600"/>
          </a:xfrm>
        </p:spPr>
        <p:txBody>
          <a:bodyPr/>
          <a:lstStyle/>
          <a:p>
            <a:r>
              <a:rPr lang="ru-RU" sz="1400" b="1" dirty="0" smtClean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endParaRPr lang="ru-RU" sz="1400" b="1" dirty="0">
              <a:solidFill>
                <a:prstClr val="white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21319" y="396728"/>
            <a:ext cx="49529" cy="508843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9088" y="235650"/>
            <a:ext cx="8896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cap="all" dirty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Направления и инструменты развития применения РМД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" y="752475"/>
            <a:ext cx="7677150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700" b="1" dirty="0" smtClean="0">
              <a:solidFill>
                <a:srgbClr val="5B9BD5">
                  <a:lumMod val="50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b="1" dirty="0" smtClean="0">
              <a:solidFill>
                <a:srgbClr val="5B9BD5">
                  <a:lumMod val="50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1.   Разработка </a:t>
            </a: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на основе РМД ГОСТ-Р (комитет НОЭ, ТК </a:t>
            </a:r>
            <a:r>
              <a:rPr lang="ru-RU" sz="2000" b="1" dirty="0" err="1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Росстандарта</a:t>
            </a: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);</a:t>
            </a:r>
          </a:p>
          <a:p>
            <a:endParaRPr lang="ru-RU" sz="2000" b="1" dirty="0">
              <a:solidFill>
                <a:srgbClr val="5B9BD5">
                  <a:lumMod val="50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2.   </a:t>
            </a: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Гармонизация положений </a:t>
            </a: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РМД </a:t>
            </a: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с </a:t>
            </a: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НСК (программы ПО, ДПО, КПК</a:t>
            </a: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);</a:t>
            </a:r>
          </a:p>
          <a:p>
            <a:endParaRPr lang="ru-RU" sz="2000" b="1" dirty="0">
              <a:solidFill>
                <a:srgbClr val="5B9BD5">
                  <a:lumMod val="50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3.   </a:t>
            </a: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Применение </a:t>
            </a: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РМД </a:t>
            </a: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регионами  РФ (соглашения </a:t>
            </a: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о сотрудничестве</a:t>
            </a: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);</a:t>
            </a:r>
          </a:p>
          <a:p>
            <a:endParaRPr lang="ru-RU" sz="2000" b="1" dirty="0">
              <a:solidFill>
                <a:srgbClr val="5B9BD5">
                  <a:lumMod val="50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buAutoNum type="arabicPeriod" startAt="4"/>
            </a:pP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Учёт </a:t>
            </a: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РСО </a:t>
            </a: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положений РМД </a:t>
            </a: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в </a:t>
            </a: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стандартах организаций (актуализация технической и закупочной политик</a:t>
            </a: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);</a:t>
            </a:r>
          </a:p>
          <a:p>
            <a:endParaRPr lang="ru-RU" sz="2000" b="1" dirty="0">
              <a:solidFill>
                <a:srgbClr val="5B9BD5">
                  <a:lumMod val="50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5.    Обеспечение качества продукции (верификация и сертификация).</a:t>
            </a:r>
            <a:endParaRPr lang="ru-RU" sz="2000" b="1" dirty="0">
              <a:solidFill>
                <a:srgbClr val="5B9BD5">
                  <a:lumMod val="50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sz="1700" b="1" dirty="0">
              <a:solidFill>
                <a:srgbClr val="5B9BD5">
                  <a:lumMod val="50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sz="1700" b="1" dirty="0">
              <a:solidFill>
                <a:srgbClr val="5B9BD5">
                  <a:lumMod val="50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71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64"/>
            <a:ext cx="9906000" cy="6858000"/>
          </a:xfrm>
          <a:prstGeom prst="rect">
            <a:avLst/>
          </a:prstGeom>
        </p:spPr>
      </p:pic>
      <p:pic>
        <p:nvPicPr>
          <p:cNvPr id="8" name="Рисунок 7" descr="Page_30 copy.JPG"/>
          <p:cNvPicPr>
            <a:picLocks noChangeAspect="1"/>
          </p:cNvPicPr>
          <p:nvPr/>
        </p:nvPicPr>
        <p:blipFill rotWithShape="1">
          <a:blip r:embed="rId4" cstate="print"/>
          <a:srcRect t="15311" b="2537"/>
          <a:stretch/>
        </p:blipFill>
        <p:spPr>
          <a:xfrm>
            <a:off x="489269" y="828527"/>
            <a:ext cx="8358641" cy="48557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1999" y="4062662"/>
            <a:ext cx="4393871" cy="95410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Спасибо за внимание!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ea typeface="Calibri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78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8791</TotalTime>
  <Words>249</Words>
  <Application>Microsoft Office PowerPoint</Application>
  <PresentationFormat>Лист A4 (210x297 мм)</PresentationFormat>
  <Paragraphs>95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Polivanov</cp:lastModifiedBy>
  <cp:revision>672</cp:revision>
  <cp:lastPrinted>2019-10-02T09:37:26Z</cp:lastPrinted>
  <dcterms:created xsi:type="dcterms:W3CDTF">2018-06-15T11:52:51Z</dcterms:created>
  <dcterms:modified xsi:type="dcterms:W3CDTF">2019-11-21T08:54:44Z</dcterms:modified>
</cp:coreProperties>
</file>