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1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6" r:id="rId4"/>
    <p:sldId id="264" r:id="rId5"/>
    <p:sldId id="267" r:id="rId6"/>
    <p:sldId id="269" r:id="rId7"/>
    <p:sldId id="272" r:id="rId8"/>
    <p:sldId id="262" r:id="rId9"/>
    <p:sldId id="263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Objects="1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sv1\Desktop\&#1074;&#1099;&#1089;&#1090;&#1091;&#1087;&#1083;&#1077;&#1085;&#1080;&#1077;%20&#1084;&#1086;&#1089;&#1082;&#1074;&#1072;%20&#1101;&#1085;&#1077;&#1088;&#1075;&#1086;&#1101;&#1092;&#1092;&#1077;&#1082;&#1090;&#1080;&#1074;&#1085;&#1099;&#1081;%20&#1075;&#1086;&#1088;&#1086;&#1076;%202019\&#1042;&#1057;&#1045;%20&#1057;&#1045;&#1047;&#1054;&#1053;&#1067;%20&#1074;%20&#1086;&#1076;&#1085;&#1086;&#1084;%20&#1075;&#1088;&#1072;&#1092;&#1080;&#1082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Статистика появления температурных перепадов в заданных диапазонах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646339592166375"/>
          <c:y val="0.17569245027192287"/>
          <c:w val="0.81909210579446778"/>
          <c:h val="0.6482883074302717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Лист1!$K$1009:$P$1009</c:f>
              <c:strCache>
                <c:ptCount val="6"/>
                <c:pt idx="0">
                  <c:v>до 10°С</c:v>
                </c:pt>
                <c:pt idx="1">
                  <c:v>10 - 20 °С</c:v>
                </c:pt>
                <c:pt idx="2">
                  <c:v>20 - 30 °С</c:v>
                </c:pt>
                <c:pt idx="3">
                  <c:v>30 - 40 °С</c:v>
                </c:pt>
                <c:pt idx="4">
                  <c:v>40 - 50 °С</c:v>
                </c:pt>
                <c:pt idx="5">
                  <c:v>более 50 °С</c:v>
                </c:pt>
              </c:strCache>
            </c:strRef>
          </c:cat>
          <c:val>
            <c:numRef>
              <c:f>Лист1!$K$1010:$P$1010</c:f>
              <c:numCache>
                <c:formatCode>General</c:formatCode>
                <c:ptCount val="6"/>
                <c:pt idx="0">
                  <c:v>4</c:v>
                </c:pt>
                <c:pt idx="1">
                  <c:v>45</c:v>
                </c:pt>
                <c:pt idx="2">
                  <c:v>184</c:v>
                </c:pt>
                <c:pt idx="3">
                  <c:v>151</c:v>
                </c:pt>
                <c:pt idx="4">
                  <c:v>51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1712640"/>
        <c:axId val="81714560"/>
      </c:barChart>
      <c:catAx>
        <c:axId val="81712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Диапазоны температурных  напоров, °С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81714560"/>
        <c:crosses val="autoZero"/>
        <c:auto val="1"/>
        <c:lblAlgn val="ctr"/>
        <c:lblOffset val="100"/>
        <c:noMultiLvlLbl val="0"/>
      </c:catAx>
      <c:valAx>
        <c:axId val="817145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/>
                  <a:t>Количество дней в которых зафиксировано </a:t>
                </a:r>
              </a:p>
              <a:p>
                <a:pPr>
                  <a:defRPr/>
                </a:pPr>
                <a:r>
                  <a:rPr lang="ru-RU" dirty="0"/>
                  <a:t>значение температурного перепада</a:t>
                </a:r>
              </a:p>
              <a:p>
                <a:pPr>
                  <a:defRPr/>
                </a:pPr>
                <a:endParaRPr lang="ru-RU" dirty="0"/>
              </a:p>
            </c:rich>
          </c:tx>
          <c:layout>
            <c:manualLayout>
              <c:xMode val="edge"/>
              <c:yMode val="edge"/>
              <c:x val="1.4700859486547776E-2"/>
              <c:y val="9.993864621082002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81712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6EB8D-6A2E-4E9B-A28C-50CA6DFD366A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7C0D3-7D54-47B8-B191-B454A71F8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3207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AA286-3749-4151-974F-ADFC96EB946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AD869-7FBA-47A6-96D8-23BC2DB114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778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AD869-7FBA-47A6-96D8-23BC2DB114F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072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AD869-7FBA-47A6-96D8-23BC2DB114F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8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AD869-7FBA-47A6-96D8-23BC2DB114F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7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AD869-7FBA-47A6-96D8-23BC2DB114F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572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AD869-7FBA-47A6-96D8-23BC2DB114F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20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AD869-7FBA-47A6-96D8-23BC2DB114F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30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AD869-7FBA-47A6-96D8-23BC2DB114F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241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AD869-7FBA-47A6-96D8-23BC2DB114F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540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AD869-7FBA-47A6-96D8-23BC2DB114F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431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AD869-7FBA-47A6-96D8-23BC2DB114F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8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6AB0F77-7583-4830-A532-A538C0D250FD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39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D58E-2D10-4918-8D42-F5C952487441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27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4B36-D15A-4CC1-9439-428BF0CC9F69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7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6CE9-0EAA-413A-B7D3-06BA915AF869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9114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AAFA-08B9-4A43-A92E-3B8482609734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14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7CF8-EA81-464B-B5DE-C780C2ED6A92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03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04AA-648C-4651-B385-1731FBD05493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0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67CF-8D7D-401D-B74E-A6E4EE96C17B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52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41D5-F1C7-44FF-AEBA-EE8CC352FE51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8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B419-E754-404F-9A4B-83393799C900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3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0A78-B0F5-43C6-B5C7-9803B9FEA181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9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CD80-10E9-4CA9-B301-1417AED283DA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1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92E2-9105-4D22-98CF-8500B32FE1A9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5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E8F1-8C0D-405B-AC31-3CEEA18F4412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4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EAEF-DE9E-4981-806D-D26C13FEDBB7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1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A747-F554-46C9-97A3-915E5ED20BCA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73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220C-4BA7-4B84-9462-BE85E064677B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76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0D8BB-3D72-4619-94CD-1B3CAB84E1D9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179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25" r:id="rId14"/>
    <p:sldLayoutId id="2147483826" r:id="rId15"/>
    <p:sldLayoutId id="2147483827" r:id="rId16"/>
    <p:sldLayoutId id="2147483828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3512" y="1484784"/>
            <a:ext cx="8791575" cy="26237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Новый метод контроля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сравнения эффективности теплопотребления зданий типовой застройки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D6B822B-811E-49E1-B123-CAD6CD13EF89}"/>
              </a:ext>
            </a:extLst>
          </p:cNvPr>
          <p:cNvSpPr txBox="1"/>
          <p:nvPr/>
        </p:nvSpPr>
        <p:spPr>
          <a:xfrm>
            <a:off x="5738810" y="5997478"/>
            <a:ext cx="107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854976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468" y="590843"/>
            <a:ext cx="10118944" cy="60973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к.т.н. </a:t>
            </a:r>
            <a:r>
              <a:rPr lang="ru-RU" dirty="0" err="1" smtClean="0">
                <a:solidFill>
                  <a:schemeClr val="bg1"/>
                </a:solidFill>
              </a:rPr>
              <a:t>Купреков</a:t>
            </a:r>
            <a:r>
              <a:rPr lang="ru-RU" dirty="0" smtClean="0">
                <a:solidFill>
                  <a:schemeClr val="bg1"/>
                </a:solidFill>
              </a:rPr>
              <a:t> Степан Владимирович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+7(903) 914- 01-00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47412" y="6065836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5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47410" y="62483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332856"/>
            <a:ext cx="11882477" cy="62806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МАТЕМАТИЧЕСКАЯ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МОДЕЛЬ</a:t>
            </a:r>
          </a:p>
          <a:p>
            <a:pPr>
              <a:lnSpc>
                <a:spcPct val="10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	где 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теплоемкость здания, Дж/°С;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00000"/>
              </a:lnSpc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средняя температура по зданию, °С; </a:t>
            </a:r>
          </a:p>
          <a:p>
            <a:pPr>
              <a:lnSpc>
                <a:spcPct val="100000"/>
              </a:lnSpc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   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среднесуточная температура наружного воздуха, °С;   </a:t>
            </a:r>
            <a:endParaRPr lang="ru-RU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   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коэффициент теплоотдачи здания, Вт/°С , </a:t>
            </a:r>
          </a:p>
          <a:p>
            <a:pPr>
              <a:lnSpc>
                <a:spcPct val="100000"/>
              </a:lnSpc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   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 потребляемая зданием тепловая мощность, Вт.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     – изменение тепловой энергии при прогревании или остывании здания;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     –  тепловая мощность, отдаваемая зданием;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Таким образом: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отвечает за накопление тепловой энергии, 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за удержание тепловой энергии.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6367" y="1142984"/>
            <a:ext cx="3710807" cy="785818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6366" y="3214685"/>
            <a:ext cx="781849" cy="781849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9522" y="4714884"/>
            <a:ext cx="1695029" cy="4286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217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73908" y="62483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09523" y="428604"/>
            <a:ext cx="11535474" cy="6280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КОЭФФИЦИЕНТ ТЕПЛООТДАЧИ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09523" y="1360195"/>
            <a:ext cx="8613158" cy="678876"/>
            <a:chOff x="309523" y="1360195"/>
            <a:chExt cx="8613158" cy="678876"/>
          </a:xfrm>
        </p:grpSpPr>
        <p:pic>
          <p:nvPicPr>
            <p:cNvPr id="17416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38546" y="1360195"/>
              <a:ext cx="800104" cy="678876"/>
            </a:xfrm>
            <a:prstGeom prst="rect">
              <a:avLst/>
            </a:prstGeom>
            <a:noFill/>
          </p:spPr>
        </p:pic>
        <p:pic>
          <p:nvPicPr>
            <p:cNvPr id="17415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193954" y="1360195"/>
              <a:ext cx="2728727" cy="461665"/>
            </a:xfrm>
            <a:prstGeom prst="rect">
              <a:avLst/>
            </a:prstGeom>
            <a:noFill/>
          </p:spPr>
        </p:pic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309523" y="1360195"/>
              <a:ext cx="58844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Стационарный режим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                   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= 0, тогда 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09523" y="2039071"/>
            <a:ext cx="1137391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подводимую тепловую мощность определяем по показаниям  общедомового  теплосчетчика. Так например для Томска данные в архивах  ООО «ЦСО» есть  начиная с 2013 года.</a:t>
            </a: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средняя температура по зданию находится усреднением показаний нескольких  температурных датчиков расположенных в разных точках. При отсутствии таких данных по зданию можно выбрать комфортную температуру для Томска она 23 °С.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2400" b="1" i="1" baseline="-300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среднесуточная температура наружного воздуха из архивов Гидрометцентра.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247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523" y="428604"/>
            <a:ext cx="11535474" cy="6280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ДОСТОИНСТВА: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Количественная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энергоэффективности теплозащиты зданий;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времени и объемов перерасхода тепловой энергии (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перетопы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 качества строительно-монтажных работ  касающихся теплозащиты зданий;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Количественная оценка реальной степени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деградации теплозащиты внешних </a:t>
            </a: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ограждений  во времени (от года к году); </a:t>
            </a:r>
            <a:endParaRPr lang="ru-RU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анализа качества теплозащиты в течение отопительного сезона;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 Сравнительный анализ качества теплозащиты различных зданий и сооружений между собой</a:t>
            </a: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47410" y="6248398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5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0248" y="649285"/>
            <a:ext cx="5786478" cy="39762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Выбран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 по адресу - г. Томск, ул. Вершинина </a:t>
            </a: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д.24/2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двух подъездный четырёхэтажный  1965 года постройки. Материал стен – силикатный кирпич, кровля скатная, фасад утеплён </a:t>
            </a:r>
            <a:r>
              <a:rPr lang="ru-RU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минераловатной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плитой и закрыт </a:t>
            </a:r>
            <a:r>
              <a:rPr lang="ru-RU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сайдингом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211181" y="62483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422212477132781_b5f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60" y="714356"/>
            <a:ext cx="5214942" cy="3911206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2702663" y="0"/>
            <a:ext cx="5786478" cy="6754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ПРИМЕР ОБЪЕКТА ИССЛЕДОВАНИЯ  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80960" y="4625562"/>
            <a:ext cx="5429288" cy="20407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Рис. 1 – Дом по адресу г. Томск,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ул. Вершинина 24/2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Дом оборудован теплосчетчиком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СТ-Сибирь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 составе:</a:t>
            </a:r>
          </a:p>
          <a:p>
            <a:pPr lvl="0" algn="just" defTabSz="914400">
              <a:spcBef>
                <a:spcPts val="1000"/>
              </a:spcBef>
              <a:buSzPct val="125000"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Тепловычислитель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MULTICAL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66Е,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Расходомеры –  ПРЭМ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Ду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32,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Термодатчики –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Pt-500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УСПД на базе модема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Falcom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(2004)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44954" y="6244192"/>
            <a:ext cx="5860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914400">
              <a:spcBef>
                <a:spcPts val="1000"/>
              </a:spcBef>
              <a:buSzPct val="125000"/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2 – Узел учета тепловой энергии ул. Вершинина 24/2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3789040"/>
            <a:ext cx="4536504" cy="250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43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980" y="0"/>
            <a:ext cx="10731261" cy="85404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эффективности теплозащиты и теплоснабжения зданий</a:t>
            </a:r>
            <a:endParaRPr lang="ru-RU" sz="2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9323ADD-9392-4455-BAFF-1E7EAD561CA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9436" y="1142984"/>
            <a:ext cx="8210234" cy="32861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19670" y="1142984"/>
            <a:ext cx="3362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Перерасход тепловой энергии (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перетоп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нагрев здания);</a:t>
            </a:r>
          </a:p>
          <a:p>
            <a:pPr marL="342900" indent="-342900">
              <a:buAutoNum type="arabicPeriod"/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Нормальной работы;</a:t>
            </a:r>
          </a:p>
          <a:p>
            <a:pPr marL="342900" indent="-342900">
              <a:buAutoNum type="arabicPeriod"/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Догрев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(неэффективное) использование тепловой энергии.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9436" y="4929198"/>
            <a:ext cx="114342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теплоотдачи функция температурного напора, наглядно демонстрирующая деградацию теплозащиты здания во времени (красный и синий графики).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Сравнивать качество теплозащиты разных  объектов, в рассмотренные периоды, корректно в диапазоне температурных напоров 27 - 43 </a:t>
            </a:r>
            <a:r>
              <a:rPr lang="ru-RU" b="1" dirty="0" smtClean="0">
                <a:solidFill>
                  <a:schemeClr val="bg1"/>
                </a:solidFill>
                <a:latin typeface="Calibri"/>
                <a:cs typeface="Times New Roman" panose="02020603050405020304" pitchFamily="18" charset="0"/>
              </a:rPr>
              <a:t>°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211181" y="62483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9436" y="4429132"/>
            <a:ext cx="8615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3 – Зависимость коэффициента теплоотдачи от температурного напора. </a:t>
            </a:r>
          </a:p>
        </p:txBody>
      </p:sp>
    </p:spTree>
    <p:extLst>
      <p:ext uri="{BB962C8B-B14F-4D97-AF65-F5344CB8AC3E}">
        <p14:creationId xmlns:p14="http://schemas.microsoft.com/office/powerpoint/2010/main" val="23342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211181" y="62483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9522" y="6027003"/>
            <a:ext cx="10901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4- Гистограмма количество дней с температурным напором попадающим в заданные диапазоны.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9522" y="500042"/>
          <a:ext cx="11215766" cy="5526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42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8993" y="4816704"/>
            <a:ext cx="11415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Рис.5- 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Влияния 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выбора средней температуры здания на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теплоотдачи 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9592" y="71414"/>
            <a:ext cx="9166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средней температуры здания для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отопительного сезона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03A5B16-3A87-4F1C-A9FD-046FB740BC34}"/>
              </a:ext>
            </a:extLst>
          </p:cNvPr>
          <p:cNvSpPr txBox="1"/>
          <p:nvPr/>
        </p:nvSpPr>
        <p:spPr>
          <a:xfrm>
            <a:off x="308993" y="5394971"/>
            <a:ext cx="11001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 для участка с нормальным рабочим состоянием влияние температуры воздуха здание не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значительно, выбор внутренней температуры помещения на уровне 23 °С вполне обоснован для г. Томска.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CB87EE8-BD4D-46C8-A7A0-BB4479FE9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182" y="533079"/>
            <a:ext cx="10001320" cy="428362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0953784" y="6120616"/>
            <a:ext cx="771089" cy="474684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734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521" y="285728"/>
            <a:ext cx="11508979" cy="6402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</a:p>
          <a:p>
            <a:pPr lvl="0"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теплоотдачи здания может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служить объективной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количественной характеристикой эффективности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теплового контура дома.</a:t>
            </a:r>
          </a:p>
          <a:p>
            <a:pPr lvl="0" algn="just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зависимости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годам не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изменяется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участка с нормальным рабочим состоянием влияние температуры воздуха здания не значительно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результаты могут быть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обосновании рейтинга очередности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 по капитальному ремонту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зданий, оценке качества выполненных таких работ.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47412" y="6065836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59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3432</TotalTime>
  <Words>504</Words>
  <Application>Microsoft Office PowerPoint</Application>
  <PresentationFormat>Произвольный</PresentationFormat>
  <Paragraphs>92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Контур</vt:lpstr>
      <vt:lpstr>Новый метод контроля и сравнения эффективности теплопотребления зданий типовой застройки 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Контроль эффективности теплозащиты и теплоснабжения зданий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энергоэффективности теплоснабжения зданий типовой застройки</dc:title>
  <dc:creator>Ashaman</dc:creator>
  <cp:lastModifiedBy>ksv</cp:lastModifiedBy>
  <cp:revision>187</cp:revision>
  <dcterms:created xsi:type="dcterms:W3CDTF">2019-06-23T15:41:21Z</dcterms:created>
  <dcterms:modified xsi:type="dcterms:W3CDTF">2019-11-19T04:07:05Z</dcterms:modified>
</cp:coreProperties>
</file>