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0" r:id="rId3"/>
    <p:sldId id="257" r:id="rId4"/>
    <p:sldId id="352" r:id="rId5"/>
    <p:sldId id="351" r:id="rId6"/>
    <p:sldId id="353" r:id="rId7"/>
    <p:sldId id="315" r:id="rId8"/>
    <p:sldId id="258" r:id="rId9"/>
    <p:sldId id="260" r:id="rId10"/>
    <p:sldId id="340" r:id="rId11"/>
    <p:sldId id="306" r:id="rId12"/>
    <p:sldId id="314" r:id="rId13"/>
    <p:sldId id="307" r:id="rId14"/>
    <p:sldId id="325" r:id="rId15"/>
    <p:sldId id="326" r:id="rId16"/>
    <p:sldId id="328" r:id="rId17"/>
    <p:sldId id="327" r:id="rId18"/>
    <p:sldId id="335" r:id="rId19"/>
    <p:sldId id="338" r:id="rId20"/>
    <p:sldId id="317" r:id="rId21"/>
    <p:sldId id="318" r:id="rId22"/>
    <p:sldId id="289" r:id="rId23"/>
    <p:sldId id="295" r:id="rId24"/>
    <p:sldId id="296" r:id="rId25"/>
    <p:sldId id="300" r:id="rId26"/>
    <p:sldId id="301" r:id="rId27"/>
    <p:sldId id="350" r:id="rId28"/>
    <p:sldId id="303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37B1-E8F2-4E11-A33B-941B18AB62F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4FB46-D805-4C63-B400-63C9C3C79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4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E4FCF2-7884-45DC-A41B-AC0CF34D263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7EFD4-E01A-414C-8B5B-C0E3A78B2066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543AF8-3C51-47A4-AAF7-94B1E82A9189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6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7EFD4-E01A-414C-8B5B-C0E3A78B2066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B7674D-5C9D-40A9-A290-700AF59B8BCF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CD6D3C-6D54-40DD-B433-66E72B1EAD60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52E4E9-CC41-424B-B01C-C0E7BD4665C9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85D3B7-E8B3-444D-BA17-2618838C67FF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45897-1C35-499F-A87F-B42205308B46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0CD60D-B43A-4178-87E8-9CCD42CD45D1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C9C32-8CA5-453D-A107-9472E1DC31C7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7EFD4-E01A-414C-8B5B-C0E3A78B2066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7EFD4-E01A-414C-8B5B-C0E3A78B2066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7EFD4-E01A-414C-8B5B-C0E3A78B2066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7EFD4-E01A-414C-8B5B-C0E3A78B2066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5D0C16-59A1-41DE-AB92-00B7677C9D9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FDEC43-80DA-4D70-ADC8-201B91A6D3AF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altLang="ru-RU" dirty="0" smtClean="0">
                <a:latin typeface="Arial" charset="0"/>
              </a:rPr>
              <a:t>Иногда применяется схема, когда используется повторитель </a:t>
            </a:r>
            <a:r>
              <a:rPr lang="en-US" altLang="ru-RU" dirty="0" smtClean="0">
                <a:latin typeface="Arial" charset="0"/>
              </a:rPr>
              <a:t>RS485 </a:t>
            </a:r>
            <a:r>
              <a:rPr lang="ru-RU" altLang="ru-RU" dirty="0" smtClean="0">
                <a:latin typeface="Arial" charset="0"/>
              </a:rPr>
              <a:t>по одному на каждом этаже. На слайде правильный и не правильный варианты подключения.</a:t>
            </a:r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850588" y="9430250"/>
            <a:ext cx="2944946" cy="49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B982DAA-7EE4-4896-B4D7-EFE485FC9F27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1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prstGeom prst="rect">
            <a:avLst/>
          </a:prstGeom>
        </p:spPr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426" cy="446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2133600"/>
            <a:ext cx="8610600" cy="52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5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4800" b="1" dirty="0">
              <a:solidFill>
                <a:srgbClr val="0080CC"/>
              </a:solidFill>
              <a:latin typeface="Calibri" pitchFamily="34" charset="0"/>
            </a:endParaRPr>
          </a:p>
          <a:p>
            <a:pPr algn="ctr" eaLnBrk="1" hangingPunct="1">
              <a:spcBef>
                <a:spcPts val="175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4800" b="1" dirty="0" smtClean="0">
                <a:solidFill>
                  <a:srgbClr val="0072AE"/>
                </a:solidFill>
                <a:latin typeface="Calibri" pitchFamily="34" charset="0"/>
              </a:rPr>
              <a:t>Автоматизация учета тепла в многоквартирных домах и ее роль в энергосбережении</a:t>
            </a:r>
            <a:endParaRPr lang="ru-RU" altLang="ru-RU" sz="4800" b="1" dirty="0">
              <a:solidFill>
                <a:srgbClr val="0072AE"/>
              </a:solidFill>
              <a:latin typeface="Calibri" pitchFamily="34" charset="0"/>
            </a:endParaRPr>
          </a:p>
          <a:p>
            <a:pPr algn="ctr" eaLnBrk="1" hangingPunct="1">
              <a:spcBef>
                <a:spcPts val="175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ru-RU" sz="4800" b="1" dirty="0">
                <a:solidFill>
                  <a:srgbClr val="0072AE"/>
                </a:solidFill>
                <a:latin typeface="Calibri" pitchFamily="34" charset="0"/>
              </a:rPr>
              <a:t>www.pulsarm.ru</a:t>
            </a:r>
            <a:endParaRPr lang="ru-RU" altLang="ru-RU" sz="4800" b="1" dirty="0">
              <a:solidFill>
                <a:srgbClr val="0072AE"/>
              </a:solidFill>
              <a:latin typeface="Calibri" pitchFamily="34" charset="0"/>
            </a:endParaRPr>
          </a:p>
          <a:p>
            <a:pPr algn="ctr" eaLnBrk="1" hangingPunct="1">
              <a:spcBef>
                <a:spcPts val="175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4800" b="1" dirty="0">
              <a:solidFill>
                <a:srgbClr val="0072AE"/>
              </a:solidFill>
              <a:latin typeface="Calibri" pitchFamily="34" charset="0"/>
            </a:endParaRP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1371600" y="1828800"/>
            <a:ext cx="6335713" cy="8636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476375" y="1812925"/>
            <a:ext cx="61261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600" b="1">
                <a:solidFill>
                  <a:srgbClr val="FFFFFF"/>
                </a:solidFill>
                <a:latin typeface="Calibri" pitchFamily="34" charset="0"/>
              </a:rPr>
              <a:t>Научно-производственное предприятие «ТЕПЛОВОДОХРАН»</a:t>
            </a:r>
          </a:p>
        </p:txBody>
      </p:sp>
      <p:pic>
        <p:nvPicPr>
          <p:cNvPr id="5125" name="Picture 8" descr="бланк нов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26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945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6"/>
          <p:cNvSpPr>
            <a:spLocks noChangeArrowheads="1"/>
          </p:cNvSpPr>
          <p:nvPr/>
        </p:nvSpPr>
        <p:spPr bwMode="auto">
          <a:xfrm>
            <a:off x="252000" y="180000"/>
            <a:ext cx="8640000" cy="9000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FF"/>
                </a:solidFill>
                <a:latin typeface="Calibri" pitchFamily="34" charset="0"/>
              </a:rPr>
              <a:t>Схема с повторителем </a:t>
            </a:r>
            <a:r>
              <a:rPr lang="en-US" altLang="ru-RU" sz="2800" b="1" dirty="0">
                <a:solidFill>
                  <a:srgbClr val="FFFFFF"/>
                </a:solidFill>
                <a:latin typeface="Calibri" pitchFamily="34" charset="0"/>
              </a:rPr>
              <a:t>RS485</a:t>
            </a:r>
            <a:r>
              <a:rPr lang="ru-RU" altLang="ru-RU" sz="2800" b="1" dirty="0">
                <a:solidFill>
                  <a:srgbClr val="FFFFFF"/>
                </a:solidFill>
                <a:latin typeface="Calibri" pitchFamily="34" charset="0"/>
              </a:rPr>
              <a:t> на каждый этаж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972341" y="1652641"/>
            <a:ext cx="0" cy="328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72341" y="205804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72341" y="349820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2862" y="3313543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этаж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57" y="1914033"/>
            <a:ext cx="81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этаж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5" y="1754586"/>
            <a:ext cx="935161" cy="6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5" y="3194746"/>
            <a:ext cx="935161" cy="6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>
            <a:stCxn id="2050" idx="3"/>
          </p:cNvCxnSpPr>
          <p:nvPr/>
        </p:nvCxnSpPr>
        <p:spPr>
          <a:xfrm>
            <a:off x="2123526" y="2058049"/>
            <a:ext cx="2017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9" idx="3"/>
          </p:cNvCxnSpPr>
          <p:nvPr/>
        </p:nvCxnSpPr>
        <p:spPr>
          <a:xfrm>
            <a:off x="2123526" y="3498209"/>
            <a:ext cx="2017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2501" y="2058049"/>
            <a:ext cx="0" cy="22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16557" y="2058049"/>
            <a:ext cx="0" cy="22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20613" y="2058049"/>
            <a:ext cx="0" cy="22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52661" y="2058049"/>
            <a:ext cx="0" cy="22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12501" y="349820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16557" y="349820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20613" y="349820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52661" y="3498209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02" y="3693362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24" y="3706673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61" y="3706673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55" y="3706673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15" y="2283365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67" y="2283365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61" y="2283365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55" y="2283365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:\Комп\MARKETING\САЙТ В ТОП!!!!!!\1000px\IMG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4056" r="34373" b="20351"/>
          <a:stretch>
            <a:fillRect/>
          </a:stretch>
        </p:blipFill>
        <p:spPr bwMode="auto">
          <a:xfrm>
            <a:off x="492133" y="4794353"/>
            <a:ext cx="960415" cy="12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единительная линия 51"/>
          <p:cNvCxnSpPr/>
          <p:nvPr/>
        </p:nvCxnSpPr>
        <p:spPr>
          <a:xfrm flipV="1">
            <a:off x="5724869" y="4650337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554" y="3832216"/>
            <a:ext cx="544630" cy="840479"/>
          </a:xfrm>
          <a:prstGeom prst="rect">
            <a:avLst/>
          </a:prstGeom>
        </p:spPr>
      </p:pic>
      <p:cxnSp>
        <p:nvCxnSpPr>
          <p:cNvPr id="55" name="Прямая соединительная линия 54"/>
          <p:cNvCxnSpPr>
            <a:stCxn id="58" idx="0"/>
          </p:cNvCxnSpPr>
          <p:nvPr/>
        </p:nvCxnSpPr>
        <p:spPr>
          <a:xfrm flipV="1">
            <a:off x="5724869" y="3498209"/>
            <a:ext cx="0" cy="334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554" y="2657730"/>
            <a:ext cx="544630" cy="840479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>
            <a:stCxn id="61" idx="0"/>
          </p:cNvCxnSpPr>
          <p:nvPr/>
        </p:nvCxnSpPr>
        <p:spPr>
          <a:xfrm flipV="1">
            <a:off x="5724869" y="1914033"/>
            <a:ext cx="0" cy="743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724869" y="2098699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724869" y="3665212"/>
            <a:ext cx="3096344" cy="1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D:\Комп\MARKETING\САЙТ В ТОП!!!!!!\1000px\IMG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4056" r="34373" b="20351"/>
          <a:stretch>
            <a:fillRect/>
          </a:stretch>
        </p:blipFill>
        <p:spPr bwMode="auto">
          <a:xfrm>
            <a:off x="5244661" y="4803481"/>
            <a:ext cx="960415" cy="12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1" name="Прямая соединительная линия 35840"/>
          <p:cNvCxnSpPr/>
          <p:nvPr/>
        </p:nvCxnSpPr>
        <p:spPr>
          <a:xfrm>
            <a:off x="6300933" y="2098699"/>
            <a:ext cx="0" cy="26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5" name="Прямая соединительная линия 35844"/>
          <p:cNvCxnSpPr/>
          <p:nvPr/>
        </p:nvCxnSpPr>
        <p:spPr>
          <a:xfrm>
            <a:off x="6949005" y="2098699"/>
            <a:ext cx="0" cy="26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7" name="Прямая соединительная линия 35846"/>
          <p:cNvCxnSpPr/>
          <p:nvPr/>
        </p:nvCxnSpPr>
        <p:spPr>
          <a:xfrm>
            <a:off x="7669085" y="2098699"/>
            <a:ext cx="0" cy="26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0" name="Прямая соединительная линия 35849"/>
          <p:cNvCxnSpPr/>
          <p:nvPr/>
        </p:nvCxnSpPr>
        <p:spPr>
          <a:xfrm>
            <a:off x="8324351" y="2098699"/>
            <a:ext cx="0" cy="26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2" name="Прямая соединительная линия 35851"/>
          <p:cNvCxnSpPr/>
          <p:nvPr/>
        </p:nvCxnSpPr>
        <p:spPr>
          <a:xfrm>
            <a:off x="6300933" y="3682875"/>
            <a:ext cx="0" cy="280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4" name="Прямая соединительная линия 35853"/>
          <p:cNvCxnSpPr/>
          <p:nvPr/>
        </p:nvCxnSpPr>
        <p:spPr>
          <a:xfrm>
            <a:off x="6949005" y="3682875"/>
            <a:ext cx="0" cy="280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6" name="Прямая соединительная линия 35855"/>
          <p:cNvCxnSpPr/>
          <p:nvPr/>
        </p:nvCxnSpPr>
        <p:spPr>
          <a:xfrm>
            <a:off x="7669085" y="3682875"/>
            <a:ext cx="0" cy="280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8" name="Прямая соединительная линия 35857"/>
          <p:cNvCxnSpPr/>
          <p:nvPr/>
        </p:nvCxnSpPr>
        <p:spPr>
          <a:xfrm>
            <a:off x="8324351" y="3665212"/>
            <a:ext cx="0" cy="297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5" y="2361512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32" y="2361512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59" y="2361512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87" y="2361512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5" y="3982938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32" y="3982938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59" y="3982938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Сергей\Desktop\РЕГИОНЫ\Съезд 19.06.2019\Презентации\teploschetchik_mekhanichesk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87" y="3982938"/>
            <a:ext cx="414291" cy="5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9" name="TextBox 35858"/>
          <p:cNvSpPr txBox="1"/>
          <p:nvPr/>
        </p:nvSpPr>
        <p:spPr>
          <a:xfrm>
            <a:off x="4727698" y="349087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этаж</a:t>
            </a:r>
          </a:p>
          <a:p>
            <a:endParaRPr lang="ru-RU" dirty="0"/>
          </a:p>
        </p:txBody>
      </p:sp>
      <p:sp>
        <p:nvSpPr>
          <p:cNvPr id="35860" name="TextBox 35859"/>
          <p:cNvSpPr txBox="1"/>
          <p:nvPr/>
        </p:nvSpPr>
        <p:spPr>
          <a:xfrm>
            <a:off x="4727698" y="190655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этаж</a:t>
            </a:r>
          </a:p>
          <a:p>
            <a:endParaRPr lang="ru-RU" dirty="0"/>
          </a:p>
        </p:txBody>
      </p:sp>
      <p:cxnSp>
        <p:nvCxnSpPr>
          <p:cNvPr id="35864" name="Прямая соединительная линия 35863"/>
          <p:cNvCxnSpPr/>
          <p:nvPr/>
        </p:nvCxnSpPr>
        <p:spPr>
          <a:xfrm flipV="1">
            <a:off x="4824757" y="1797241"/>
            <a:ext cx="4093515" cy="39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66" name="Прямая соединительная линия 35865"/>
          <p:cNvCxnSpPr/>
          <p:nvPr/>
        </p:nvCxnSpPr>
        <p:spPr>
          <a:xfrm flipH="1" flipV="1">
            <a:off x="4824757" y="1797241"/>
            <a:ext cx="3888432" cy="39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8799" y="4937803"/>
            <a:ext cx="96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GSM</a:t>
            </a:r>
          </a:p>
          <a:p>
            <a:r>
              <a:rPr lang="ru-RU" dirty="0"/>
              <a:t>Модем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3787" y="4941201"/>
            <a:ext cx="95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GSM</a:t>
            </a:r>
          </a:p>
          <a:p>
            <a:r>
              <a:rPr lang="ru-RU" dirty="0"/>
              <a:t>Модем</a:t>
            </a:r>
          </a:p>
        </p:txBody>
      </p:sp>
      <p:sp>
        <p:nvSpPr>
          <p:cNvPr id="62" name="CustomShape 1">
            <a:extLst>
              <a:ext uri="{FF2B5EF4-FFF2-40B4-BE49-F238E27FC236}">
                <a16:creationId xmlns:a16="http://schemas.microsoft.com/office/drawing/2014/main" xmlns="" id="{3B7CC6C5-AAB3-4198-9FB5-FD4AA134D2DC}"/>
              </a:ext>
            </a:extLst>
          </p:cNvPr>
          <p:cNvSpPr/>
          <p:nvPr/>
        </p:nvSpPr>
        <p:spPr>
          <a:xfrm>
            <a:off x="252000" y="1080000"/>
            <a:ext cx="4320000" cy="67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u="sng" strike="noStrike" spc="-1" dirty="0">
                <a:solidFill>
                  <a:srgbClr val="00B050"/>
                </a:solidFill>
                <a:uFillTx/>
                <a:latin typeface="Calibri" panose="020F0502020204030204" pitchFamily="34" charset="0"/>
                <a:ea typeface="DejaVu Sans"/>
              </a:rPr>
              <a:t>Правильно</a:t>
            </a:r>
            <a:endParaRPr lang="ru-RU" b="0" strike="noStrike" spc="-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64" name="CustomShape 3">
            <a:extLst>
              <a:ext uri="{FF2B5EF4-FFF2-40B4-BE49-F238E27FC236}">
                <a16:creationId xmlns:a16="http://schemas.microsoft.com/office/drawing/2014/main" xmlns="" id="{BA72A5AE-53AF-4DFB-93FB-324C7886BF3F}"/>
              </a:ext>
            </a:extLst>
          </p:cNvPr>
          <p:cNvSpPr/>
          <p:nvPr/>
        </p:nvSpPr>
        <p:spPr>
          <a:xfrm>
            <a:off x="4572000" y="1080000"/>
            <a:ext cx="432000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u="sng" strike="noStrike" spc="-1" dirty="0">
                <a:solidFill>
                  <a:srgbClr val="FF0000"/>
                </a:solidFill>
                <a:uFillTx/>
                <a:latin typeface="Calibri"/>
                <a:ea typeface="DejaVu Sans"/>
              </a:rPr>
              <a:t>Не правильно</a:t>
            </a:r>
            <a:endParaRPr lang="ru-RU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17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Ольшакова\Маркетинг\Фото мои\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1833"/>
            <a:ext cx="3312368" cy="32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Ольшакова 2\Фото для сайта\Teploshetchik UZ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61048"/>
            <a:ext cx="3196952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371201" y="1066800"/>
            <a:ext cx="5557837" cy="3500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1800" b="1" dirty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>
                <a:latin typeface="Calibri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Calibri" pitchFamily="34" charset="0"/>
              </a:rPr>
              <a:t>Менее чувствительны к наличию прямых участков (не чувствительны к блуждающим токам и внешним эм полям)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Calibri" pitchFamily="34" charset="0"/>
              </a:rPr>
              <a:t>Устойчивость к загрязненному теплоносителю, отсутствие вращающихся частей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Горизонтальная или вертикальная установка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Возможна автономная работа от встроенной литиевой батареи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Все компоненты от одного производителя (расходомеры, термометры, датчики давления, программное обеспечение) - единый центр ответственности за все приборы</a:t>
            </a:r>
          </a:p>
          <a:p>
            <a:pPr marL="0" indent="0">
              <a:buFontTx/>
              <a:buNone/>
            </a:pPr>
            <a:endParaRPr lang="ru-RU" altLang="ru-RU" sz="1800" b="1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ru-RU" altLang="ru-RU" sz="1800" b="1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ru-RU" altLang="ru-RU" sz="1800" b="1" dirty="0" smtClean="0">
              <a:solidFill>
                <a:srgbClr val="0072AE"/>
              </a:solidFill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ru-RU" altLang="ru-RU" sz="1800" b="1" dirty="0" smtClean="0">
              <a:latin typeface="Calibri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4" y="638779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2286000" y="209550"/>
            <a:ext cx="6629400" cy="85725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Теплосчетчик «Пульсар» </a:t>
            </a:r>
            <a:endParaRPr lang="ru-RU" altLang="ru-RU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</a:rPr>
              <a:t>Ультразвуковой Ду-15 – Ду-200</a:t>
            </a:r>
            <a:endParaRPr lang="ru-RU" alt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16000" y="209520"/>
            <a:ext cx="8712000" cy="1757162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НОВИНКА !</a:t>
            </a: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Ультразвуковой счетчик воды «Пульсар У»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 выходами: RS485, радио и импульсным Ду15-Ду200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7318440" y="6400800"/>
            <a:ext cx="1721880" cy="3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69A1"/>
                </a:solidFill>
                <a:latin typeface="Segoe UI Light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69A1"/>
                </a:solidFill>
                <a:latin typeface="Calibri"/>
                <a:ea typeface="DejaVu Sans"/>
              </a:rPr>
              <a:t>www.pulsarm.ru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33090" y="2027882"/>
            <a:ext cx="5094909" cy="4681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сделан в России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гарантия 6 лет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нет механических деталей</a:t>
            </a:r>
          </a:p>
          <a:p>
            <a:pPr>
              <a:spcBef>
                <a:spcPts val="400"/>
              </a:spcBef>
            </a:pPr>
            <a:r>
              <a:rPr lang="ru-RU" sz="2000" b="1" spc="-1" dirty="0">
                <a:solidFill>
                  <a:srgbClr val="F68409"/>
                </a:solidFill>
                <a:latin typeface="Calibri"/>
              </a:rPr>
              <a:t>+</a:t>
            </a:r>
            <a:r>
              <a:rPr lang="ru-RU" sz="2000" b="1" spc="-1" dirty="0">
                <a:solidFill>
                  <a:srgbClr val="0069A1"/>
                </a:solidFill>
                <a:latin typeface="Calibri"/>
              </a:rPr>
              <a:t> «С» класс точности</a:t>
            </a:r>
            <a:endParaRPr lang="ru-RU" sz="2000" spc="-1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возможность беспроводного съема данных, без доступа в дом, подвал, колодец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простота монтажа и надежность системы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архив показаний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не требует синхронизации показаний водосчетчиков и системы учета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68409"/>
                </a:solidFill>
                <a:latin typeface="Calibri"/>
                <a:ea typeface="DejaVu Sans"/>
              </a:rPr>
              <a:t>+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</a:t>
            </a:r>
            <a:r>
              <a:rPr lang="ru-RU" sz="2000" b="1" spc="-1" dirty="0" err="1">
                <a:solidFill>
                  <a:srgbClr val="0069A1"/>
                </a:solidFill>
                <a:latin typeface="Calibri"/>
                <a:ea typeface="DejaVu Sans"/>
              </a:rPr>
              <a:t>м</a:t>
            </a:r>
            <a:r>
              <a:rPr lang="ru-RU" sz="2000" b="1" strike="noStrike" spc="-1" dirty="0" err="1">
                <a:solidFill>
                  <a:srgbClr val="0069A1"/>
                </a:solidFill>
                <a:latin typeface="Calibri"/>
                <a:ea typeface="DejaVu Sans"/>
              </a:rPr>
              <a:t>ежповерочный</a:t>
            </a:r>
            <a:r>
              <a:rPr lang="ru-RU" sz="2000" b="1" strike="noStrike" spc="-1" dirty="0">
                <a:solidFill>
                  <a:srgbClr val="0069A1"/>
                </a:solidFill>
                <a:latin typeface="Calibri"/>
                <a:ea typeface="DejaVu Sans"/>
              </a:rPr>
              <a:t> интервал 6 лет на горячую и холодную воду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81" name="Рисунок 180"/>
          <p:cNvPicPr/>
          <p:nvPr/>
        </p:nvPicPr>
        <p:blipFill>
          <a:blip r:embed="rId3"/>
          <a:stretch/>
        </p:blipFill>
        <p:spPr>
          <a:xfrm>
            <a:off x="345240" y="2027882"/>
            <a:ext cx="3276720" cy="3152880"/>
          </a:xfrm>
          <a:prstGeom prst="rect">
            <a:avLst/>
          </a:prstGeom>
          <a:ln>
            <a:noFill/>
          </a:ln>
        </p:spPr>
      </p:pic>
      <p:sp>
        <p:nvSpPr>
          <p:cNvPr id="182" name="TextShape 4"/>
          <p:cNvSpPr txBox="1"/>
          <p:nvPr/>
        </p:nvSpPr>
        <p:spPr>
          <a:xfrm>
            <a:off x="345240" y="5156311"/>
            <a:ext cx="3276720" cy="139892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1700" b="1" strike="noStrike" spc="-1" dirty="0">
                <a:solidFill>
                  <a:srgbClr val="0072AE"/>
                </a:solidFill>
                <a:latin typeface="Calibri"/>
                <a:ea typeface="DejaVu Sans"/>
              </a:rPr>
              <a:t>Учет воды в многоквартирных домах, на промышленных</a:t>
            </a:r>
            <a:endParaRPr lang="ru-RU" sz="1700" b="0" strike="noStrike" spc="-1" dirty="0">
              <a:latin typeface="Arial"/>
            </a:endParaRPr>
          </a:p>
          <a:p>
            <a:r>
              <a:rPr lang="ru-RU" sz="1700" b="1" strike="noStrike" spc="-1" dirty="0">
                <a:solidFill>
                  <a:srgbClr val="0072AE"/>
                </a:solidFill>
                <a:latin typeface="Calibri"/>
                <a:ea typeface="DejaVu Sans"/>
              </a:rPr>
              <a:t>предприятиях, в магистральных сетях с возможностью дистанционного снятия данных.</a:t>
            </a:r>
            <a:endParaRPr lang="ru-RU" sz="17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7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8225"/>
            <a:ext cx="5776913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6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5334000" cy="7620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libri" pitchFamily="34" charset="0"/>
              </a:rPr>
              <a:t>Схема узла учета </a:t>
            </a:r>
          </a:p>
        </p:txBody>
      </p:sp>
      <p:sp>
        <p:nvSpPr>
          <p:cNvPr id="7172" name="Объект 11"/>
          <p:cNvSpPr>
            <a:spLocks noGrp="1"/>
          </p:cNvSpPr>
          <p:nvPr>
            <p:ph idx="1"/>
          </p:nvPr>
        </p:nvSpPr>
        <p:spPr>
          <a:xfrm>
            <a:off x="5791200" y="1600200"/>
            <a:ext cx="3287713" cy="4038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Возможные модификации: 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8402"/>
                </a:solidFill>
                <a:latin typeface="Calibri" pitchFamily="34" charset="0"/>
              </a:rPr>
              <a:t>+</a:t>
            </a:r>
            <a:r>
              <a:rPr lang="ru-RU" altLang="ru-RU" sz="2000" b="1" dirty="0" smtClean="0">
                <a:latin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два расходомера; 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8402"/>
                </a:solidFill>
                <a:latin typeface="Calibri" pitchFamily="34" charset="0"/>
              </a:rPr>
              <a:t>+</a:t>
            </a:r>
            <a:r>
              <a:rPr lang="ru-RU" altLang="ru-RU" sz="2000" b="1" dirty="0" smtClean="0">
                <a:latin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один расходомер; 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8402"/>
                </a:solidFill>
                <a:latin typeface="Calibri" pitchFamily="34" charset="0"/>
              </a:rPr>
              <a:t>+</a:t>
            </a:r>
            <a:r>
              <a:rPr lang="ru-RU" altLang="ru-RU" sz="2000" b="1" dirty="0" smtClean="0">
                <a:latin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датчики давления опционально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FF8402"/>
                </a:solidFill>
                <a:latin typeface="Calibri" pitchFamily="34" charset="0"/>
              </a:rPr>
              <a:t>+</a:t>
            </a:r>
            <a:r>
              <a:rPr lang="ru-RU" altLang="ru-RU" sz="2000" b="1" dirty="0" smtClean="0">
                <a:latin typeface="Calibri" pitchFamily="34" charset="0"/>
              </a:rPr>
              <a:t> </a:t>
            </a:r>
            <a:r>
              <a:rPr lang="en-US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GPRS</a:t>
            </a: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-модем опционально</a:t>
            </a:r>
          </a:p>
        </p:txBody>
      </p:sp>
    </p:spTree>
    <p:extLst>
      <p:ext uri="{BB962C8B-B14F-4D97-AF65-F5344CB8AC3E}">
        <p14:creationId xmlns:p14="http://schemas.microsoft.com/office/powerpoint/2010/main" val="2962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467544" y="425574"/>
            <a:ext cx="8219256" cy="977789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83569" y="377825"/>
            <a:ext cx="7963544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ПП №354 от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 мая 2011</a:t>
            </a:r>
          </a:p>
          <a:p>
            <a:pPr algn="just">
              <a:spcBef>
                <a:spcPts val="15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 предоставлении коммунальных услуг собственникам и пользователям помещений в многоквартирных домах и жилых </a:t>
            </a:r>
            <a:r>
              <a:rPr lang="ru-RU" b="1" dirty="0" smtClean="0">
                <a:solidFill>
                  <a:schemeClr val="bg1"/>
                </a:solidFill>
              </a:rPr>
              <a:t>домов»</a:t>
            </a:r>
            <a:endParaRPr lang="ru-RU" altLang="ru-RU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4" y="1979005"/>
            <a:ext cx="82192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dirty="0" smtClean="0"/>
              <a:t> </a:t>
            </a:r>
            <a:r>
              <a:rPr lang="ru-RU" dirty="0"/>
              <a:t>42(1). Оплата коммунальной услуги по отоплению осуществляется одним из двух способов - в течение отопительного периода либо равномерно в течение календарного года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en-US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dirty="0"/>
              <a:t>Если многоквартирный дом оборудован коллективным (общедомовым) прибором учета тепловой энергии и при этом жилые и нежилые помещения в многоквартирном доме, общая площадь которых составляет </a:t>
            </a:r>
            <a:r>
              <a:rPr lang="ru-RU" b="1" dirty="0"/>
              <a:t>более 50 процентов</a:t>
            </a:r>
            <a:r>
              <a:rPr lang="ru-RU" dirty="0"/>
              <a:t> общей площади всех жилых и нежилых помещений в многоквартирном доме, оборудованы распределителями, размер платы за коммунальную услугу по отоплению определяется в соответствии с положениями абзацев третьего и четвертого настоящего пункта и подлежит 1 раз в год корректировке</a:t>
            </a:r>
          </a:p>
          <a:p>
            <a:r>
              <a:rPr lang="en-US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dirty="0" smtClean="0"/>
              <a:t>В </a:t>
            </a:r>
            <a:r>
              <a:rPr lang="ru-RU" dirty="0"/>
              <a:t>случае выхода из строя, отсутствия показаний или наличия факта нарушения целостности пломбы хотя бы одного распределителя в жилом или нежилом помещении многоквартирного дома такое помещение приравнивается к помещениям, не оборудованным распределителями.</a:t>
            </a:r>
          </a:p>
          <a:p>
            <a:endParaRPr lang="ru-RU" sz="2000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6445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ru-RU" altLang="ru-RU" b="1" dirty="0">
                <a:latin typeface="Calibri" pitchFamily="34" charset="0"/>
              </a:rPr>
              <a:t>Приказ </a:t>
            </a:r>
            <a:r>
              <a:rPr lang="ru-RU" altLang="ru-RU" b="1" dirty="0" err="1">
                <a:latin typeface="Calibri" pitchFamily="34" charset="0"/>
              </a:rPr>
              <a:t>Министерсва</a:t>
            </a:r>
            <a:r>
              <a:rPr lang="ru-RU" altLang="ru-RU" b="1" dirty="0">
                <a:latin typeface="Calibri" pitchFamily="34" charset="0"/>
              </a:rPr>
              <a:t> промышленности и торговли РФ №215-ст от 23 мая 2019</a:t>
            </a:r>
          </a:p>
          <a:p>
            <a:r>
              <a:rPr lang="ru-RU" b="1" dirty="0"/>
              <a:t>ГОСТ Р 58417-2019 от 23.05.2019 </a:t>
            </a:r>
            <a:r>
              <a:rPr lang="ru-RU" dirty="0"/>
              <a:t>Устройства для распределения потребленной </a:t>
            </a:r>
          </a:p>
          <a:p>
            <a:r>
              <a:rPr lang="ru-RU" dirty="0"/>
              <a:t>тепловой энергии от комнатных отопительных приборов. </a:t>
            </a:r>
          </a:p>
          <a:p>
            <a:r>
              <a:rPr lang="ru-RU" dirty="0"/>
              <a:t>Устройства с автономным источником электроснабжения. Технические требования.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ГОСТ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4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90500" y="999754"/>
            <a:ext cx="8791575" cy="419471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>
              <a:defRPr/>
            </a:pPr>
            <a:r>
              <a:rPr lang="ru-RU" altLang="ru-RU" sz="2100" b="1" kern="0" dirty="0">
                <a:solidFill>
                  <a:prstClr val="white"/>
                </a:solidFill>
                <a:latin typeface="Calibri" pitchFamily="34" charset="0"/>
              </a:rPr>
              <a:t>Преимущества Распределителя «ПУЛЬСАР»</a:t>
            </a:r>
            <a:endParaRPr lang="ru-RU" altLang="ru-RU" sz="2100" kern="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4" y="1569372"/>
            <a:ext cx="8031830" cy="3879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234" y="5356200"/>
            <a:ext cx="60482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27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15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altLang="ru-RU" sz="1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Возможно исполнение </a:t>
            </a:r>
            <a:r>
              <a:rPr lang="en-US" altLang="ru-RU" sz="15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LoRa</a:t>
            </a:r>
            <a:r>
              <a:rPr lang="en-US" altLang="ru-RU" sz="1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(рекомендована система </a:t>
            </a:r>
            <a:r>
              <a:rPr lang="en-US" altLang="ru-RU" sz="15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Iot</a:t>
            </a:r>
            <a:r>
              <a:rPr lang="en-US" altLang="ru-RU" sz="1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u-RU" altLang="ru-RU" sz="15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6"/>
          <p:cNvSpPr>
            <a:spLocks noChangeArrowheads="1"/>
          </p:cNvSpPr>
          <p:nvPr/>
        </p:nvSpPr>
        <p:spPr bwMode="auto">
          <a:xfrm>
            <a:off x="326572" y="971550"/>
            <a:ext cx="8588828" cy="481693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100" b="1" dirty="0">
                <a:solidFill>
                  <a:prstClr val="white"/>
                </a:solidFill>
                <a:latin typeface="Calibri" pitchFamily="34" charset="0"/>
              </a:rPr>
              <a:t>Сбор данных распределителей тепла «Пульсар» по радиоканалу</a:t>
            </a:r>
            <a:endParaRPr lang="ru-RU" altLang="ru-RU" sz="21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3" y="1453243"/>
            <a:ext cx="5762625" cy="4338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460" y="5179631"/>
            <a:ext cx="585704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</a:t>
            </a:r>
            <a:r>
              <a:rPr lang="ru-RU" sz="135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радиомодуль</a:t>
            </a:r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“Пульсар” предназначен для приема </a:t>
            </a:r>
            <a:r>
              <a:rPr lang="ru-RU" sz="135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радиопосылок</a:t>
            </a:r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счетчиков воды, распределителей тепла, регистраторов импульсов, теплосчетчиков, оборудованных </a:t>
            </a:r>
            <a:r>
              <a:rPr lang="ru-RU" sz="135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радиомодулями</a:t>
            </a:r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09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74720" y="4017960"/>
            <a:ext cx="3431880" cy="283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Дальность лучше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Количество приемников минимально 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Посылки 2 раза в сутки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Нет привязки счетчика к приемнику (более удобная наладка)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Суточные архивы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143680" y="1500120"/>
            <a:ext cx="268452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4921200" y="4026960"/>
            <a:ext cx="3440160" cy="283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Дальность хуже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Большое количество приемников (на каждом этаже)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Посылки 1 раз в 4 минуты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Жесткая привязка счетчиков к приемнику</a:t>
            </a:r>
            <a:endParaRPr lang="ru-RU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70C0"/>
                </a:solidFill>
                <a:latin typeface="Calibri"/>
                <a:ea typeface="DejaVu Sans"/>
              </a:rPr>
              <a:t>Часовые архивы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90640" y="336600"/>
            <a:ext cx="7258320" cy="108432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774720" y="581040"/>
            <a:ext cx="323856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  <a:ea typeface="DejaVu Sans"/>
              </a:rPr>
              <a:t>Пульсар IoT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5122800" y="380880"/>
            <a:ext cx="3238560" cy="8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  <a:ea typeface="DejaVu Sans"/>
              </a:rPr>
              <a:t>Классическое решение Пульсар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2908440" y="631800"/>
            <a:ext cx="323856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  <a:ea typeface="DejaVu Sans"/>
              </a:rPr>
              <a:t>VS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37" name="Рисунок 8"/>
          <p:cNvPicPr/>
          <p:nvPr/>
        </p:nvPicPr>
        <p:blipFill>
          <a:blip r:embed="rId2"/>
          <a:stretch/>
        </p:blipFill>
        <p:spPr>
          <a:xfrm>
            <a:off x="774720" y="1666080"/>
            <a:ext cx="2349000" cy="241164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9"/>
          <p:cNvPicPr/>
          <p:nvPr/>
        </p:nvPicPr>
        <p:blipFill>
          <a:blip r:embed="rId3"/>
          <a:stretch/>
        </p:blipFill>
        <p:spPr>
          <a:xfrm>
            <a:off x="5520600" y="1843560"/>
            <a:ext cx="1931040" cy="2173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0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411280" y="194760"/>
            <a:ext cx="6626160" cy="85392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Расположение приёмных модулей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26" name="Рисунок 1"/>
          <p:cNvPicPr/>
          <p:nvPr/>
        </p:nvPicPr>
        <p:blipFill>
          <a:blip r:embed="rId2"/>
          <a:stretch/>
        </p:blipFill>
        <p:spPr>
          <a:xfrm>
            <a:off x="517320" y="1801080"/>
            <a:ext cx="3231000" cy="495900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2"/>
          <p:cNvPicPr/>
          <p:nvPr/>
        </p:nvPicPr>
        <p:blipFill>
          <a:blip r:embed="rId3"/>
          <a:stretch/>
        </p:blipFill>
        <p:spPr>
          <a:xfrm>
            <a:off x="5394960" y="1801080"/>
            <a:ext cx="3231000" cy="495900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467000" y="1289160"/>
            <a:ext cx="30186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68409"/>
                </a:solidFill>
                <a:latin typeface="Calibri"/>
                <a:ea typeface="DejaVu Sans"/>
              </a:rPr>
              <a:t>Пульсар IoT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5166000" y="1289160"/>
            <a:ext cx="36950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68409"/>
                </a:solidFill>
                <a:latin typeface="Calibri"/>
                <a:ea typeface="DejaVu Sans"/>
              </a:rPr>
              <a:t>Классическое решение Пульсар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3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592000" y="144000"/>
            <a:ext cx="4218120" cy="70992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ФАКТЫ</a:t>
            </a: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648000" y="1510560"/>
            <a:ext cx="8609040" cy="17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936000" y="1510560"/>
            <a:ext cx="71989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7" name="CustomShape 4"/>
          <p:cNvSpPr/>
          <p:nvPr/>
        </p:nvSpPr>
        <p:spPr>
          <a:xfrm>
            <a:off x="432000" y="1066680"/>
            <a:ext cx="8609040" cy="560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год основания  - 1997 </a:t>
            </a:r>
            <a:endParaRPr sz="24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230 сотрудников</a:t>
            </a:r>
            <a:endParaRPr sz="24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р</a:t>
            </a: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азработка, производство, метрологическая лаборатория, офис, склад на площади 7000 м2 </a:t>
            </a:r>
            <a:endParaRPr sz="24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800 000 приборов ежегодно </a:t>
            </a:r>
            <a:endParaRPr sz="24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работа с ведущими строительными компаниями и поставщиками ресурсов</a:t>
            </a:r>
            <a:endParaRPr sz="24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основные рынки: Россия, Казахстан, Беларусь</a:t>
            </a:r>
            <a:endParaRPr sz="24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доля на рынке квартирных теплосчетчиков России 40%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анонсирован проект «электросчетчики»</a:t>
            </a:r>
            <a:endParaRPr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904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3352800" y="209550"/>
            <a:ext cx="5334000" cy="8509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609975" y="377825"/>
            <a:ext cx="481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US" altLang="ru-RU" sz="2800" b="1" dirty="0" smtClean="0">
                <a:solidFill>
                  <a:srgbClr val="FFFFFF"/>
                </a:solidFill>
                <a:latin typeface="Calibri" pitchFamily="34" charset="0"/>
              </a:rPr>
              <a:t>GSM</a:t>
            </a:r>
            <a:r>
              <a:rPr lang="ru-RU" altLang="ru-RU" sz="2800" b="1" dirty="0" smtClean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n-US" altLang="ru-RU" sz="2800" b="1" dirty="0" smtClean="0">
                <a:solidFill>
                  <a:srgbClr val="FFFFFF"/>
                </a:solidFill>
                <a:latin typeface="Calibri" pitchFamily="34" charset="0"/>
              </a:rPr>
              <a:t>GPRS </a:t>
            </a:r>
            <a:r>
              <a:rPr lang="ru-RU" altLang="ru-RU" sz="2800" b="1" dirty="0">
                <a:solidFill>
                  <a:srgbClr val="FFFFFF"/>
                </a:solidFill>
                <a:latin typeface="Calibri" pitchFamily="34" charset="0"/>
              </a:rPr>
              <a:t>модем «Пульсар» </a:t>
            </a:r>
            <a:endParaRPr lang="en-US" altLang="ru-RU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276600" y="1150938"/>
            <a:ext cx="5370513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передача данных по </a:t>
            </a:r>
            <a:r>
              <a:rPr lang="en-US" altLang="ru-RU" sz="19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GPRS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каналу</a:t>
            </a:r>
            <a:endParaRPr lang="en-US" altLang="ru-RU" sz="19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поддержка доменной адресации</a:t>
            </a: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автономная работа от внешней батареи</a:t>
            </a:r>
            <a:endParaRPr lang="ru-RU" altLang="ru-RU" sz="19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работа в режиме прозрачного канал с передачей данных через стороннее ПО</a:t>
            </a:r>
            <a:endParaRPr lang="ru-RU" altLang="ru-RU" sz="19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автоматическая поддержка TCP соединения с помощью функции «</a:t>
            </a:r>
            <a:r>
              <a:rPr lang="ru-RU" altLang="ru-RU" sz="1900" b="1" dirty="0" err="1">
                <a:solidFill>
                  <a:srgbClr val="0069A1"/>
                </a:solidFill>
                <a:latin typeface="Calibri" pitchFamily="34" charset="0"/>
              </a:rPr>
              <a:t>keep-alive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»</a:t>
            </a: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выход на связь по заданному расписанию, звонку или SMS команде</a:t>
            </a: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наличие журнала событий и возможность его дистанционного считывания</a:t>
            </a: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работа в система с несколькими серверами</a:t>
            </a: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возможность исполнения </a:t>
            </a:r>
            <a:r>
              <a:rPr lang="en-US" altLang="ru-RU" sz="1900" b="1" dirty="0">
                <a:solidFill>
                  <a:srgbClr val="0069A1"/>
                </a:solidFill>
                <a:latin typeface="Calibri" pitchFamily="34" charset="0"/>
              </a:rPr>
              <a:t>IP 68</a:t>
            </a:r>
            <a:endParaRPr lang="ru-RU" altLang="ru-RU" sz="1900" b="1" dirty="0">
              <a:solidFill>
                <a:srgbClr val="0069A1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подключение до 8-ми датчиков нештатных ситуаций</a:t>
            </a:r>
          </a:p>
          <a:p>
            <a:pPr algn="just">
              <a:spcBef>
                <a:spcPct val="20000"/>
              </a:spcBef>
            </a:pPr>
            <a:r>
              <a:rPr lang="ru-RU" altLang="ru-RU" sz="1900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900" b="1" dirty="0">
                <a:solidFill>
                  <a:srgbClr val="0069A1"/>
                </a:solidFill>
                <a:latin typeface="Calibri" pitchFamily="34" charset="0"/>
              </a:rPr>
              <a:t>передача информации с датчиков с аналоговым выходом</a:t>
            </a:r>
          </a:p>
          <a:p>
            <a:pPr algn="just">
              <a:spcBef>
                <a:spcPct val="20000"/>
              </a:spcBef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2000" dirty="0"/>
          </a:p>
          <a:p>
            <a:pPr>
              <a:spcBef>
                <a:spcPct val="20000"/>
              </a:spcBef>
            </a:pPr>
            <a:endParaRPr lang="ru-RU" altLang="ru-RU" sz="2000" dirty="0"/>
          </a:p>
          <a:p>
            <a:pPr>
              <a:spcBef>
                <a:spcPct val="20000"/>
              </a:spcBef>
            </a:pPr>
            <a:endParaRPr lang="ru-RU" altLang="ru-RU" sz="2000" dirty="0"/>
          </a:p>
          <a:p>
            <a:pPr>
              <a:spcBef>
                <a:spcPct val="20000"/>
              </a:spcBef>
            </a:pPr>
            <a:endParaRPr lang="ru-RU" altLang="ru-RU" sz="2000" dirty="0"/>
          </a:p>
          <a:p>
            <a:pPr>
              <a:spcBef>
                <a:spcPct val="20000"/>
              </a:spcBef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8678" name="Picture 3" descr="D:\Комп\MARKETING\САЙТ В ТОП!!!!!!\1000px\IMG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4056" r="34373" b="20351"/>
          <a:stretch>
            <a:fillRect/>
          </a:stretch>
        </p:blipFill>
        <p:spPr bwMode="auto">
          <a:xfrm>
            <a:off x="76200" y="1638300"/>
            <a:ext cx="2944813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3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6"/>
          <p:cNvSpPr>
            <a:spLocks noChangeArrowheads="1"/>
          </p:cNvSpPr>
          <p:nvPr/>
        </p:nvSpPr>
        <p:spPr bwMode="auto">
          <a:xfrm>
            <a:off x="2743200" y="342900"/>
            <a:ext cx="6096000" cy="11811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</a:rPr>
              <a:t>Преобразователи интерфейсов</a:t>
            </a:r>
          </a:p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RS-232 /RS-485 в </a:t>
            </a:r>
            <a:r>
              <a:rPr lang="en-US" altLang="ru-RU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Ethernet</a:t>
            </a:r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en-US" altLang="ru-RU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RS-485/</a:t>
            </a:r>
            <a:r>
              <a:rPr lang="en-US" altLang="ru-RU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USB</a:t>
            </a: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819400" y="764704"/>
            <a:ext cx="5929064" cy="56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ru-RU" sz="20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ru-RU" sz="2000" b="1" dirty="0">
              <a:solidFill>
                <a:srgbClr val="F68409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Поддержка интерфейсов </a:t>
            </a:r>
            <a:r>
              <a:rPr lang="ru-RU" altLang="ru-RU" b="1" dirty="0" err="1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Ethernet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, RS-485 и RS-232,</a:t>
            </a:r>
            <a:r>
              <a:rPr lang="en-US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USB</a:t>
            </a:r>
            <a:endParaRPr lang="ru-RU" altLang="ru-RU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Одновременная работа с 256 </a:t>
            </a:r>
            <a:r>
              <a:rPr lang="ru-RU" altLang="ru-RU" b="1" dirty="0" smtClean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устройствами</a:t>
            </a:r>
            <a:endParaRPr lang="ru-RU" altLang="ru-RU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Простая настройка протокола TCP через </a:t>
            </a:r>
            <a:r>
              <a:rPr lang="ru-RU" altLang="ru-RU" b="1" dirty="0" err="1" smtClean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web</a:t>
            </a:r>
            <a:r>
              <a:rPr lang="ru-RU" altLang="ru-RU" b="1" dirty="0" smtClean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-интерфейс</a:t>
            </a:r>
            <a:endParaRPr lang="ru-RU" altLang="ru-RU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Возможность работы в сети </a:t>
            </a:r>
            <a:r>
              <a:rPr lang="ru-RU" altLang="ru-RU" b="1" dirty="0" err="1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Ethernet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с программным обеспечением сторонних разработчиков в режимах клиента и </a:t>
            </a:r>
            <a:r>
              <a:rPr lang="ru-RU" altLang="ru-RU" b="1" dirty="0" smtClean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сервера</a:t>
            </a:r>
            <a:endParaRPr lang="ru-RU" altLang="ru-RU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Встроенный регистратор с автономным </a:t>
            </a:r>
            <a:r>
              <a:rPr lang="ru-RU" altLang="ru-RU" b="1" dirty="0" smtClean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энергообеспечением</a:t>
            </a:r>
            <a:endParaRPr lang="ru-RU" altLang="ru-RU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Монтаж на DIN-рейку</a:t>
            </a: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>
                <a:solidFill>
                  <a:srgbClr val="0369A0"/>
                </a:solidFill>
                <a:latin typeface="Calibri" pitchFamily="34" charset="0"/>
                <a:cs typeface="Times New Roman" pitchFamily="18" charset="0"/>
              </a:rPr>
              <a:t>П</a:t>
            </a:r>
            <a:r>
              <a:rPr lang="ru-RU" altLang="ru-RU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овышенная надежность работы системы</a:t>
            </a: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 smtClean="0">
                <a:solidFill>
                  <a:srgbClr val="0369A0"/>
                </a:solidFill>
                <a:latin typeface="Calibri" pitchFamily="34" charset="0"/>
                <a:cs typeface="Times New Roman" pitchFamily="18" charset="0"/>
              </a:rPr>
              <a:t>8 портов </a:t>
            </a:r>
            <a:r>
              <a:rPr lang="en-US" altLang="ru-RU" b="1" dirty="0" smtClean="0">
                <a:solidFill>
                  <a:srgbClr val="0369A0"/>
                </a:solidFill>
                <a:latin typeface="Calibri" pitchFamily="34" charset="0"/>
                <a:cs typeface="Times New Roman" pitchFamily="18" charset="0"/>
              </a:rPr>
              <a:t>RS485</a:t>
            </a:r>
            <a:r>
              <a:rPr lang="ru-RU" altLang="ru-RU" b="1" dirty="0" smtClean="0">
                <a:solidFill>
                  <a:srgbClr val="0369A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altLang="ru-RU" b="1" dirty="0" smtClean="0">
              <a:solidFill>
                <a:srgbClr val="0369A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en-US" altLang="ru-RU" b="1" dirty="0" smtClean="0">
                <a:solidFill>
                  <a:srgbClr val="0369A0"/>
                </a:solidFill>
                <a:latin typeface="Calibri" pitchFamily="34" charset="0"/>
                <a:cs typeface="Times New Roman" pitchFamily="18" charset="0"/>
              </a:rPr>
              <a:t>4 CAN + 4 RS485</a:t>
            </a:r>
          </a:p>
          <a:p>
            <a:pPr>
              <a:spcBef>
                <a:spcPct val="20000"/>
              </a:spcBef>
            </a:pPr>
            <a:r>
              <a:rPr lang="ru-RU" altLang="ru-RU" b="1" dirty="0" smtClean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en-US" altLang="ru-RU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RS485/USB – </a:t>
            </a:r>
            <a:r>
              <a:rPr lang="ru-RU" altLang="ru-RU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подключение прибора без ИП</a:t>
            </a:r>
            <a:endParaRPr lang="ru-RU" altLang="ru-RU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altLang="ru-RU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ru-RU" altLang="ru-RU" sz="20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8" y="2724744"/>
            <a:ext cx="933172" cy="21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9" y="1075580"/>
            <a:ext cx="1413569" cy="164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Сергей\Desktop\РЕГИОНЫ\Съезд 19.06.2019\Презентации\Preobrazovatel_RS232_RS485_Ethernet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6" y="4860702"/>
            <a:ext cx="1704016" cy="16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6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152400" y="1401763"/>
            <a:ext cx="88392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3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300" dirty="0">
                <a:solidFill>
                  <a:srgbClr val="0069A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Поддержка большинства тепло-, электросчетчиков, газовых корректоров, терморегуляторов, устройств связи, представленных на российском рынке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;</a:t>
            </a:r>
          </a:p>
          <a:p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Открытые протоколы обмена данными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;</a:t>
            </a:r>
          </a:p>
          <a:p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Комплексное решение под ключ («железо» + «софт») от одного производителя;</a:t>
            </a:r>
            <a:b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Сертификат утверждения типа АСКУЭ «Пульсар»;</a:t>
            </a:r>
            <a:b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Бесплатное добавление новых типов приборов, бесплатная техническая поддержка и обновление ПО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;</a:t>
            </a:r>
          </a:p>
          <a:p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Конкурентная цена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;</a:t>
            </a:r>
          </a:p>
          <a:p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Отсутствие лицензионных платежей за использование баз данных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;</a:t>
            </a:r>
          </a:p>
          <a:p>
            <a:r>
              <a:rPr lang="ru-RU" altLang="ru-RU" sz="23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3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Возможность размещения базы данных на сервере ООО «НПП “ТЕПЛОВОДОХРАН”» – отсутствие расходов на установку и обслуживание сервера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;</a:t>
            </a:r>
          </a:p>
          <a:p>
            <a:r>
              <a:rPr lang="ru-RU" altLang="ru-RU" sz="2000" b="1" dirty="0">
                <a:solidFill>
                  <a:srgbClr val="FF8402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altLang="ru-RU" sz="2000" b="1" dirty="0">
                <a:solidFill>
                  <a:srgbClr val="0069A1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altLang="ru-RU" sz="2000" dirty="0">
                <a:solidFill>
                  <a:srgbClr val="0070C0"/>
                </a:solidFill>
                <a:latin typeface="Calibri" pitchFamily="34" charset="0"/>
              </a:rPr>
              <a:t>Доработка возможностей комплекса под требования заказчика</a:t>
            </a:r>
            <a:r>
              <a:rPr lang="ru-RU" altLang="ru-RU" sz="2000" dirty="0">
                <a:solidFill>
                  <a:srgbClr val="0069A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>
            <a:off x="2819400" y="209550"/>
            <a:ext cx="5943600" cy="62865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Программный комплекс  «Пульсар»</a:t>
            </a:r>
          </a:p>
          <a:p>
            <a:pPr eaLnBrk="1" hangingPunct="1"/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6"/>
          <p:cNvSpPr>
            <a:spLocks noChangeArrowheads="1"/>
          </p:cNvSpPr>
          <p:nvPr/>
        </p:nvSpPr>
        <p:spPr bwMode="auto">
          <a:xfrm>
            <a:off x="0" y="990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69A1"/>
                </a:solidFill>
                <a:latin typeface="Calibri" pitchFamily="34" charset="0"/>
              </a:rPr>
              <a:t>Отображение данных в виде графиков</a:t>
            </a:r>
          </a:p>
        </p:txBody>
      </p:sp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9156" name="Picture 9" descr="Без имени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4813"/>
            <a:ext cx="76962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6"/>
          <p:cNvSpPr>
            <a:spLocks noChangeArrowheads="1"/>
          </p:cNvSpPr>
          <p:nvPr/>
        </p:nvSpPr>
        <p:spPr bwMode="auto">
          <a:xfrm>
            <a:off x="3124200" y="228600"/>
            <a:ext cx="5791200" cy="7620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FFFF"/>
                </a:solidFill>
                <a:latin typeface="Calibri" pitchFamily="34" charset="0"/>
              </a:rPr>
              <a:t>Использование </a:t>
            </a:r>
            <a:r>
              <a:rPr lang="en-US" altLang="ru-RU" sz="2800" b="1">
                <a:solidFill>
                  <a:srgbClr val="FFFFFF"/>
                </a:solidFill>
                <a:latin typeface="Calibri" pitchFamily="34" charset="0"/>
              </a:rPr>
              <a:t>Web - </a:t>
            </a:r>
            <a:r>
              <a:rPr lang="ru-RU" altLang="ru-RU" sz="2800" b="1">
                <a:solidFill>
                  <a:srgbClr val="FFFFFF"/>
                </a:solidFill>
                <a:latin typeface="Calibri" pitchFamily="34" charset="0"/>
              </a:rPr>
              <a:t>интерфейса</a:t>
            </a:r>
            <a:endParaRPr lang="ru-RU" altLang="ru-RU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21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6"/>
          <p:cNvSpPr>
            <a:spLocks noChangeArrowheads="1"/>
          </p:cNvSpPr>
          <p:nvPr/>
        </p:nvSpPr>
        <p:spPr bwMode="auto">
          <a:xfrm>
            <a:off x="3200400" y="304800"/>
            <a:ext cx="5791200" cy="6858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3200400" y="381000"/>
            <a:ext cx="5715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800" b="1">
                <a:solidFill>
                  <a:srgbClr val="FFFFFF"/>
                </a:solidFill>
                <a:latin typeface="Calibri" pitchFamily="34" charset="0"/>
              </a:rPr>
              <a:t>Использование ПО системы</a:t>
            </a:r>
          </a:p>
        </p:txBody>
      </p:sp>
      <p:sp>
        <p:nvSpPr>
          <p:cNvPr id="50180" name="Прямоугольник 6"/>
          <p:cNvSpPr>
            <a:spLocks noChangeArrowheads="1"/>
          </p:cNvSpPr>
          <p:nvPr/>
        </p:nvSpPr>
        <p:spPr bwMode="auto">
          <a:xfrm>
            <a:off x="0" y="990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69A1"/>
                </a:solidFill>
                <a:latin typeface="Calibri" pitchFamily="34" charset="0"/>
              </a:rPr>
              <a:t>Анализ данных</a:t>
            </a:r>
          </a:p>
        </p:txBody>
      </p:sp>
      <p:pic>
        <p:nvPicPr>
          <p:cNvPr id="50181" name="Picture 2" descr="C:\Documents and Settings\Администратор\Рабочий стол\Графики-по-район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770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06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6"/>
          <p:cNvSpPr>
            <a:spLocks noChangeArrowheads="1"/>
          </p:cNvSpPr>
          <p:nvPr/>
        </p:nvSpPr>
        <p:spPr bwMode="auto">
          <a:xfrm>
            <a:off x="3200400" y="304800"/>
            <a:ext cx="5791200" cy="601663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3200400" y="312738"/>
            <a:ext cx="5715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800" b="1">
                <a:solidFill>
                  <a:srgbClr val="FFFFFF"/>
                </a:solidFill>
                <a:latin typeface="Calibri" pitchFamily="34" charset="0"/>
              </a:rPr>
              <a:t>Реализованные проекты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4277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33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0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6"/>
          <p:cNvSpPr>
            <a:spLocks noChangeArrowheads="1"/>
          </p:cNvSpPr>
          <p:nvPr/>
        </p:nvSpPr>
        <p:spPr bwMode="auto">
          <a:xfrm>
            <a:off x="3200400" y="304800"/>
            <a:ext cx="5791200" cy="601663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200400" y="312738"/>
            <a:ext cx="5715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800" b="1">
                <a:solidFill>
                  <a:srgbClr val="FFFFFF"/>
                </a:solidFill>
                <a:latin typeface="Calibri" pitchFamily="34" charset="0"/>
              </a:rPr>
              <a:t>Реализованные проекты</a:t>
            </a:r>
          </a:p>
        </p:txBody>
      </p: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5301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4888"/>
            <a:ext cx="4597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70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90500" y="999754"/>
            <a:ext cx="8791575" cy="419471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>
              <a:defRPr/>
            </a:pPr>
            <a:r>
              <a:rPr lang="ru-RU" altLang="ru-RU" sz="2100" b="1" kern="0" dirty="0" smtClean="0">
                <a:solidFill>
                  <a:prstClr val="white"/>
                </a:solidFill>
                <a:latin typeface="Calibri" pitchFamily="34" charset="0"/>
              </a:rPr>
              <a:t>Помощь проектировщикам</a:t>
            </a:r>
            <a:endParaRPr lang="ru-RU" altLang="ru-RU" sz="2100" kern="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2114074"/>
            <a:ext cx="5641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В случае </a:t>
            </a:r>
            <a:r>
              <a:rPr lang="ru-RU" altLang="ru-RU" b="1" dirty="0" err="1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пересогласования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 общедомового счетчика </a:t>
            </a:r>
          </a:p>
          <a:p>
            <a:r>
              <a:rPr lang="ru-RU" altLang="ru-RU" b="1" dirty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  тепла, переделываем проект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бесплатно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888" y="2770068"/>
            <a:ext cx="86177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Курский завод имени </a:t>
            </a:r>
            <a:r>
              <a:rPr lang="ru-RU" altLang="ru-RU" b="1" dirty="0" err="1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Дериглазова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На данный момент все дома сдаются АСКУЭ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н</a:t>
            </a:r>
          </a:p>
          <a:p>
            <a:r>
              <a:rPr lang="ru-RU" altLang="ru-RU" b="1" dirty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а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базе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распределителей тепла</a:t>
            </a:r>
          </a:p>
          <a:p>
            <a:r>
              <a:rPr lang="ru-RU" altLang="ru-RU" b="1" dirty="0" smtClean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МУП «РМПТС»</a:t>
            </a:r>
            <a:endParaRPr lang="ru-RU" altLang="ru-RU" b="1" dirty="0" smtClean="0">
              <a:solidFill>
                <a:srgbClr val="F68409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ПАО «Т Плюс»</a:t>
            </a:r>
          </a:p>
          <a:p>
            <a:r>
              <a:rPr lang="ru-RU" altLang="ru-RU" b="1" dirty="0" smtClean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 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МУП «</a:t>
            </a:r>
            <a:r>
              <a:rPr lang="ru-RU" altLang="ru-RU" b="1" dirty="0" err="1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Выксатеплоэнерго</a:t>
            </a:r>
            <a:r>
              <a:rPr lang="ru-RU" altLang="ru-RU" b="1" dirty="0" smtClean="0">
                <a:solidFill>
                  <a:srgbClr val="0072AE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altLang="ru-RU" b="1" dirty="0">
              <a:solidFill>
                <a:srgbClr val="0072AE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186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1752600"/>
            <a:ext cx="91440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5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4800" b="1">
              <a:solidFill>
                <a:srgbClr val="0080CC"/>
              </a:solidFill>
              <a:latin typeface="Calibri" pitchFamily="34" charset="0"/>
            </a:endParaRPr>
          </a:p>
          <a:p>
            <a:pPr algn="ctr"/>
            <a:r>
              <a:rPr lang="en-US" altLang="ru-RU" sz="4800" b="1">
                <a:solidFill>
                  <a:srgbClr val="0072AE"/>
                </a:solidFill>
                <a:latin typeface="Calibri" pitchFamily="34" charset="0"/>
              </a:rPr>
              <a:t>C</a:t>
            </a:r>
            <a:r>
              <a:rPr lang="ru-RU" altLang="ru-RU" sz="4800" b="1">
                <a:solidFill>
                  <a:srgbClr val="0072AE"/>
                </a:solidFill>
                <a:latin typeface="Calibri" pitchFamily="34" charset="0"/>
              </a:rPr>
              <a:t>пасибо за внимание!</a:t>
            </a:r>
          </a:p>
          <a:p>
            <a:pPr algn="ctr"/>
            <a:r>
              <a:rPr lang="en-US" altLang="ru-RU" sz="4800" b="1">
                <a:solidFill>
                  <a:srgbClr val="0072AE"/>
                </a:solidFill>
                <a:latin typeface="Calibri" pitchFamily="34" charset="0"/>
              </a:rPr>
              <a:t>www.teplovodokhran.ru</a:t>
            </a:r>
          </a:p>
          <a:p>
            <a:pPr algn="ctr"/>
            <a:r>
              <a:rPr lang="en-US" altLang="ru-RU" sz="4800" b="1">
                <a:solidFill>
                  <a:srgbClr val="0072AE"/>
                </a:solidFill>
                <a:latin typeface="Calibri" pitchFamily="34" charset="0"/>
              </a:rPr>
              <a:t>www.pulsarm.ru</a:t>
            </a:r>
            <a:endParaRPr lang="ru-RU" altLang="ru-RU" sz="4800" b="1">
              <a:solidFill>
                <a:srgbClr val="0072A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18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5208588"/>
            <a:ext cx="1047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3921125" y="155575"/>
            <a:ext cx="4219575" cy="71120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FF"/>
                </a:solidFill>
                <a:latin typeface="Calibri" pitchFamily="34" charset="0"/>
              </a:rPr>
              <a:t>Продуктовые линейки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3346450" y="1008063"/>
            <a:ext cx="32575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Segoe UI Semibold" pitchFamily="32" charset="0"/>
              <a:buNone/>
            </a:pPr>
            <a:r>
              <a:rPr lang="en-US" altLang="ru-RU" sz="1400" dirty="0">
                <a:solidFill>
                  <a:srgbClr val="F68409"/>
                </a:solidFill>
                <a:latin typeface="Segoe UI Light" pitchFamily="32" charset="0"/>
              </a:rPr>
              <a:t> </a:t>
            </a:r>
            <a:r>
              <a:rPr lang="ru-RU" altLang="ru-RU" sz="2000" b="1" dirty="0">
                <a:solidFill>
                  <a:srgbClr val="F5821F"/>
                </a:solidFill>
                <a:latin typeface="Calibri" pitchFamily="34" charset="0"/>
              </a:rPr>
              <a:t>● 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Механические </a:t>
            </a:r>
            <a:r>
              <a:rPr lang="ru-RU" altLang="ru-RU" sz="2000" b="1" dirty="0" err="1">
                <a:solidFill>
                  <a:srgbClr val="0072AE"/>
                </a:solidFill>
                <a:latin typeface="Calibri" pitchFamily="34" charset="0"/>
              </a:rPr>
              <a:t>водосчетчики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 </a:t>
            </a:r>
            <a:r>
              <a:rPr lang="ru-RU" altLang="ru-RU" sz="2000" b="1" dirty="0" err="1">
                <a:solidFill>
                  <a:srgbClr val="0072AE"/>
                </a:solidFill>
                <a:latin typeface="Calibri" pitchFamily="34" charset="0"/>
              </a:rPr>
              <a:t>Ду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 15-Ду 250</a:t>
            </a:r>
            <a:endParaRPr lang="ru-RU" altLang="ru-RU" sz="2000" b="1" dirty="0">
              <a:solidFill>
                <a:srgbClr val="0072A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603625" y="3925888"/>
            <a:ext cx="31003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6EAB"/>
              </a:buClr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F5821F"/>
                </a:solidFill>
                <a:latin typeface="Calibri" pitchFamily="34" charset="0"/>
              </a:rPr>
              <a:t>● </a:t>
            </a:r>
            <a:r>
              <a:rPr lang="ru-RU" altLang="ru-RU" sz="2000" b="1" dirty="0" err="1">
                <a:solidFill>
                  <a:srgbClr val="0072AE"/>
                </a:solidFill>
                <a:latin typeface="Calibri" pitchFamily="34" charset="0"/>
              </a:rPr>
              <a:t>Термопреобразователи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 сопротивления</a:t>
            </a:r>
            <a:endParaRPr lang="ru-RU" altLang="ru-RU" sz="2000" b="1" dirty="0">
              <a:solidFill>
                <a:srgbClr val="0072AE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46" name="Picture 4" descr="C:\Documents and Settings\Администратор\Рабочий стол\Для новой презентации\Слайд 3\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953000"/>
            <a:ext cx="1854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IMG_01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r="24530"/>
          <a:stretch>
            <a:fillRect/>
          </a:stretch>
        </p:blipFill>
        <p:spPr bwMode="auto">
          <a:xfrm rot="653981">
            <a:off x="3975100" y="1779588"/>
            <a:ext cx="9429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IMG_0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03413"/>
            <a:ext cx="216535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7" descr="IMG_008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t="18605" r="21278" b="6976"/>
          <a:stretch>
            <a:fillRect/>
          </a:stretch>
        </p:blipFill>
        <p:spPr bwMode="auto">
          <a:xfrm rot="544263">
            <a:off x="4914900" y="1763713"/>
            <a:ext cx="936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8"/>
          <p:cNvSpPr txBox="1">
            <a:spLocks noChangeArrowheads="1"/>
          </p:cNvSpPr>
          <p:nvPr/>
        </p:nvSpPr>
        <p:spPr bwMode="auto">
          <a:xfrm>
            <a:off x="-80963" y="3405188"/>
            <a:ext cx="38973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 b="1" dirty="0">
                <a:solidFill>
                  <a:srgbClr val="0072AE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F5821F"/>
                </a:solidFill>
                <a:latin typeface="Calibri" pitchFamily="34" charset="0"/>
              </a:rPr>
              <a:t>● 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Счетчики  импульсов регистраторы, </a:t>
            </a:r>
            <a:r>
              <a:rPr lang="en-US" altLang="ru-RU" sz="2000" b="1" dirty="0" smtClean="0">
                <a:solidFill>
                  <a:srgbClr val="0072AE"/>
                </a:solidFill>
                <a:latin typeface="Calibri" pitchFamily="34" charset="0"/>
              </a:rPr>
              <a:t>GSM</a:t>
            </a:r>
            <a:r>
              <a:rPr lang="ru-RU" altLang="ru-RU" sz="2000" b="1" dirty="0" smtClean="0">
                <a:solidFill>
                  <a:srgbClr val="0072AE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модемы</a:t>
            </a:r>
            <a:r>
              <a:rPr lang="ru-RU" altLang="ru-RU" sz="2000" b="1" dirty="0" smtClean="0">
                <a:solidFill>
                  <a:srgbClr val="0072AE"/>
                </a:solidFill>
                <a:latin typeface="Calibri" pitchFamily="34" charset="0"/>
              </a:rPr>
              <a:t>, 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преобразователи интерфейсов, блоки питания, </a:t>
            </a:r>
            <a:r>
              <a:rPr lang="ru-RU" altLang="ru-RU" sz="2000" b="1" dirty="0" smtClean="0">
                <a:solidFill>
                  <a:srgbClr val="0072AE"/>
                </a:solidFill>
                <a:latin typeface="Calibri" pitchFamily="34" charset="0"/>
              </a:rPr>
              <a:t>УСПД</a:t>
            </a:r>
            <a:endParaRPr lang="ru-RU" altLang="ru-RU" sz="2000" b="1" dirty="0">
              <a:solidFill>
                <a:srgbClr val="0072AE"/>
              </a:solidFill>
              <a:latin typeface="Calibri" pitchFamily="34" charset="0"/>
            </a:endParaRPr>
          </a:p>
        </p:txBody>
      </p:sp>
      <p:pic>
        <p:nvPicPr>
          <p:cNvPr id="10251" name="Picture 20" descr="schetchik_ impul'sov_registrotor_2 k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18494" r="24840" b="13150"/>
          <a:stretch>
            <a:fillRect/>
          </a:stretch>
        </p:blipFill>
        <p:spPr bwMode="auto">
          <a:xfrm>
            <a:off x="652463" y="5957888"/>
            <a:ext cx="8651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3" descr="schetchik_ impul'sov_registrotor_10kan_vid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 t="18715" r="22276"/>
          <a:stretch>
            <a:fillRect/>
          </a:stretch>
        </p:blipFill>
        <p:spPr bwMode="auto">
          <a:xfrm>
            <a:off x="2381250" y="5957888"/>
            <a:ext cx="7302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4" descr="schetchik_ impul'sov_registrotor_16kan_vid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21461" r="21417" b="14388"/>
          <a:stretch>
            <a:fillRect/>
          </a:stretch>
        </p:blipFill>
        <p:spPr bwMode="auto">
          <a:xfrm>
            <a:off x="2308225" y="5237163"/>
            <a:ext cx="8651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28"/>
          <p:cNvSpPr txBox="1">
            <a:spLocks noChangeArrowheads="1"/>
          </p:cNvSpPr>
          <p:nvPr/>
        </p:nvSpPr>
        <p:spPr bwMode="auto">
          <a:xfrm>
            <a:off x="119063" y="1016000"/>
            <a:ext cx="32273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ru-RU" altLang="ru-RU" sz="2000" b="1" dirty="0">
                <a:solidFill>
                  <a:srgbClr val="F5821F"/>
                </a:solidFill>
                <a:latin typeface="Calibri" pitchFamily="34" charset="0"/>
              </a:rPr>
              <a:t>●</a:t>
            </a:r>
            <a:r>
              <a:rPr lang="ru-RU" altLang="ru-RU" sz="2000" b="1" dirty="0">
                <a:solidFill>
                  <a:srgbClr val="0072AE"/>
                </a:solidFill>
                <a:latin typeface="Calibri" pitchFamily="34" charset="0"/>
              </a:rPr>
              <a:t> Приборы для поквартирного учета тепла</a:t>
            </a:r>
            <a:endParaRPr lang="ru-RU" altLang="ru-RU" sz="2000" b="1" dirty="0">
              <a:solidFill>
                <a:srgbClr val="0072A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6608763" y="3719513"/>
            <a:ext cx="24399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Segoe UI Semibold" pitchFamily="32" charset="0"/>
              <a:buNone/>
            </a:pPr>
            <a:r>
              <a:rPr lang="ru-RU" altLang="ru-RU" sz="2000" b="1" dirty="0">
                <a:solidFill>
                  <a:srgbClr val="F5821F"/>
                </a:solidFill>
                <a:latin typeface="Calibri" pitchFamily="34" charset="0"/>
              </a:rPr>
              <a:t>● </a:t>
            </a:r>
            <a:r>
              <a:rPr lang="ru-RU" altLang="ru-RU" sz="2000" b="1" dirty="0">
                <a:solidFill>
                  <a:srgbClr val="0069A1"/>
                </a:solidFill>
                <a:latin typeface="Calibri" pitchFamily="34" charset="0"/>
              </a:rPr>
              <a:t>Импульсные датчики для счетчиков энергоресурсов</a:t>
            </a:r>
            <a:endParaRPr lang="ru-RU" altLang="ru-RU" sz="2000" b="1" dirty="0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56" name="Text Box 7"/>
          <p:cNvSpPr txBox="1">
            <a:spLocks noChangeArrowheads="1"/>
          </p:cNvSpPr>
          <p:nvPr/>
        </p:nvSpPr>
        <p:spPr bwMode="auto">
          <a:xfrm>
            <a:off x="6573838" y="1103313"/>
            <a:ext cx="2509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000" b="1">
                <a:solidFill>
                  <a:srgbClr val="F5821F"/>
                </a:solidFill>
                <a:latin typeface="Calibri" pitchFamily="34" charset="0"/>
              </a:rPr>
              <a:t>● </a:t>
            </a:r>
            <a:r>
              <a:rPr lang="ru-RU" altLang="ru-RU" sz="2000" b="1">
                <a:solidFill>
                  <a:srgbClr val="0072AE"/>
                </a:solidFill>
                <a:latin typeface="Calibri" pitchFamily="34" charset="0"/>
              </a:rPr>
              <a:t>Датчики давления</a:t>
            </a:r>
          </a:p>
        </p:txBody>
      </p:sp>
      <p:pic>
        <p:nvPicPr>
          <p:cNvPr id="10257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43100"/>
            <a:ext cx="13493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544763"/>
            <a:ext cx="1177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092825"/>
            <a:ext cx="7016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60950"/>
            <a:ext cx="685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833938"/>
            <a:ext cx="22828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92" y="2063033"/>
            <a:ext cx="780185" cy="13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2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467544" y="217369"/>
            <a:ext cx="8219256" cy="956288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83569" y="217368"/>
            <a:ext cx="796354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  <a:latin typeface="Calibri" pitchFamily="34" charset="0"/>
              </a:rPr>
              <a:t>Неодновременное снятие показаний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82192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Кто-то </a:t>
            </a:r>
            <a:r>
              <a:rPr lang="ru-RU" sz="3200" b="1" dirty="0">
                <a:solidFill>
                  <a:srgbClr val="0070C0"/>
                </a:solidFill>
              </a:rPr>
              <a:t>снял показания в 6 утра, а кто-то - в 12 ночи, число-то одно – 23-е, а разница в потреблении – почти сутки, погрешность получается 3,3%. Если же разница в датах снятия показаний составляет трое суток – в прошлом месяце посмотрели на счетчики 23-го, а в этом 26-го – то и погрешность учета будет составлять 3х3,33=10%</a:t>
            </a:r>
          </a:p>
        </p:txBody>
      </p:sp>
    </p:spTree>
    <p:extLst>
      <p:ext uri="{BB962C8B-B14F-4D97-AF65-F5344CB8AC3E}">
        <p14:creationId xmlns:p14="http://schemas.microsoft.com/office/powerpoint/2010/main" val="1825289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467544" y="217369"/>
            <a:ext cx="8219256" cy="956288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83569" y="217368"/>
            <a:ext cx="7963544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  <a:latin typeface="Calibri" pitchFamily="34" charset="0"/>
              </a:rPr>
              <a:t>Сведение баланса суммы показаний квартирных теплосчетчиков к общедомовому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8219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Неучтенное количество тепла в этом месяце, из-за раннего снятия показаний, переходят на следующий. В следующем месяце эти расходы всплывают и в сумме превышают показания общедомового счетчика. </a:t>
            </a:r>
            <a:r>
              <a:rPr lang="ru-RU" sz="2800" dirty="0" smtClean="0">
                <a:solidFill>
                  <a:srgbClr val="0070C0"/>
                </a:solidFill>
              </a:rPr>
              <a:t>Решается </a:t>
            </a:r>
            <a:r>
              <a:rPr lang="ru-RU" sz="2800" dirty="0">
                <a:solidFill>
                  <a:srgbClr val="0070C0"/>
                </a:solidFill>
              </a:rPr>
              <a:t>проблема </a:t>
            </a:r>
            <a:r>
              <a:rPr lang="ru-RU" sz="2800" dirty="0" smtClean="0">
                <a:solidFill>
                  <a:srgbClr val="0070C0"/>
                </a:solidFill>
              </a:rPr>
              <a:t>организованностью </a:t>
            </a:r>
            <a:r>
              <a:rPr lang="ru-RU" sz="2800" dirty="0">
                <a:solidFill>
                  <a:srgbClr val="0070C0"/>
                </a:solidFill>
              </a:rPr>
              <a:t>и дисциплинированностью жителей при снятии показаний </a:t>
            </a:r>
            <a:r>
              <a:rPr lang="ru-RU" sz="2800" dirty="0" smtClean="0">
                <a:solidFill>
                  <a:srgbClr val="0070C0"/>
                </a:solidFill>
              </a:rPr>
              <a:t>со счетчиков </a:t>
            </a:r>
            <a:r>
              <a:rPr lang="ru-RU" sz="2800" dirty="0">
                <a:solidFill>
                  <a:srgbClr val="0070C0"/>
                </a:solidFill>
              </a:rPr>
              <a:t>или </a:t>
            </a:r>
            <a:r>
              <a:rPr lang="ru-RU" sz="2800" b="1" dirty="0" smtClean="0">
                <a:solidFill>
                  <a:srgbClr val="0070C0"/>
                </a:solidFill>
              </a:rPr>
              <a:t> комплексной </a:t>
            </a:r>
            <a:r>
              <a:rPr lang="ru-RU" sz="2800" b="1" dirty="0">
                <a:solidFill>
                  <a:srgbClr val="0070C0"/>
                </a:solidFill>
              </a:rPr>
              <a:t>установкой </a:t>
            </a:r>
            <a:r>
              <a:rPr lang="ru-RU" sz="2800" b="1" dirty="0" smtClean="0">
                <a:solidFill>
                  <a:srgbClr val="0070C0"/>
                </a:solidFill>
              </a:rPr>
              <a:t>автоматизированной системы учета тепла.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2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467544" y="217369"/>
            <a:ext cx="8219256" cy="956288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ru-RU" altLang="ru-RU" sz="2800" b="1" dirty="0" smtClean="0">
                <a:solidFill>
                  <a:srgbClr val="FFFFFF"/>
                </a:solidFill>
                <a:latin typeface="Calibri" pitchFamily="34" charset="0"/>
              </a:rPr>
              <a:t>Теплосчетчики и энергосбережение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219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Сами по себе теплосчетчики </a:t>
            </a:r>
            <a:r>
              <a:rPr lang="ru-RU" sz="2800" b="1" dirty="0" smtClean="0">
                <a:solidFill>
                  <a:srgbClr val="0070C0"/>
                </a:solidFill>
              </a:rPr>
              <a:t>не </a:t>
            </a:r>
            <a:r>
              <a:rPr lang="ru-RU" sz="2800" b="1" dirty="0">
                <a:solidFill>
                  <a:srgbClr val="0070C0"/>
                </a:solidFill>
              </a:rPr>
              <a:t>являются средством энергосбережения. Но с их помощью потребитель контролирует использование теплоносителя, находит возможности его экономии, оплачивает расход по факту. Этому же </a:t>
            </a:r>
            <a:r>
              <a:rPr lang="ru-RU" sz="2800" b="1" dirty="0" smtClean="0">
                <a:solidFill>
                  <a:srgbClr val="0070C0"/>
                </a:solidFill>
              </a:rPr>
              <a:t>способствует автоматизированная система учета тепла.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АСКУЭ </a:t>
            </a:r>
            <a:r>
              <a:rPr lang="ru-RU" sz="2800" b="1" dirty="0">
                <a:solidFill>
                  <a:srgbClr val="0070C0"/>
                </a:solidFill>
              </a:rPr>
              <a:t>позволяет потребителям рассчитываться за фактические объёмы по показаниям приборов, а не по средним расходам и </a:t>
            </a:r>
            <a:r>
              <a:rPr lang="ru-RU" sz="2800" b="1" dirty="0" smtClean="0">
                <a:solidFill>
                  <a:srgbClr val="0070C0"/>
                </a:solidFill>
              </a:rPr>
              <a:t>нормативам.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2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467544" y="217368"/>
            <a:ext cx="8219256" cy="1271759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83569" y="217368"/>
            <a:ext cx="7963544" cy="12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sz="3200" b="1" dirty="0" smtClean="0">
                <a:solidFill>
                  <a:srgbClr val="FFFFFF"/>
                </a:solidFill>
                <a:latin typeface="Calibri" pitchFamily="34" charset="0"/>
              </a:rPr>
              <a:t>ФЗ №261 от 23 ноября 2009</a:t>
            </a:r>
          </a:p>
          <a:p>
            <a:pPr algn="ctr" eaLnBrk="1" hangingPunct="1">
              <a:spcBef>
                <a:spcPts val="1500"/>
              </a:spcBef>
            </a:pPr>
            <a:r>
              <a:rPr lang="ru-RU" altLang="ru-RU" sz="2400" b="1" dirty="0" smtClean="0">
                <a:solidFill>
                  <a:srgbClr val="FFFFFF"/>
                </a:solidFill>
                <a:latin typeface="Calibri" pitchFamily="34" charset="0"/>
              </a:rPr>
              <a:t>«Об энергосбережении»</a:t>
            </a:r>
            <a:r>
              <a:rPr lang="ru-RU" altLang="ru-RU" sz="32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257" y="1489127"/>
            <a:ext cx="8219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Статья 13.  Обеспечение учета используемых энергетических ресурсов</a:t>
            </a:r>
          </a:p>
          <a:p>
            <a:r>
              <a:rPr lang="en-US" altLang="ru-RU" b="1" dirty="0" smtClean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dirty="0" smtClean="0"/>
              <a:t> Многоквартирные </a:t>
            </a:r>
            <a:r>
              <a:rPr lang="ru-RU" dirty="0"/>
              <a:t>дома, вводимые в эксплуатацию с 1 января 2012 года после осуществления строительства, реконструкции, должны быть оснащены дополнительно индивидуальными приборами учета используемой тепловой энергии, а многоквартирные дома, вводимые в эксплуатацию с 1 января 2012 года после капитального ремонта, должны быть оснащены индивидуальными приборами учета используемой тепловой энергии при наличии технической возможности их установки</a:t>
            </a:r>
            <a:r>
              <a:rPr lang="ru-RU" dirty="0" smtClean="0"/>
              <a:t>.</a:t>
            </a:r>
          </a:p>
          <a:p>
            <a:r>
              <a:rPr lang="en-US" altLang="ru-RU" b="1" dirty="0" smtClean="0">
                <a:solidFill>
                  <a:srgbClr val="F68409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ru-RU" dirty="0" smtClean="0"/>
              <a:t> Собственники </a:t>
            </a:r>
            <a:r>
              <a:rPr lang="ru-RU" dirty="0"/>
              <a:t>приборов учета используемых энергетических ресурсов обязаны обеспечить надлежащую эксплуатацию этих приборов учета, их сохранность, своевременную замену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5713" y="4941168"/>
            <a:ext cx="8219256" cy="1070805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6113" y="4924880"/>
            <a:ext cx="7963544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ПП №354 от 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 мая 2011</a:t>
            </a:r>
          </a:p>
          <a:p>
            <a:pPr algn="just">
              <a:spcBef>
                <a:spcPts val="15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 предоставлении коммунальных услуг собственникам и пользователям помещений в многоквартирных домах и жилых </a:t>
            </a:r>
            <a:r>
              <a:rPr lang="ru-RU" b="1" dirty="0" smtClean="0">
                <a:solidFill>
                  <a:schemeClr val="bg1"/>
                </a:solidFill>
              </a:rPr>
              <a:t>домов»</a:t>
            </a:r>
            <a:endParaRPr lang="ru-RU" altLang="ru-RU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4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льшакова 2\Фото для сайта\Teploshetchik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" y="3742141"/>
            <a:ext cx="2953072" cy="29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1" y="692696"/>
            <a:ext cx="3112385" cy="32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76600" y="1066800"/>
            <a:ext cx="55895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latin typeface="Calibri" pitchFamily="34" charset="0"/>
              </a:rPr>
              <a:t> 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Сделано в России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Гарантия 6 лет на механические части и 12 лет на электронику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</a:t>
            </a:r>
            <a:r>
              <a:rPr lang="ru-RU" altLang="ru-RU" sz="1700" b="1" dirty="0" err="1">
                <a:solidFill>
                  <a:srgbClr val="0072AE"/>
                </a:solidFill>
                <a:latin typeface="Calibri" pitchFamily="34" charset="0"/>
              </a:rPr>
              <a:t>Межповерочный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интервал 6 лет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Высокоточное измерение разницы температур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от 0,25 С – подходит для квартир-студий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Учет тепла в Гкал, дисплей на русском языке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Интерфейсы передачи данных – </a:t>
            </a:r>
            <a:r>
              <a:rPr lang="en-US" altLang="ru-RU" sz="1700" b="1" dirty="0">
                <a:solidFill>
                  <a:srgbClr val="0072AE"/>
                </a:solidFill>
                <a:latin typeface="Calibri" pitchFamily="34" charset="0"/>
              </a:rPr>
              <a:t>RS485, M-Bus,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импульсный выход, </a:t>
            </a:r>
            <a:r>
              <a:rPr lang="ru-RU" altLang="ru-RU" sz="1700" b="1" dirty="0" err="1">
                <a:solidFill>
                  <a:srgbClr val="0072AE"/>
                </a:solidFill>
                <a:latin typeface="Calibri" pitchFamily="34" charset="0"/>
              </a:rPr>
              <a:t>радиовыход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, открытый протокол обмена, ПО для считывания данных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4 импульсных входа для подключения счетчиков и электросчетчиков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Компактные размеры, съемный вычислитель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Сенсорная кнопка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Функция самодиагностики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Измерение тепловой энергии и энергии охлаждения</a:t>
            </a:r>
          </a:p>
          <a:p>
            <a:pPr>
              <a:spcBef>
                <a:spcPct val="20000"/>
              </a:spcBef>
            </a:pPr>
            <a:r>
              <a:rPr lang="ru-RU" altLang="ru-RU" sz="1700" b="1" dirty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700" b="1" dirty="0">
                <a:solidFill>
                  <a:srgbClr val="0072AE"/>
                </a:solidFill>
                <a:latin typeface="Calibri" pitchFamily="34" charset="0"/>
              </a:rPr>
              <a:t> Электронная калибровка нелинейности расхода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7318375" y="6400800"/>
            <a:ext cx="1722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Segoe UI Semibold" pitchFamily="32" charset="0"/>
              <a:buNone/>
            </a:pPr>
            <a:r>
              <a:rPr lang="en-US" altLang="ru-RU" sz="1400">
                <a:solidFill>
                  <a:srgbClr val="0069A1"/>
                </a:solidFill>
                <a:latin typeface="Segoe UI Light" pitchFamily="32" charset="0"/>
              </a:rPr>
              <a:t> </a:t>
            </a:r>
            <a:r>
              <a:rPr lang="en-US" altLang="ru-RU" sz="1600" b="1">
                <a:solidFill>
                  <a:srgbClr val="0069A1"/>
                </a:solidFill>
                <a:latin typeface="Calibri" pitchFamily="34" charset="0"/>
              </a:rPr>
              <a:t>www.pulsarm.ru</a:t>
            </a:r>
            <a:endParaRPr lang="ru-RU" altLang="ru-RU" sz="1600" b="1">
              <a:solidFill>
                <a:srgbClr val="0069A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86000" y="209550"/>
            <a:ext cx="6629400" cy="85725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libri" pitchFamily="34" charset="0"/>
              </a:rPr>
              <a:t>Теплосчетчик «Пульсар» 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itchFamily="34" charset="0"/>
              </a:rPr>
              <a:t>механический</a:t>
            </a:r>
            <a:endParaRPr lang="ru-RU" alt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91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484504" y="1066800"/>
            <a:ext cx="5557837" cy="560256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Сделано в России</a:t>
            </a: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Гарантия 6 лет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на механические части и 12 лет на электронику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err="1" smtClean="0">
                <a:solidFill>
                  <a:srgbClr val="0070C0"/>
                </a:solidFill>
                <a:latin typeface="Calibri" pitchFamily="34" charset="0"/>
              </a:rPr>
              <a:t>Межповерочный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 интервал 6 лет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Учет тепла в Гкал, дисплей на русском языке</a:t>
            </a: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 Высокоточное измерение разницы температур</a:t>
            </a: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от 0,25 С – подходит для квартир-студий</a:t>
            </a: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F5821F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 Интерфейсы передачи данных – </a:t>
            </a:r>
            <a:r>
              <a:rPr lang="en-US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RS485, M-Bus,</a:t>
            </a: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 импульсный выход, </a:t>
            </a:r>
            <a:r>
              <a:rPr lang="ru-RU" altLang="ru-RU" sz="1800" b="1" dirty="0" err="1" smtClean="0">
                <a:solidFill>
                  <a:srgbClr val="0072AE"/>
                </a:solidFill>
                <a:latin typeface="Calibri" pitchFamily="34" charset="0"/>
              </a:rPr>
              <a:t>радиовыход</a:t>
            </a: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, открытый протокол обмена, ПО для считывания данных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solidFill>
                  <a:srgbClr val="0072AE"/>
                </a:solidFill>
                <a:latin typeface="Calibri" pitchFamily="34" charset="0"/>
              </a:rPr>
              <a:t> 4 импульсных входа для подключения счетчиков воды и электросчетчиков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Функция самодиагностики</a:t>
            </a:r>
          </a:p>
          <a:p>
            <a:pPr marL="0" indent="0">
              <a:buFontTx/>
              <a:buNone/>
            </a:pPr>
            <a:r>
              <a:rPr lang="ru-RU" altLang="ru-RU" sz="1800" b="1" dirty="0" smtClean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 smtClean="0">
                <a:latin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Компактные размеры, съемный вычислитель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>
                <a:latin typeface="Calibri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Calibri" pitchFamily="34" charset="0"/>
              </a:rPr>
              <a:t>Измерение тепловой энергии и энергии </a:t>
            </a:r>
            <a:r>
              <a:rPr lang="ru-RU" altLang="ru-RU" sz="1800" b="1" dirty="0" smtClean="0">
                <a:solidFill>
                  <a:srgbClr val="0070C0"/>
                </a:solidFill>
                <a:latin typeface="Calibri" pitchFamily="34" charset="0"/>
              </a:rPr>
              <a:t>охлаждения</a:t>
            </a:r>
          </a:p>
          <a:p>
            <a:pPr marL="0" indent="0">
              <a:buFontTx/>
              <a:buNone/>
            </a:pPr>
            <a:r>
              <a:rPr lang="ru-RU" altLang="ru-RU" sz="1800" b="1" dirty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>
                <a:latin typeface="Calibri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Calibri" pitchFamily="34" charset="0"/>
              </a:rPr>
              <a:t>Более широкое распространение в мире по сравнению с механическими теплосчетчиками</a:t>
            </a:r>
          </a:p>
          <a:p>
            <a:pPr marL="0" indent="0">
              <a:buFontTx/>
              <a:buNone/>
            </a:pPr>
            <a:r>
              <a:rPr lang="ru-RU" altLang="ru-RU" sz="1800" b="1" dirty="0">
                <a:solidFill>
                  <a:srgbClr val="F68409"/>
                </a:solidFill>
                <a:latin typeface="Calibri" pitchFamily="34" charset="0"/>
              </a:rPr>
              <a:t>+</a:t>
            </a:r>
            <a:r>
              <a:rPr lang="ru-RU" altLang="ru-RU" sz="1800" b="1" dirty="0">
                <a:latin typeface="Calibri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Calibri" pitchFamily="34" charset="0"/>
              </a:rPr>
              <a:t>Не требует качественного заземления </a:t>
            </a:r>
          </a:p>
          <a:p>
            <a:pPr marL="0" indent="0">
              <a:buFontTx/>
              <a:buNone/>
            </a:pPr>
            <a:endParaRPr lang="ru-RU" altLang="ru-RU" sz="1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ru-RU" altLang="ru-RU" sz="1800" b="1" dirty="0" smtClean="0">
              <a:latin typeface="Calibri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0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2286000" y="209550"/>
            <a:ext cx="6629400" cy="857250"/>
          </a:xfrm>
          <a:prstGeom prst="roundRect">
            <a:avLst>
              <a:gd name="adj" fmla="val 16667"/>
            </a:avLst>
          </a:prstGeom>
          <a:solidFill>
            <a:srgbClr val="F68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bg1"/>
                </a:solidFill>
                <a:latin typeface="Calibri" pitchFamily="34" charset="0"/>
              </a:rPr>
              <a:t>Теплосчетчик «Пульсар» ультразвуковой</a:t>
            </a:r>
          </a:p>
        </p:txBody>
      </p:sp>
    </p:spTree>
    <p:extLst>
      <p:ext uri="{BB962C8B-B14F-4D97-AF65-F5344CB8AC3E}">
        <p14:creationId xmlns:p14="http://schemas.microsoft.com/office/powerpoint/2010/main" val="1751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1506</Words>
  <Application>Microsoft Office PowerPoint</Application>
  <PresentationFormat>Экран (4:3)</PresentationFormat>
  <Paragraphs>232</Paragraphs>
  <Slides>28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узла учета </vt:lpstr>
      <vt:lpstr>Презентация PowerPoint</vt:lpstr>
      <vt:lpstr>ГОСТ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</cp:lastModifiedBy>
  <cp:revision>34</cp:revision>
  <cp:lastPrinted>2019-10-21T13:22:31Z</cp:lastPrinted>
  <dcterms:created xsi:type="dcterms:W3CDTF">2017-11-01T08:27:37Z</dcterms:created>
  <dcterms:modified xsi:type="dcterms:W3CDTF">2019-10-21T14:25:41Z</dcterms:modified>
</cp:coreProperties>
</file>