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88" r:id="rId3"/>
    <p:sldId id="258" r:id="rId4"/>
    <p:sldId id="287" r:id="rId5"/>
    <p:sldId id="293" r:id="rId6"/>
    <p:sldId id="289" r:id="rId7"/>
    <p:sldId id="291" r:id="rId8"/>
    <p:sldId id="292" r:id="rId9"/>
    <p:sldId id="290" r:id="rId10"/>
    <p:sldId id="294" r:id="rId11"/>
    <p:sldId id="295" r:id="rId12"/>
    <p:sldId id="296" r:id="rId13"/>
    <p:sldId id="297" r:id="rId14"/>
    <p:sldId id="262" r:id="rId15"/>
    <p:sldId id="264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231" autoAdjust="0"/>
  </p:normalViewPr>
  <p:slideViewPr>
    <p:cSldViewPr>
      <p:cViewPr varScale="1">
        <p:scale>
          <a:sx n="117" d="100"/>
          <a:sy n="117" d="100"/>
        </p:scale>
        <p:origin x="654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E788E-A00B-4261-880D-3A8B1E814827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E3F7-1353-4BE4-8A59-B599C38EB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4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DE3F7-1353-4BE4-8A59-B599C38EB1B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7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5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9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69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44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92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10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62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5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05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51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15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9EDDE-F9AF-4873-AC09-5CE831426C9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13AD9-00DC-46A4-9E0D-FF0B60F20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6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0" y="0"/>
            <a:ext cx="9144000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9862"/>
            <a:ext cx="9144000" cy="1261963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Сервис по формированию и </a:t>
            </a:r>
            <a:r>
              <a:rPr lang="ru-RU" sz="2000" b="1" dirty="0" smtClean="0">
                <a:solidFill>
                  <a:schemeClr val="tx2"/>
                </a:solidFill>
              </a:rPr>
              <a:t>передаче </a:t>
            </a:r>
            <a:r>
              <a:rPr lang="ru-RU" sz="2000" b="1" dirty="0">
                <a:solidFill>
                  <a:schemeClr val="tx2"/>
                </a:solidFill>
              </a:rPr>
              <a:t>данных управляющих организаций, расчетных центров, </a:t>
            </a:r>
            <a:r>
              <a:rPr lang="ru-RU" sz="2000" b="1" dirty="0" err="1">
                <a:solidFill>
                  <a:schemeClr val="tx2"/>
                </a:solidFill>
              </a:rPr>
              <a:t>ресурсоснабжающих</a:t>
            </a:r>
            <a:r>
              <a:rPr lang="ru-RU" sz="2000" b="1" dirty="0">
                <a:solidFill>
                  <a:schemeClr val="tx2"/>
                </a:solidFill>
              </a:rPr>
              <a:t> организаций, производителей приборов учета в государственную информационную систему жилищно-коммунального хозяйства </a:t>
            </a:r>
            <a:r>
              <a:rPr lang="ru-RU" sz="2000" b="1" dirty="0" smtClean="0">
                <a:solidFill>
                  <a:schemeClr val="tx2"/>
                </a:solidFill>
              </a:rPr>
              <a:t>(ГИС ЖКХ)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671900" y="555526"/>
            <a:ext cx="1800200" cy="1800200"/>
            <a:chOff x="3118734" y="655399"/>
            <a:chExt cx="1440160" cy="1440160"/>
          </a:xfrm>
        </p:grpSpPr>
        <p:sp>
          <p:nvSpPr>
            <p:cNvPr id="5" name="Овал 4"/>
            <p:cNvSpPr/>
            <p:nvPr/>
          </p:nvSpPr>
          <p:spPr>
            <a:xfrm>
              <a:off x="3118734" y="655399"/>
              <a:ext cx="1440160" cy="144016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7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182" y="755635"/>
              <a:ext cx="1265089" cy="1265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881480" y="2547255"/>
            <a:ext cx="7380820" cy="830997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АИС24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27132"/>
            <a:ext cx="2952328" cy="4616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ООО «ЖКХ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Онлайн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1135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10864" y="0"/>
            <a:ext cx="9144000" cy="513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  ПУ АВТОМАТИЧЕСКИ ПЕРЕДАЮТСЯ В ГИС ЖКХ ЧЕРЕЗ АИС24</a:t>
            </a:r>
            <a:endParaRPr lang="ru-RU" sz="1800" i="1" dirty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84368" y="-8900"/>
            <a:ext cx="1259632" cy="648000"/>
            <a:chOff x="7862301" y="-8900"/>
            <a:chExt cx="1259632" cy="64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862301" y="-890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087" y="2547937"/>
            <a:ext cx="123825" cy="47625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71550"/>
            <a:ext cx="8466265" cy="3904243"/>
          </a:xfrm>
        </p:spPr>
      </p:pic>
    </p:spTree>
    <p:extLst>
      <p:ext uri="{BB962C8B-B14F-4D97-AF65-F5344CB8AC3E}">
        <p14:creationId xmlns:p14="http://schemas.microsoft.com/office/powerpoint/2010/main" val="306102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10864" y="0"/>
            <a:ext cx="9144000" cy="513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chemeClr val="bg1"/>
                </a:solidFill>
              </a:rPr>
              <a:t>ПУ АВТОМАТИЧЕСКИ ПЕРЕДАЮТСЯ В ГИС ЖКХ ЧЕРЕЗ АИС24</a:t>
            </a:r>
            <a:endParaRPr lang="ru-RU" sz="1800" i="1" dirty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84368" y="-8900"/>
            <a:ext cx="1259632" cy="648000"/>
            <a:chOff x="7862301" y="-8900"/>
            <a:chExt cx="1259632" cy="64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862301" y="-890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087" y="2547937"/>
            <a:ext cx="123825" cy="47625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07551"/>
            <a:ext cx="8469588" cy="3968455"/>
          </a:xfrm>
        </p:spPr>
      </p:pic>
    </p:spTree>
    <p:extLst>
      <p:ext uri="{BB962C8B-B14F-4D97-AF65-F5344CB8AC3E}">
        <p14:creationId xmlns:p14="http://schemas.microsoft.com/office/powerpoint/2010/main" val="31445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10864" y="0"/>
            <a:ext cx="9144000" cy="513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ПОКАЗАНИЯ </a:t>
            </a:r>
            <a:r>
              <a:rPr lang="ru-RU" sz="1800" b="1" dirty="0" smtClean="0">
                <a:solidFill>
                  <a:schemeClr val="bg1"/>
                </a:solidFill>
              </a:rPr>
              <a:t>ПУ </a:t>
            </a:r>
            <a:r>
              <a:rPr lang="ru-RU" sz="1800" b="1" dirty="0">
                <a:solidFill>
                  <a:schemeClr val="bg1"/>
                </a:solidFill>
              </a:rPr>
              <a:t>АВТОМАТИЧЕСКИ ПЕРЕДАЮТСЯ В ГИС ЖКХ ЧЕРЕЗ АИС24</a:t>
            </a:r>
            <a:endParaRPr lang="ru-RU" sz="1800" i="1" dirty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84368" y="-8900"/>
            <a:ext cx="1259632" cy="648000"/>
            <a:chOff x="7862301" y="-8900"/>
            <a:chExt cx="1259632" cy="64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862301" y="-890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087" y="2547937"/>
            <a:ext cx="123825" cy="47625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69" y="930243"/>
            <a:ext cx="8453859" cy="3904243"/>
          </a:xfrm>
        </p:spPr>
      </p:pic>
    </p:spTree>
    <p:extLst>
      <p:ext uri="{BB962C8B-B14F-4D97-AF65-F5344CB8AC3E}">
        <p14:creationId xmlns:p14="http://schemas.microsoft.com/office/powerpoint/2010/main" val="2377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10864" y="0"/>
            <a:ext cx="9144000" cy="513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  ПЛЮСЫ В МАРКЕТИНГЕ </a:t>
            </a:r>
            <a:endParaRPr lang="ru-RU" sz="1800" i="1" dirty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84368" y="-8900"/>
            <a:ext cx="1259632" cy="648000"/>
            <a:chOff x="7862301" y="-8900"/>
            <a:chExt cx="1259632" cy="64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862301" y="-890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087" y="2547937"/>
            <a:ext cx="123825" cy="47625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43558"/>
            <a:ext cx="5476885" cy="2745864"/>
          </a:xfrm>
        </p:spPr>
      </p:pic>
      <p:sp>
        <p:nvSpPr>
          <p:cNvPr id="5" name="TextBox 4"/>
          <p:cNvSpPr txBox="1"/>
          <p:nvPr/>
        </p:nvSpPr>
        <p:spPr>
          <a:xfrm>
            <a:off x="6516216" y="843558"/>
            <a:ext cx="2448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Приборы учета автоматически размещаются в ГИС ЖКХ</a:t>
            </a:r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Показания ИПУ и ОДПУ передаются в ГИС ЖКХ автоматически и в срок установленный законодательством.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6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0" y="0"/>
            <a:ext cx="9144000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0" y="893729"/>
            <a:ext cx="9144000" cy="324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Автоматизированный продукт внесения данных в </a:t>
            </a:r>
            <a:r>
              <a:rPr lang="ru-RU" sz="1400" dirty="0" smtClean="0">
                <a:solidFill>
                  <a:schemeClr val="tx1"/>
                </a:solidFill>
              </a:rPr>
              <a:t>ГИС ЖКХ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219509"/>
            <a:ext cx="9144000" cy="324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Персональное сопровождение по внесению данных в </a:t>
            </a:r>
            <a:r>
              <a:rPr lang="ru-RU" sz="1400" dirty="0" smtClean="0">
                <a:solidFill>
                  <a:schemeClr val="tx1"/>
                </a:solidFill>
              </a:rPr>
              <a:t>ГИС ЖКХ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545289"/>
            <a:ext cx="9144000" cy="576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Ведение сайта </a:t>
            </a:r>
            <a:r>
              <a:rPr lang="ru-RU" sz="1400" dirty="0">
                <a:solidFill>
                  <a:schemeClr val="tx1"/>
                </a:solidFill>
              </a:rPr>
              <a:t>организации (УК,ТСЖ,ЖСК) с личными кабинетами жильцов, с возможностью просмотра начисления платежей и удобными системами оплаты ЖКУ (Сбербанк онлайн, Яндекс деньги и т.д.)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-28056" y="2124849"/>
            <a:ext cx="9144000" cy="324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Интеграция с отраслевым решением 1С для организаций в ЖКХ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2448849"/>
            <a:ext cx="9143960" cy="324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Сервис начислений ЖКУ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0" y="2759598"/>
            <a:ext cx="9144000" cy="576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Резервное хранение данных, ваши данные всегда защищены, надежно хранятся и дублируются на наших серверах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0" y="3359138"/>
            <a:ext cx="9126468" cy="324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Минимальная стоимость по рынку услуг, в зависимости от пакета заказанных услуг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1636" y="3923991"/>
            <a:ext cx="853294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>
                <a:solidFill>
                  <a:schemeClr val="tx2"/>
                </a:solidFill>
              </a:rPr>
              <a:t>P.S.</a:t>
            </a:r>
            <a:r>
              <a:rPr lang="ru-RU" sz="1600" i="1" dirty="0">
                <a:solidFill>
                  <a:schemeClr val="tx2"/>
                </a:solidFill>
              </a:rPr>
              <a:t> программа </a:t>
            </a:r>
            <a:r>
              <a:rPr lang="ru-RU" sz="1600" b="1" i="1" dirty="0">
                <a:solidFill>
                  <a:schemeClr val="tx2"/>
                </a:solidFill>
              </a:rPr>
              <a:t>не допускает несвоевременную передачу</a:t>
            </a:r>
            <a:r>
              <a:rPr lang="ru-RU" sz="1600" i="1" dirty="0">
                <a:solidFill>
                  <a:schemeClr val="tx2"/>
                </a:solidFill>
              </a:rPr>
              <a:t> данных, которая может привести к дополнительным финансовым потерям.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48072"/>
          </a:xfrm>
          <a:solidFill>
            <a:schemeClr val="tx2">
              <a:alpha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1800" b="1" dirty="0">
                <a:solidFill>
                  <a:schemeClr val="bg1"/>
                </a:solidFill>
              </a:rPr>
              <a:t>  НАШЕ ПРЕДЛОЖЕНИЕ ДЛЯ ВАС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596" y="885092"/>
            <a:ext cx="334007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  <a:sym typeface="Wingdings 3"/>
              </a:rPr>
              <a:t>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596" y="1213814"/>
            <a:ext cx="334007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  <a:sym typeface="Wingdings 3"/>
              </a:rPr>
              <a:t>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596" y="1538422"/>
            <a:ext cx="334007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  <a:sym typeface="Wingdings 3"/>
              </a:rPr>
              <a:t>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596" y="2116262"/>
            <a:ext cx="334007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  <a:sym typeface="Wingdings 3"/>
              </a:rPr>
              <a:t>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596" y="2441132"/>
            <a:ext cx="334007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  <a:sym typeface="Wingdings 3"/>
              </a:rPr>
              <a:t>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596" y="27643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192" y="2879720"/>
            <a:ext cx="334007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  <a:sym typeface="Wingdings 3"/>
              </a:rPr>
              <a:t>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596" y="3353260"/>
            <a:ext cx="334007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  <a:sym typeface="Wingdings 3"/>
              </a:rPr>
              <a:t></a:t>
            </a:r>
            <a:endParaRPr lang="ru-RU" dirty="0">
              <a:solidFill>
                <a:schemeClr val="tx2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7884368" y="0"/>
            <a:ext cx="1259632" cy="648000"/>
            <a:chOff x="7884368" y="0"/>
            <a:chExt cx="1259632" cy="6480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7884368" y="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27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242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0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6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8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21" grpId="0" animBg="1"/>
      <p:bldP spid="22" grpId="0" animBg="1"/>
      <p:bldP spid="24" grpId="0" animBg="1"/>
      <p:bldP spid="29" grpId="0" animBg="1"/>
      <p:bldP spid="10" grpId="0"/>
      <p:bldP spid="12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0" y="0"/>
            <a:ext cx="9144000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47714"/>
            <a:ext cx="9144000" cy="648072"/>
          </a:xfrm>
          <a:solidFill>
            <a:schemeClr val="tx2">
              <a:alpha val="80000"/>
            </a:schemeClr>
          </a:solidFill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bg1"/>
                </a:solidFill>
              </a:rPr>
              <a:t>СПАСИБО ЗА ВНИМАНИЕ!</a:t>
            </a:r>
            <a:endParaRPr lang="ru-RU" sz="2200" i="1" dirty="0">
              <a:solidFill>
                <a:schemeClr val="bg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044330" y="3419003"/>
            <a:ext cx="3055341" cy="1384995"/>
            <a:chOff x="3707904" y="3291830"/>
            <a:chExt cx="3055341" cy="1384995"/>
          </a:xfrm>
        </p:grpSpPr>
        <p:sp>
          <p:nvSpPr>
            <p:cNvPr id="3" name="TextBox 2"/>
            <p:cNvSpPr txBox="1"/>
            <p:nvPr/>
          </p:nvSpPr>
          <p:spPr>
            <a:xfrm>
              <a:off x="3707904" y="3291830"/>
              <a:ext cx="1165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Контакты: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88024" y="3291830"/>
              <a:ext cx="1975221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+7 (499) 348-12-77</a:t>
              </a:r>
              <a:endParaRPr lang="en-US" dirty="0"/>
            </a:p>
            <a:p>
              <a:r>
                <a:rPr lang="en-US" sz="400" dirty="0"/>
                <a:t> </a:t>
              </a:r>
              <a:endParaRPr lang="ru-RU" sz="400" dirty="0"/>
            </a:p>
            <a:p>
              <a:r>
                <a:rPr lang="ru-RU" dirty="0"/>
                <a:t>+7 </a:t>
              </a:r>
              <a:r>
                <a:rPr lang="ru-RU" dirty="0" smtClean="0"/>
                <a:t>(</a:t>
              </a:r>
              <a:r>
                <a:rPr lang="en-US" dirty="0" smtClean="0"/>
                <a:t>926</a:t>
              </a:r>
              <a:r>
                <a:rPr lang="ru-RU" dirty="0" smtClean="0"/>
                <a:t>) </a:t>
              </a:r>
              <a:r>
                <a:rPr lang="en-US" dirty="0" smtClean="0"/>
                <a:t>154</a:t>
              </a:r>
              <a:r>
                <a:rPr lang="ru-RU" dirty="0" smtClean="0"/>
                <a:t>-3</a:t>
              </a:r>
              <a:r>
                <a:rPr lang="en-US" dirty="0" smtClean="0"/>
                <a:t>0</a:t>
              </a:r>
              <a:r>
                <a:rPr lang="ru-RU" dirty="0" smtClean="0"/>
                <a:t>-</a:t>
              </a:r>
              <a:r>
                <a:rPr lang="en-US" dirty="0" smtClean="0"/>
                <a:t>21</a:t>
              </a:r>
              <a:endParaRPr lang="en-US" dirty="0"/>
            </a:p>
            <a:p>
              <a:r>
                <a:rPr lang="en-US" sz="400" dirty="0"/>
                <a:t> </a:t>
              </a:r>
              <a:endParaRPr lang="ru-RU" sz="400" dirty="0"/>
            </a:p>
            <a:p>
              <a:r>
                <a:rPr lang="en-AU" u="sng" dirty="0" smtClean="0">
                  <a:solidFill>
                    <a:schemeClr val="tx2"/>
                  </a:solidFill>
                </a:rPr>
                <a:t>info@</a:t>
              </a:r>
              <a:r>
                <a:rPr lang="en-US" u="sng" dirty="0" smtClean="0">
                  <a:solidFill>
                    <a:schemeClr val="tx2"/>
                  </a:solidFill>
                </a:rPr>
                <a:t>ais24</a:t>
              </a:r>
              <a:r>
                <a:rPr lang="en-AU" u="sng" dirty="0" smtClean="0">
                  <a:solidFill>
                    <a:schemeClr val="tx2"/>
                  </a:solidFill>
                </a:rPr>
                <a:t>.</a:t>
              </a:r>
              <a:r>
                <a:rPr lang="en-AU" u="sng" dirty="0" err="1" smtClean="0">
                  <a:solidFill>
                    <a:schemeClr val="tx2"/>
                  </a:solidFill>
                </a:rPr>
                <a:t>ru</a:t>
              </a:r>
              <a:endParaRPr lang="en-AU" u="sng" dirty="0">
                <a:solidFill>
                  <a:schemeClr val="tx2"/>
                </a:solidFill>
              </a:endParaRPr>
            </a:p>
            <a:p>
              <a:r>
                <a:rPr lang="en-US" sz="400" dirty="0"/>
                <a:t> </a:t>
              </a:r>
              <a:endParaRPr lang="ru-RU" sz="400" dirty="0"/>
            </a:p>
            <a:p>
              <a:r>
                <a:rPr lang="en-US" u="sng" dirty="0" smtClean="0">
                  <a:solidFill>
                    <a:schemeClr val="tx2"/>
                  </a:solidFill>
                </a:rPr>
                <a:t>www.</a:t>
              </a:r>
              <a:r>
                <a:rPr lang="en-AU" u="sng" dirty="0" smtClean="0">
                  <a:solidFill>
                    <a:schemeClr val="tx2"/>
                  </a:solidFill>
                </a:rPr>
                <a:t>ais24</a:t>
              </a:r>
              <a:r>
                <a:rPr lang="en-AU" u="sng" dirty="0" smtClean="0">
                  <a:solidFill>
                    <a:schemeClr val="tx2"/>
                  </a:solidFill>
                </a:rPr>
                <a:t>.ru</a:t>
              </a:r>
              <a:endParaRPr lang="ru-RU" u="sng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851920" y="411510"/>
            <a:ext cx="1440160" cy="1440160"/>
            <a:chOff x="3118734" y="655399"/>
            <a:chExt cx="1440160" cy="1440160"/>
          </a:xfrm>
        </p:grpSpPr>
        <p:sp>
          <p:nvSpPr>
            <p:cNvPr id="16" name="Овал 15"/>
            <p:cNvSpPr/>
            <p:nvPr/>
          </p:nvSpPr>
          <p:spPr>
            <a:xfrm>
              <a:off x="3118734" y="655399"/>
              <a:ext cx="1440160" cy="144016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182" y="755635"/>
              <a:ext cx="1265089" cy="1265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4636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0" y="0"/>
            <a:ext cx="9144000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48072"/>
          </a:xfrm>
          <a:solidFill>
            <a:schemeClr val="tx2">
              <a:alpha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schemeClr val="bg1"/>
                </a:solidFill>
              </a:rPr>
              <a:t>  </a:t>
            </a:r>
            <a:r>
              <a:rPr lang="ru-RU" sz="1800" b="1" dirty="0">
                <a:solidFill>
                  <a:schemeClr val="bg1"/>
                </a:solidFill>
              </a:rPr>
              <a:t>ВОЗМОЖНОСТЬ ОПЕРАТИВНОГО РАСКРЫТИЯ ИНФОРМАЦИИ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289620" y="987574"/>
            <a:ext cx="860286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>
                <a:solidFill>
                  <a:schemeClr val="tx1"/>
                </a:solidFill>
              </a:rPr>
              <a:t>ООО «ЖКХ-Онлайн» создана в 2016 году для предоставления онлайн-сервиса по реализации </a:t>
            </a:r>
            <a:r>
              <a:rPr lang="ru-RU" sz="1800" b="1" dirty="0">
                <a:solidFill>
                  <a:schemeClr val="tx1"/>
                </a:solidFill>
              </a:rPr>
              <a:t>Федерального закона </a:t>
            </a:r>
            <a:r>
              <a:rPr lang="ru-RU" sz="1800" b="1" dirty="0" smtClean="0">
                <a:solidFill>
                  <a:schemeClr val="tx1"/>
                </a:solidFill>
              </a:rPr>
              <a:t>от </a:t>
            </a:r>
            <a:r>
              <a:rPr lang="ru-RU" sz="1800" b="1" dirty="0">
                <a:solidFill>
                  <a:schemeClr val="tx1"/>
                </a:solidFill>
              </a:rPr>
              <a:t>21.07.2014 № 209-ФЗ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«О государственной информационной системе жилищно-коммунального хозяйства»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и </a:t>
            </a:r>
            <a:r>
              <a:rPr lang="ru-RU" sz="1800" b="1" dirty="0">
                <a:solidFill>
                  <a:schemeClr val="tx1"/>
                </a:solidFill>
              </a:rPr>
              <a:t>совместного приказа </a:t>
            </a:r>
            <a:r>
              <a:rPr lang="ru-RU" sz="1800" b="1" dirty="0" err="1" smtClean="0">
                <a:solidFill>
                  <a:schemeClr val="tx1"/>
                </a:solidFill>
              </a:rPr>
              <a:t>Минкомсвязи</a:t>
            </a:r>
            <a:r>
              <a:rPr lang="ru-RU" sz="1800" b="1" dirty="0" smtClean="0">
                <a:solidFill>
                  <a:schemeClr val="tx1"/>
                </a:solidFill>
              </a:rPr>
              <a:t> России и</a:t>
            </a:r>
            <a:r>
              <a:rPr lang="ru-RU" sz="1800" b="1" dirty="0">
                <a:solidFill>
                  <a:schemeClr val="tx1"/>
                </a:solidFill>
              </a:rPr>
              <a:t> </a:t>
            </a:r>
            <a:r>
              <a:rPr lang="ru-RU" sz="1800" b="1" dirty="0" smtClean="0">
                <a:solidFill>
                  <a:schemeClr val="tx1"/>
                </a:solidFill>
              </a:rPr>
              <a:t>Минстроя России от</a:t>
            </a:r>
            <a:r>
              <a:rPr lang="ru-RU" sz="1800" b="1" dirty="0">
                <a:solidFill>
                  <a:schemeClr val="tx1"/>
                </a:solidFill>
              </a:rPr>
              <a:t> </a:t>
            </a:r>
            <a:r>
              <a:rPr lang="ru-RU" sz="1800" b="1" dirty="0" smtClean="0">
                <a:solidFill>
                  <a:schemeClr val="tx1"/>
                </a:solidFill>
              </a:rPr>
              <a:t>29.02.2016 </a:t>
            </a:r>
            <a:r>
              <a:rPr lang="ru-RU" sz="1800" b="1" dirty="0">
                <a:solidFill>
                  <a:schemeClr val="tx1"/>
                </a:solidFill>
              </a:rPr>
              <a:t>№ </a:t>
            </a:r>
            <a:r>
              <a:rPr lang="ru-RU" sz="1800" b="1" dirty="0" smtClean="0">
                <a:solidFill>
                  <a:schemeClr val="tx1"/>
                </a:solidFill>
              </a:rPr>
              <a:t>74/114/</a:t>
            </a:r>
            <a:r>
              <a:rPr lang="ru-RU" sz="1800" b="1" dirty="0" err="1" smtClean="0">
                <a:solidFill>
                  <a:schemeClr val="tx1"/>
                </a:solidFill>
              </a:rPr>
              <a:t>пр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«Об утверждении состава, сроков и периодичности размещения информации поставщиками информации в государственной информационной системе жилищно-коммунального хозяйства».</a:t>
            </a:r>
            <a:endParaRPr lang="en-US" sz="1800" i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В настоящее время сервисом, разработанным ООО «ЖКХ-Онлайн» - </a:t>
            </a:r>
            <a:r>
              <a:rPr lang="ru-RU" sz="1800" dirty="0" smtClean="0">
                <a:solidFill>
                  <a:schemeClr val="tx1"/>
                </a:solidFill>
              </a:rPr>
              <a:t>«Автоматизированная информационная система 24» (АИС24), </a:t>
            </a:r>
            <a:r>
              <a:rPr lang="ru-RU" sz="1800" dirty="0">
                <a:solidFill>
                  <a:schemeClr val="tx1"/>
                </a:solidFill>
              </a:rPr>
              <a:t>пользуются более </a:t>
            </a:r>
            <a:r>
              <a:rPr lang="ru-RU" sz="1800" dirty="0" smtClean="0">
                <a:solidFill>
                  <a:schemeClr val="tx1"/>
                </a:solidFill>
              </a:rPr>
              <a:t>300 </a:t>
            </a:r>
            <a:r>
              <a:rPr lang="ru-RU" sz="1800" dirty="0">
                <a:solidFill>
                  <a:schemeClr val="tx1"/>
                </a:solidFill>
              </a:rPr>
              <a:t>организаций из </a:t>
            </a:r>
            <a:r>
              <a:rPr lang="ru-RU" sz="1800" dirty="0" smtClean="0">
                <a:solidFill>
                  <a:schemeClr val="tx1"/>
                </a:solidFill>
              </a:rPr>
              <a:t>8 </a:t>
            </a:r>
            <a:r>
              <a:rPr lang="ru-RU" sz="1800" dirty="0">
                <a:solidFill>
                  <a:schemeClr val="tx1"/>
                </a:solidFill>
              </a:rPr>
              <a:t>субъектов Российской Федерации (Москва, </a:t>
            </a:r>
            <a:r>
              <a:rPr lang="ru-RU" sz="1800" dirty="0" smtClean="0">
                <a:solidFill>
                  <a:schemeClr val="tx1"/>
                </a:solidFill>
              </a:rPr>
              <a:t>Санкт-Петербург, Московская, Ленинградская, Владимирская, Самарская и Ивановская области, и </a:t>
            </a:r>
            <a:r>
              <a:rPr lang="ru-RU" sz="1800" dirty="0">
                <a:solidFill>
                  <a:schemeClr val="tx1"/>
                </a:solidFill>
              </a:rPr>
              <a:t>Р</a:t>
            </a:r>
            <a:r>
              <a:rPr lang="ru-RU" sz="1800" dirty="0" smtClean="0">
                <a:solidFill>
                  <a:schemeClr val="tx1"/>
                </a:solidFill>
              </a:rPr>
              <a:t>еспублика </a:t>
            </a:r>
            <a:r>
              <a:rPr lang="ru-RU" sz="1800" dirty="0">
                <a:solidFill>
                  <a:schemeClr val="tx1"/>
                </a:solidFill>
              </a:rPr>
              <a:t>Крым).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7884368" y="0"/>
            <a:ext cx="1259632" cy="648000"/>
            <a:chOff x="7884368" y="0"/>
            <a:chExt cx="1259632" cy="64800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884368" y="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21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8316416" y="4912782"/>
            <a:ext cx="936104" cy="20005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700" b="1" dirty="0">
                <a:solidFill>
                  <a:schemeClr val="accent1">
                    <a:lumMod val="75000"/>
                  </a:schemeClr>
                </a:solidFill>
              </a:rPr>
              <a:t>«ЖКХ</a:t>
            </a:r>
            <a:r>
              <a:rPr lang="en-US" sz="7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700" b="1" dirty="0">
                <a:solidFill>
                  <a:schemeClr val="accent1">
                    <a:lumMod val="75000"/>
                  </a:schemeClr>
                </a:solidFill>
              </a:rPr>
              <a:t>Онлайн»</a:t>
            </a:r>
          </a:p>
        </p:txBody>
      </p:sp>
    </p:spTree>
    <p:extLst>
      <p:ext uri="{BB962C8B-B14F-4D97-AF65-F5344CB8AC3E}">
        <p14:creationId xmlns:p14="http://schemas.microsoft.com/office/powerpoint/2010/main" val="228250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0" y="0"/>
            <a:ext cx="9144000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8641"/>
            <a:ext cx="9144000" cy="648072"/>
          </a:xfrm>
          <a:solidFill>
            <a:schemeClr val="tx2">
              <a:alpha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ОТВЕТСТВЕННОСТЬ ОРГАНИЗАЦИЙ, ОБЯЗАННЫХ РАЗМЕЩАТЬ 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ИНФОРМАЦИЮ В ГИС ЖКХ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7690" y="1059582"/>
            <a:ext cx="733162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dirty="0"/>
              <a:t>Данные в </a:t>
            </a:r>
            <a:r>
              <a:rPr lang="ru-RU" dirty="0" smtClean="0"/>
              <a:t>ГИС ЖКХ </a:t>
            </a:r>
            <a:r>
              <a:rPr lang="ru-RU" b="1" dirty="0"/>
              <a:t>должны быть предоставлены до 1 января 2018 </a:t>
            </a:r>
            <a:r>
              <a:rPr lang="ru-RU" b="1" dirty="0" smtClean="0"/>
              <a:t>года</a:t>
            </a:r>
            <a:endParaRPr lang="ru-RU" b="1" dirty="0"/>
          </a:p>
          <a:p>
            <a:pPr algn="just"/>
            <a:r>
              <a:rPr lang="ru-RU" b="1" dirty="0" smtClean="0"/>
              <a:t>(для </a:t>
            </a:r>
            <a:r>
              <a:rPr lang="ru-RU" b="1" dirty="0"/>
              <a:t>Москвы, Санкт-Петербурга и Севастополя - </a:t>
            </a:r>
            <a:r>
              <a:rPr lang="ru-RU" b="1" dirty="0" smtClean="0"/>
              <a:t> </a:t>
            </a:r>
            <a:r>
              <a:rPr lang="ru-RU" b="1" dirty="0"/>
              <a:t>до 1 </a:t>
            </a:r>
            <a:r>
              <a:rPr lang="ru-RU" b="1" dirty="0" smtClean="0"/>
              <a:t>июля 2019 </a:t>
            </a:r>
            <a:r>
              <a:rPr lang="ru-RU" b="1" dirty="0"/>
              <a:t>года).</a:t>
            </a:r>
          </a:p>
          <a:p>
            <a:r>
              <a:rPr lang="ru-RU" sz="2400" dirty="0"/>
              <a:t> </a:t>
            </a:r>
          </a:p>
          <a:p>
            <a:pPr algn="just"/>
            <a:r>
              <a:rPr lang="ru-RU" b="1" dirty="0" err="1"/>
              <a:t>Неразмещение</a:t>
            </a:r>
            <a:r>
              <a:rPr lang="ru-RU" b="1" dirty="0"/>
              <a:t> информации</a:t>
            </a:r>
            <a:r>
              <a:rPr lang="ru-RU" dirty="0"/>
              <a:t> в соответствии с действующим</a:t>
            </a:r>
          </a:p>
          <a:p>
            <a:pPr algn="just"/>
            <a:r>
              <a:rPr lang="ru-RU" dirty="0"/>
              <a:t>законодательством РФ в </a:t>
            </a:r>
            <a:r>
              <a:rPr lang="ru-RU" dirty="0" smtClean="0"/>
              <a:t>ГИС ЖКХ </a:t>
            </a:r>
            <a:r>
              <a:rPr lang="ru-RU" b="1" dirty="0"/>
              <a:t>влечет наложение штрафа</a:t>
            </a:r>
            <a:endParaRPr lang="en-US" b="1" dirty="0"/>
          </a:p>
          <a:p>
            <a:pPr algn="just"/>
            <a:r>
              <a:rPr lang="ru-RU" dirty="0"/>
              <a:t>до </a:t>
            </a:r>
            <a:r>
              <a:rPr lang="ru-RU" b="1" dirty="0" smtClean="0"/>
              <a:t>20 </a:t>
            </a:r>
            <a:r>
              <a:rPr lang="ru-RU" b="1" dirty="0"/>
              <a:t>тысяч рублей</a:t>
            </a:r>
            <a:r>
              <a:rPr lang="ru-RU" dirty="0"/>
              <a:t> (ст. 13.19.2 КоАП РФ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sz="2400" dirty="0"/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2622" y="1032616"/>
            <a:ext cx="392867" cy="392867"/>
          </a:xfrm>
          <a:prstGeom prst="roundRect">
            <a:avLst/>
          </a:prstGeom>
          <a:solidFill>
            <a:schemeClr val="bg1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9901" y="2110284"/>
            <a:ext cx="392867" cy="392867"/>
          </a:xfrm>
          <a:prstGeom prst="roundRect">
            <a:avLst/>
          </a:prstGeom>
          <a:solidFill>
            <a:schemeClr val="bg1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1183" y="3363838"/>
            <a:ext cx="392867" cy="392867"/>
          </a:xfrm>
          <a:prstGeom prst="roundRect">
            <a:avLst/>
          </a:prstGeom>
          <a:solidFill>
            <a:schemeClr val="bg1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817349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ym typeface="Wingdings 2"/>
              </a:rPr>
              <a:t></a:t>
            </a:r>
            <a:endParaRPr lang="ru-RU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611135" y="1929424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ym typeface="Wingdings 2"/>
              </a:rPr>
              <a:t></a:t>
            </a:r>
            <a:endParaRPr lang="ru-RU" sz="48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7884368" y="-18641"/>
            <a:ext cx="1259632" cy="648000"/>
            <a:chOff x="7884368" y="-18641"/>
            <a:chExt cx="1259632" cy="6480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884368" y="-18641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13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>
            <a:off x="626635" y="3120962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ym typeface="Wingdings 2"/>
              </a:rPr>
              <a:t>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307690" y="3305628"/>
            <a:ext cx="7070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</a:t>
            </a:r>
            <a:r>
              <a:rPr lang="ru-RU" b="1" dirty="0" smtClean="0"/>
              <a:t>РСО </a:t>
            </a:r>
            <a:r>
              <a:rPr lang="ru-RU" dirty="0" smtClean="0"/>
              <a:t>и </a:t>
            </a:r>
            <a:r>
              <a:rPr lang="ru-RU" b="1" dirty="0" smtClean="0"/>
              <a:t>УО</a:t>
            </a:r>
            <a:r>
              <a:rPr lang="ru-RU" dirty="0" smtClean="0"/>
              <a:t> размещение </a:t>
            </a:r>
            <a:r>
              <a:rPr lang="ru-RU" b="1" dirty="0" smtClean="0"/>
              <a:t>ИПУ, ОДПУ  и показания </a:t>
            </a:r>
            <a:r>
              <a:rPr lang="ru-RU" dirty="0" smtClean="0"/>
              <a:t>по ним являются </a:t>
            </a:r>
          </a:p>
          <a:p>
            <a:r>
              <a:rPr lang="ru-RU" dirty="0"/>
              <a:t>о</a:t>
            </a:r>
            <a:r>
              <a:rPr lang="ru-RU" dirty="0" smtClean="0"/>
              <a:t>бязательным.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98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5" grpId="1"/>
      <p:bldP spid="5" grpId="2"/>
      <p:bldP spid="26" grpId="0"/>
      <p:bldP spid="26" grpId="1"/>
      <p:bldP spid="26" grpId="2"/>
      <p:bldP spid="14" grpId="0"/>
      <p:bldP spid="14" grpId="1"/>
      <p:bldP spid="1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10864" y="0"/>
            <a:ext cx="9144000" cy="513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chemeClr val="bg1"/>
                </a:solidFill>
              </a:rPr>
              <a:t> СХЕМА ОБМЕНА ДАННЫМИ С ПРОИЗВОДИТЕЛЕМ ПУ</a:t>
            </a:r>
            <a:endParaRPr lang="ru-RU" sz="1800" i="1" dirty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84368" y="-8900"/>
            <a:ext cx="1259632" cy="648000"/>
            <a:chOff x="7862301" y="-8900"/>
            <a:chExt cx="1259632" cy="64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862301" y="-890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087" y="2547937"/>
            <a:ext cx="123825" cy="47625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4" y="699542"/>
            <a:ext cx="7898051" cy="4435060"/>
          </a:xfrm>
        </p:spPr>
      </p:pic>
    </p:spTree>
    <p:extLst>
      <p:ext uri="{BB962C8B-B14F-4D97-AF65-F5344CB8AC3E}">
        <p14:creationId xmlns:p14="http://schemas.microsoft.com/office/powerpoint/2010/main" val="76183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10864" y="0"/>
            <a:ext cx="9144000" cy="513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Заключение договора ООО "ЖКХ-Онлайн" </a:t>
            </a:r>
            <a:r>
              <a:rPr lang="ru-RU" sz="1800" b="1" dirty="0">
                <a:solidFill>
                  <a:schemeClr val="bg1"/>
                </a:solidFill>
              </a:rPr>
              <a:t>и ООО "СРТ"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17.11.2017</a:t>
            </a:r>
            <a:r>
              <a:rPr lang="ru-RU" sz="1800" b="1" dirty="0" smtClean="0">
                <a:solidFill>
                  <a:schemeClr val="bg1"/>
                </a:solidFill>
              </a:rPr>
              <a:t>г.</a:t>
            </a:r>
            <a:endParaRPr lang="ru-RU" sz="1800" i="1" dirty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84368" y="-8900"/>
            <a:ext cx="1259632" cy="648000"/>
            <a:chOff x="7862301" y="-8900"/>
            <a:chExt cx="1259632" cy="64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862301" y="-890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087" y="2547937"/>
            <a:ext cx="123825" cy="47625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64214"/>
            <a:ext cx="3410513" cy="4547351"/>
          </a:xfrm>
        </p:spPr>
      </p:pic>
    </p:spTree>
    <p:extLst>
      <p:ext uri="{BB962C8B-B14F-4D97-AF65-F5344CB8AC3E}">
        <p14:creationId xmlns:p14="http://schemas.microsoft.com/office/powerpoint/2010/main" val="40719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10864" y="0"/>
            <a:ext cx="9144000" cy="513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РЕАЛИЗАЦИЯ ЗАГРУЗКИ ДАННЫХ ПУ СТРИЖ В АИС24</a:t>
            </a:r>
            <a:endParaRPr lang="ru-RU" sz="1800" i="1" dirty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84368" y="-8900"/>
            <a:ext cx="1259632" cy="648000"/>
            <a:chOff x="7862301" y="-8900"/>
            <a:chExt cx="1259632" cy="64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862301" y="-890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087" y="2547937"/>
            <a:ext cx="123825" cy="47625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69616"/>
            <a:ext cx="8015924" cy="4350406"/>
          </a:xfrm>
        </p:spPr>
      </p:pic>
    </p:spTree>
    <p:extLst>
      <p:ext uri="{BB962C8B-B14F-4D97-AF65-F5344CB8AC3E}">
        <p14:creationId xmlns:p14="http://schemas.microsoft.com/office/powerpoint/2010/main" val="33212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10864" y="0"/>
            <a:ext cx="9144000" cy="513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ОБЪЕМ ДАННЫХ ПО ПУ С </a:t>
            </a:r>
            <a:r>
              <a:rPr lang="ru-RU" sz="1800" b="1" dirty="0">
                <a:solidFill>
                  <a:schemeClr val="bg1"/>
                </a:solidFill>
              </a:rPr>
              <a:t>ПРОИЗВОДИТЕЛЕМ ПУ</a:t>
            </a:r>
            <a:endParaRPr lang="ru-RU" sz="1800" i="1" dirty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84368" y="-8900"/>
            <a:ext cx="1259632" cy="648000"/>
            <a:chOff x="7862301" y="-8900"/>
            <a:chExt cx="1259632" cy="64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862301" y="-890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087" y="2547937"/>
            <a:ext cx="123825" cy="47625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11635"/>
              </p:ext>
            </p:extLst>
          </p:nvPr>
        </p:nvGraphicFramePr>
        <p:xfrm>
          <a:off x="611560" y="843558"/>
          <a:ext cx="7920879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714"/>
                <a:gridCol w="2163091"/>
                <a:gridCol w="2522476"/>
                <a:gridCol w="2638598"/>
              </a:tblGrid>
              <a:tr h="2208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Название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Действие/варианты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19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Тип прибора учета</a:t>
                      </a:r>
                      <a:r>
                        <a:rPr lang="en-US" sz="1100">
                          <a:effectLst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Индивидуальный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Индивидуальный, коллективный, комнатный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19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Тип дома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Выбор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Жилой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Многоквартирный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08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Номер лицевого счета</a:t>
                      </a:r>
                      <a:r>
                        <a:rPr lang="en-US" sz="1100">
                          <a:effectLst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Текстовое 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Текстовое 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19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Межповерочный интервал</a:t>
                      </a:r>
                      <a:r>
                        <a:rPr lang="en-US" sz="1100">
                          <a:effectLst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Целочисленное числовое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 1 до 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19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Заводской (серийный) номер ПУ*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Текстовое 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Текстовое 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08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Марка ПУ</a:t>
                      </a:r>
                      <a:r>
                        <a:rPr lang="en-US" sz="1100">
                          <a:effectLst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Текстовое 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Текстовое 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08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Модель ПУ</a:t>
                      </a:r>
                      <a:r>
                        <a:rPr lang="en-US" sz="1100">
                          <a:effectLst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Текстовое 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Текстовое 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08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Дата установки</a:t>
                      </a:r>
                      <a:r>
                        <a:rPr lang="en-US" sz="1100">
                          <a:effectLst/>
                        </a:rPr>
                        <a:t> 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Число, месяц, год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19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Дата ввода в эксплуатацию</a:t>
                      </a:r>
                      <a:r>
                        <a:rPr lang="en-US" sz="1100">
                          <a:effectLst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Число, месяц,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19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Акт ввода ПУ в эксплуатацию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файл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Формат PDF, RTF, DOC, DOCX, XLS, XLSX, JPEG, JPG, TIFF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5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10864" y="0"/>
            <a:ext cx="9144000" cy="513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chemeClr val="bg1"/>
                </a:solidFill>
              </a:rPr>
              <a:t> </a:t>
            </a:r>
            <a:r>
              <a:rPr lang="ru-RU" sz="1800" b="1" dirty="0">
                <a:solidFill>
                  <a:schemeClr val="bg1"/>
                </a:solidFill>
              </a:rPr>
              <a:t>ОБЪЕМ ДАННЫХ ПО ПУ С ПРОИЗВОДИТЕЛЕМ ПУ</a:t>
            </a:r>
            <a:endParaRPr lang="ru-RU" sz="1800" i="1" dirty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84368" y="-8900"/>
            <a:ext cx="1259632" cy="648000"/>
            <a:chOff x="7862301" y="-8900"/>
            <a:chExt cx="1259632" cy="64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862301" y="-890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087" y="2547937"/>
            <a:ext cx="123825" cy="47625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686615"/>
              </p:ext>
            </p:extLst>
          </p:nvPr>
        </p:nvGraphicFramePr>
        <p:xfrm>
          <a:off x="467544" y="859562"/>
          <a:ext cx="7920879" cy="3867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714"/>
                <a:gridCol w="2163091"/>
                <a:gridCol w="2522476"/>
                <a:gridCol w="2638598"/>
              </a:tblGrid>
              <a:tr h="384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Наличие возможности дистанционного снятия показаний*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Выбор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</a:tr>
              <a:tr h="384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 системы дистанционного снятия показаний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Текстовое значение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Текстовое значение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</a:tr>
              <a:tr h="2566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 последней поверки</a:t>
                      </a:r>
                      <a:r>
                        <a:rPr lang="en-US" sz="900">
                          <a:effectLst/>
                        </a:rPr>
                        <a:t>*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Число, месяц, год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</a:tr>
              <a:tr h="384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 опломбирования ПУ заводом изготовителем*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Число, месяц, год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</a:tr>
              <a:tr h="2566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Наличие датчиков температуры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Выбор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</a:tr>
              <a:tr h="3698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Информация о наличии датчиков температуры с указанием их местоположения на узле учета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Текстовое значение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Текстовое значение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</a:tr>
              <a:tr h="2566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Наличие датчиков давления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Выбор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</a:tr>
              <a:tr h="3194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Информация о наличии датчиков давления с указанием их местоположения на узле учета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Текстовое значение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Текстовое значение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Объем ресурса(ов) определяется только с помощью текущего ПУ (связей с другими ПУ нет)*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Выбор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</a:tr>
              <a:tr h="5133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Коммунальный ресурс</a:t>
                      </a:r>
                      <a:r>
                        <a:rPr lang="en-US" sz="900">
                          <a:effectLst/>
                        </a:rPr>
                        <a:t>*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Выбор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Горячая вода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Холодная вода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Электрическая энергия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Газ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63" marR="381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0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een\Desktop\ИС для ГИС презентация\82a66c6b69a61564494a682e4fb0d704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5551" r="5549" b="19441"/>
          <a:stretch/>
        </p:blipFill>
        <p:spPr bwMode="auto">
          <a:xfrm>
            <a:off x="10864" y="0"/>
            <a:ext cx="9144000" cy="513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chemeClr val="bg1"/>
                </a:solidFill>
              </a:rPr>
              <a:t> </a:t>
            </a:r>
            <a:r>
              <a:rPr lang="ru-RU" sz="1800" b="1" dirty="0">
                <a:solidFill>
                  <a:schemeClr val="bg1"/>
                </a:solidFill>
              </a:rPr>
              <a:t>РЕАЛИЗАЦИЯ ЗАГРУЗКИ ДАННЫХ ПУ СТРИЖ В АИС24</a:t>
            </a:r>
            <a:endParaRPr lang="ru-RU" sz="1800" i="1" dirty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84368" y="-8900"/>
            <a:ext cx="1259632" cy="648000"/>
            <a:chOff x="7862301" y="-8900"/>
            <a:chExt cx="1259632" cy="64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862301" y="-8900"/>
              <a:ext cx="1259632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9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АИС24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pic>
          <p:nvPicPr>
            <p:cNvPr id="11" name="Picture 3" descr="C:\Users\Jeen\Desktop\ИС для ГИС презентация\is_dlya_gis_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41" b="21434"/>
            <a:stretch/>
          </p:blipFill>
          <p:spPr bwMode="auto">
            <a:xfrm>
              <a:off x="8226152" y="41910"/>
              <a:ext cx="576064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087" y="2547937"/>
            <a:ext cx="123825" cy="47625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81" y="771550"/>
            <a:ext cx="8283675" cy="4213249"/>
          </a:xfrm>
        </p:spPr>
      </p:pic>
    </p:spTree>
    <p:extLst>
      <p:ext uri="{BB962C8B-B14F-4D97-AF65-F5344CB8AC3E}">
        <p14:creationId xmlns:p14="http://schemas.microsoft.com/office/powerpoint/2010/main" val="13394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656</Words>
  <Application>Microsoft Office PowerPoint</Application>
  <PresentationFormat>Экран (16:9)</PresentationFormat>
  <Paragraphs>191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 2</vt:lpstr>
      <vt:lpstr>Wingdings 3</vt:lpstr>
      <vt:lpstr>Тема Office</vt:lpstr>
      <vt:lpstr>Сервис по формированию и передаче данных управляющих организаций, расчетных центров, ресурсоснабжающих организаций, производителей приборов учета в государственную информационную систему жилищно-коммунального хозяйства (ГИС ЖКХ)</vt:lpstr>
      <vt:lpstr>  ВОЗМОЖНОСТЬ ОПЕРАТИВНОГО РАСКРЫТИЯ ИНФОРМАЦИИ</vt:lpstr>
      <vt:lpstr>ОТВЕТСТВЕННОСТЬ ОРГАНИЗАЦИЙ, ОБЯЗАННЫХ РАЗМЕЩАТЬ  ИНФОРМАЦИЮ В ГИС ЖКХ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НАШЕ ПРЕДЛОЖЕНИЕ ДЛЯ ВАС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Внесение данных в Государственную информационную систему жилищно-коммунального хозяйства, как механизм сокращения затратной части организации и высвобождение финансовых средств для погашения задолженностей (ГИС ЖКХ)</dc:title>
  <dc:creator>Jeen</dc:creator>
  <cp:lastModifiedBy>Пользователь Windows</cp:lastModifiedBy>
  <cp:revision>90</cp:revision>
  <dcterms:created xsi:type="dcterms:W3CDTF">2016-10-27T19:54:39Z</dcterms:created>
  <dcterms:modified xsi:type="dcterms:W3CDTF">2019-11-21T12:10:41Z</dcterms:modified>
</cp:coreProperties>
</file>