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2" r:id="rId2"/>
    <p:sldId id="257" r:id="rId3"/>
    <p:sldId id="349" r:id="rId4"/>
    <p:sldId id="350" r:id="rId5"/>
    <p:sldId id="351" r:id="rId6"/>
    <p:sldId id="348" r:id="rId7"/>
    <p:sldId id="319" r:id="rId8"/>
    <p:sldId id="347" r:id="rId9"/>
    <p:sldId id="312" r:id="rId10"/>
    <p:sldId id="316" r:id="rId11"/>
    <p:sldId id="352" r:id="rId12"/>
    <p:sldId id="261" r:id="rId13"/>
  </p:sldIdLst>
  <p:sldSz cx="10693400" cy="7561263"/>
  <p:notesSz cx="7099300" cy="10234613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0000FF"/>
    <a:srgbClr val="CCFFFF"/>
    <a:srgbClr val="FFFFCC"/>
    <a:srgbClr val="CBCBCB"/>
    <a:srgbClr val="E7E7E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272" y="-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E414F06-AA98-4E17-B47C-839C61B43019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DA4E645-51D9-445F-B378-CCF0BA95B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7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24" y="2196455"/>
            <a:ext cx="5256584" cy="2952328"/>
          </a:xfrm>
        </p:spPr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8788" y="900312"/>
            <a:ext cx="4461044" cy="1152128"/>
          </a:xfrm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7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556" y="252239"/>
            <a:ext cx="5616624" cy="885542"/>
          </a:xfrm>
        </p:spPr>
        <p:txBody>
          <a:bodyPr lIns="36000" tIns="0" rIns="36000" bIns="0"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40" y="1548383"/>
            <a:ext cx="10081120" cy="5688631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955212" y="540271"/>
            <a:ext cx="724853" cy="568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8116CAA-7CA5-41EC-AAB0-2E685B1A1AC8}" type="slidenum">
              <a:rPr lang="ru-RU" sz="20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631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7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motronic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motronic.r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2124" y="2805270"/>
            <a:ext cx="6732748" cy="1734697"/>
          </a:xfrm>
        </p:spPr>
        <p:txBody>
          <a:bodyPr wrap="square" lIns="36000" tIns="36000" rIns="36000" bIns="3600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Комплектный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chemeClr val="bg1"/>
                </a:solidFill>
              </a:rPr>
              <a:t>еплосчетчик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Т34М</a:t>
            </a:r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err="1" smtClean="0">
                <a:solidFill>
                  <a:schemeClr val="bg1"/>
                </a:solidFill>
              </a:rPr>
              <a:t>Лайт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26395" y="935386"/>
            <a:ext cx="4461044" cy="885233"/>
          </a:xfrm>
        </p:spPr>
        <p:txBody>
          <a:bodyPr>
            <a:sp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50556" y="252239"/>
            <a:ext cx="5616624" cy="885542"/>
          </a:xfrm>
        </p:spPr>
        <p:txBody>
          <a:bodyPr/>
          <a:lstStyle/>
          <a:p>
            <a:r>
              <a:rPr lang="ru-RU" b="1" dirty="0" smtClean="0"/>
              <a:t>Режим « Телеметрия»</a:t>
            </a:r>
            <a:endParaRPr lang="ru-RU" b="1" dirty="0"/>
          </a:p>
        </p:txBody>
      </p:sp>
      <p:pic>
        <p:nvPicPr>
          <p:cNvPr id="10" name="Picture 2" descr="D:\TechDoc\ТВ7М\Фото tv7\tv7mq_10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651894"/>
            <a:ext cx="25371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186460" y="2360790"/>
            <a:ext cx="4464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66580" y="1651894"/>
            <a:ext cx="2622547" cy="424651"/>
            <a:chOff x="637538" y="4351301"/>
            <a:chExt cx="2622547" cy="424651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637538" y="4352777"/>
              <a:ext cx="57606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213602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213602" y="4772380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357618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357618" y="4352777"/>
              <a:ext cx="5343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1459885" y="435130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1567897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1675909" y="4356349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1791283" y="4356349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891933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891933" y="4772380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035949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035949" y="4352777"/>
              <a:ext cx="5343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144397" y="435130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2252409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2354240" y="4356349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2469614" y="4356349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570264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581754" y="4772380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2725770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725770" y="4352777"/>
              <a:ext cx="5343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828037" y="435130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2936049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3044061" y="4356349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3159435" y="4356349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260085" y="4352777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Объект 2"/>
          <p:cNvSpPr txBox="1">
            <a:spLocks/>
          </p:cNvSpPr>
          <p:nvPr/>
        </p:nvSpPr>
        <p:spPr>
          <a:xfrm>
            <a:off x="4097471" y="1225240"/>
            <a:ext cx="3135040" cy="276999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Цифровой сигнал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68" y="3636615"/>
            <a:ext cx="385322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Стрелка вправо 87"/>
          <p:cNvSpPr/>
          <p:nvPr/>
        </p:nvSpPr>
        <p:spPr>
          <a:xfrm>
            <a:off x="5418708" y="2216774"/>
            <a:ext cx="468052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2"/>
          <p:cNvSpPr>
            <a:spLocks noGrp="1"/>
          </p:cNvSpPr>
          <p:nvPr>
            <p:ph idx="1"/>
          </p:nvPr>
        </p:nvSpPr>
        <p:spPr>
          <a:xfrm>
            <a:off x="613073" y="3852639"/>
            <a:ext cx="3678862" cy="1384995"/>
          </a:xfrm>
        </p:spPr>
        <p:txBody>
          <a:bodyPr wrap="square" lIns="36000" tIns="0" rIns="36000" bIns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Передача: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Текущий расход;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Накопленные итоги;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Параметры расходомера;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Диагностика.</a:t>
            </a:r>
          </a:p>
        </p:txBody>
      </p:sp>
      <p:sp>
        <p:nvSpPr>
          <p:cNvPr id="90" name="Объект 2"/>
          <p:cNvSpPr txBox="1">
            <a:spLocks/>
          </p:cNvSpPr>
          <p:nvPr/>
        </p:nvSpPr>
        <p:spPr>
          <a:xfrm>
            <a:off x="414152" y="5652839"/>
            <a:ext cx="9888038" cy="1661993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/>
              <a:t>Результат: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Прием информации по малочувствительному к помехам каналу связи;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Распознавание ситуаций «пустая труба» и «реверс»;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Индикация параметров расходомера на дисплее </a:t>
            </a:r>
            <a:r>
              <a:rPr lang="ru-RU" sz="1800" dirty="0" err="1" smtClean="0"/>
              <a:t>тепловычислителя</a:t>
            </a:r>
            <a:r>
              <a:rPr lang="ru-RU" sz="1800" dirty="0" smtClean="0"/>
              <a:t> (Тип, расход, интегралы объемов, ошибки, вес импульса, серийный номер и т.д.);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Возможность передачи диагностики расходомеров в диспетчерскую систему.</a:t>
            </a:r>
            <a:endParaRPr lang="ru-RU" sz="18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92" y="1333309"/>
            <a:ext cx="1751161" cy="16607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44" y="1241108"/>
            <a:ext cx="1751161" cy="1660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2596" y="3579783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2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Типовые проекты узлов учета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hlinkClick r:id="rId2"/>
            </a:endParaRPr>
          </a:p>
          <a:p>
            <a:endParaRPr lang="ru-RU" sz="2400" dirty="0">
              <a:hlinkClick r:id="rId2"/>
            </a:endParaRPr>
          </a:p>
          <a:p>
            <a:endParaRPr lang="ru-RU" sz="2400" dirty="0" smtClean="0">
              <a:hlinkClick r:id="rId2"/>
            </a:endParaRPr>
          </a:p>
          <a:p>
            <a:r>
              <a:rPr lang="ru-RU" sz="2400" dirty="0" smtClean="0">
                <a:hlinkClick r:id="rId2"/>
              </a:rPr>
              <a:t>Сайт «ТЕРМОТРОНИК»  </a:t>
            </a:r>
            <a:r>
              <a:rPr lang="en-US" sz="2400" dirty="0" smtClean="0">
                <a:hlinkClick r:id="rId2"/>
              </a:rPr>
              <a:t>www.termotronic.ru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Решения </a:t>
            </a:r>
          </a:p>
          <a:p>
            <a:endParaRPr lang="ru-RU" sz="2400" dirty="0" smtClean="0"/>
          </a:p>
          <a:p>
            <a:r>
              <a:rPr lang="ru-RU" sz="2400" dirty="0" smtClean="0"/>
              <a:t>Каталог типовых проектов узлов учета </a:t>
            </a:r>
          </a:p>
          <a:p>
            <a:endParaRPr lang="ru-RU" sz="2400" dirty="0" smtClean="0"/>
          </a:p>
          <a:p>
            <a:r>
              <a:rPr lang="ru-RU" sz="2400" dirty="0" smtClean="0"/>
              <a:t>Типовые проекты для учета с нагрузкой менее </a:t>
            </a:r>
            <a:r>
              <a:rPr lang="ru-RU" sz="2400" dirty="0" smtClean="0"/>
              <a:t>0,2</a:t>
            </a:r>
            <a:r>
              <a:rPr lang="en-US" sz="2400" dirty="0" smtClean="0"/>
              <a:t> </a:t>
            </a:r>
            <a:r>
              <a:rPr lang="ru-RU" sz="2400" dirty="0" err="1" smtClean="0"/>
              <a:t>ГКал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000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4"/>
          <p:cNvSpPr/>
          <p:nvPr/>
        </p:nvSpPr>
        <p:spPr>
          <a:xfrm>
            <a:off x="2537985" y="2196455"/>
            <a:ext cx="624786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spc="-150">
                <a:solidFill>
                  <a:srgbClr val="535353"/>
                </a:solidFill>
                <a:latin typeface="DINPro-Medium"/>
                <a:ea typeface="DINPro-Medium"/>
                <a:cs typeface="DINPro-Medium"/>
                <a:sym typeface="DINPro-Medium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ru-RU" sz="4400" spc="-150" dirty="0" smtClean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4400" spc="-150" dirty="0">
              <a:solidFill>
                <a:srgbClr val="5353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hape 215"/>
          <p:cNvSpPr/>
          <p:nvPr/>
        </p:nvSpPr>
        <p:spPr>
          <a:xfrm>
            <a:off x="1149007" y="4034223"/>
            <a:ext cx="4313644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lang="ru-RU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Коммерческий директор</a:t>
            </a:r>
          </a:p>
          <a:p>
            <a:pPr lvl="0">
              <a:defRPr sz="1800"/>
            </a:pPr>
            <a:r>
              <a:rPr lang="ru-RU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Дмитрий Желудков </a:t>
            </a:r>
          </a:p>
          <a:p>
            <a:pPr lvl="0">
              <a:defRPr sz="1800"/>
            </a:pPr>
            <a:r>
              <a:rPr lang="en-US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e-mail</a:t>
            </a:r>
            <a:r>
              <a:rPr lang="en-US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: </a:t>
            </a:r>
            <a:r>
              <a:rPr lang="en-US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d.zheludkov</a:t>
            </a:r>
            <a:r>
              <a:rPr lang="en-US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@termotronic.ru</a:t>
            </a:r>
            <a:endParaRPr sz="19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DINPro-Regular"/>
            </a:endParaRPr>
          </a:p>
        </p:txBody>
      </p:sp>
      <p:sp>
        <p:nvSpPr>
          <p:cNvPr id="7" name="Shape 216"/>
          <p:cNvSpPr/>
          <p:nvPr/>
        </p:nvSpPr>
        <p:spPr>
          <a:xfrm>
            <a:off x="5943670" y="4045108"/>
            <a:ext cx="3771337" cy="213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lang="ru-RU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ООО «ТЕРМОТРОНИК»</a:t>
            </a:r>
          </a:p>
          <a:p>
            <a:pPr lvl="0">
              <a:defRPr sz="1800"/>
            </a:pPr>
            <a:r>
              <a:rPr lang="ru-RU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193318, Санкт-Петербург,</a:t>
            </a:r>
          </a:p>
          <a:p>
            <a:pPr lvl="0">
              <a:defRPr sz="1800"/>
            </a:pPr>
            <a:r>
              <a:rPr lang="ru-RU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ул. Ворошилова, д. </a:t>
            </a:r>
            <a:r>
              <a:rPr lang="ru-RU" sz="19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2</a:t>
            </a:r>
          </a:p>
          <a:p>
            <a:pPr lvl="0">
              <a:defRPr sz="1800"/>
            </a:pPr>
            <a:r>
              <a:rPr lang="ru-RU" sz="19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Тел. 8-800-333-10-34</a:t>
            </a:r>
            <a:endParaRPr lang="ru-RU" sz="19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DINPro-Medium"/>
            </a:endParaRPr>
          </a:p>
          <a:p>
            <a:pPr lvl="0">
              <a:defRPr sz="1800"/>
            </a:pPr>
            <a:r>
              <a:rPr lang="en-US" sz="19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DINPro-Regular"/>
              </a:rPr>
              <a:t>e-mail: zakaz@termotronic.ru</a:t>
            </a:r>
          </a:p>
          <a:p>
            <a:pPr lvl="0">
              <a:defRPr sz="1800"/>
            </a:pPr>
            <a:r>
              <a:rPr lang="en-US" sz="19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www.termotronic.ru</a:t>
            </a:r>
          </a:p>
          <a:p>
            <a:pPr lvl="0">
              <a:defRPr sz="1800"/>
            </a:pPr>
            <a:endParaRPr lang="ru-RU" sz="19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DI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644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556" y="396255"/>
            <a:ext cx="5616624" cy="885542"/>
          </a:xfrm>
        </p:spPr>
        <p:txBody>
          <a:bodyPr/>
          <a:lstStyle/>
          <a:p>
            <a:r>
              <a:rPr lang="ru-RU" b="1" dirty="0" smtClean="0"/>
              <a:t>Состав Теплосчетчика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797"/>
            <a:ext cx="10279248" cy="60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4472" y="252239"/>
            <a:ext cx="6372708" cy="5400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Электромагнитный расходомер </a:t>
            </a:r>
            <a:br>
              <a:rPr lang="ru-RU" sz="2700" b="1" dirty="0" smtClean="0"/>
            </a:br>
            <a:r>
              <a:rPr lang="ru-RU" sz="2700" b="1" dirty="0" smtClean="0"/>
              <a:t>ПИТЕРФЛОУ  К</a:t>
            </a:r>
            <a:endParaRPr lang="ru-RU" sz="27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32" y="2160451"/>
            <a:ext cx="4860540" cy="5005524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4" y="2136943"/>
            <a:ext cx="4572508" cy="5020010"/>
          </a:xfrm>
        </p:spPr>
      </p:pic>
    </p:spTree>
    <p:extLst>
      <p:ext uri="{BB962C8B-B14F-4D97-AF65-F5344CB8AC3E}">
        <p14:creationId xmlns:p14="http://schemas.microsoft.com/office/powerpoint/2010/main" val="361893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ПИТЕРФЛОУ К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Диаметры расходомера 20,25,32,40,50 мм</a:t>
            </a:r>
          </a:p>
          <a:p>
            <a:endParaRPr lang="ru-RU" sz="2400" dirty="0" smtClean="0"/>
          </a:p>
          <a:p>
            <a:r>
              <a:rPr lang="ru-RU" sz="2400" dirty="0" smtClean="0"/>
              <a:t>Проточная часть </a:t>
            </a:r>
            <a:r>
              <a:rPr lang="en-US" sz="2400" dirty="0" smtClean="0"/>
              <a:t>L- </a:t>
            </a:r>
            <a:r>
              <a:rPr lang="ru-RU" sz="2400" dirty="0" smtClean="0"/>
              <a:t>серия для стабильного измерения на малых расходах </a:t>
            </a:r>
          </a:p>
          <a:p>
            <a:endParaRPr lang="ru-RU" sz="2400" dirty="0" smtClean="0"/>
          </a:p>
          <a:p>
            <a:r>
              <a:rPr lang="ru-RU" sz="2400" dirty="0" smtClean="0"/>
              <a:t>Высокий класс защиты от внешних воздействий </a:t>
            </a:r>
            <a:r>
              <a:rPr lang="en-US" sz="2400" dirty="0" smtClean="0"/>
              <a:t>IP 66</a:t>
            </a:r>
          </a:p>
          <a:p>
            <a:endParaRPr lang="ru-RU" sz="2400" dirty="0" smtClean="0"/>
          </a:p>
          <a:p>
            <a:r>
              <a:rPr lang="ru-RU" sz="2400" dirty="0" smtClean="0"/>
              <a:t>Гарантия  от протечек  -12 лет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/>
              <a:t>Возможность считывания данных и </a:t>
            </a:r>
            <a:r>
              <a:rPr lang="ru-RU" sz="2400" dirty="0" smtClean="0"/>
              <a:t>диагностика по </a:t>
            </a:r>
            <a:r>
              <a:rPr lang="ru-RU" sz="2400" dirty="0"/>
              <a:t>цифровому каналу телеметрии</a:t>
            </a:r>
          </a:p>
        </p:txBody>
      </p:sp>
    </p:spTree>
    <p:extLst>
      <p:ext uri="{BB962C8B-B14F-4D97-AF65-F5344CB8AC3E}">
        <p14:creationId xmlns:p14="http://schemas.microsoft.com/office/powerpoint/2010/main" val="380833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Тепловычислитель ТВ7-04.1М </a:t>
            </a:r>
            <a:r>
              <a:rPr lang="ru-RU" b="1" dirty="0" err="1" smtClean="0"/>
              <a:t>Лайт</a:t>
            </a: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60" y="1547813"/>
            <a:ext cx="7887080" cy="5689600"/>
          </a:xfrm>
        </p:spPr>
      </p:pic>
    </p:spTree>
    <p:extLst>
      <p:ext uri="{BB962C8B-B14F-4D97-AF65-F5344CB8AC3E}">
        <p14:creationId xmlns:p14="http://schemas.microsoft.com/office/powerpoint/2010/main" val="248301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556" y="396255"/>
            <a:ext cx="5616624" cy="885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61529"/>
              </p:ext>
            </p:extLst>
          </p:nvPr>
        </p:nvGraphicFramePr>
        <p:xfrm>
          <a:off x="306140" y="2160451"/>
          <a:ext cx="10235426" cy="417646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24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6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62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62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83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62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62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62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0623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34243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5564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Модель</a:t>
                      </a:r>
                      <a:endParaRPr lang="ru-RU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подключаемых датчиков</a:t>
                      </a:r>
                      <a:endParaRPr lang="ru-RU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Доп. входы</a:t>
                      </a:r>
                      <a:endParaRPr lang="ru-RU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Тепловой 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ввод 1 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Тепловой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ввод 2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7E7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РР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ТП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ДД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РР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ТП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ДД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имп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дискр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темпер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1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ТВ7-04.1М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Лайт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60035">
                <a:tc gridSpan="13">
                  <a:txBody>
                    <a:bodyPr/>
                    <a:lstStyle/>
                    <a:p>
                      <a:pPr marL="0" indent="180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82988" algn="l"/>
                        </a:tabLst>
                      </a:pPr>
                      <a:r>
                        <a:rPr lang="ru-RU" sz="18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Условные обозначения:	РР</a:t>
                      </a:r>
                      <a:r>
                        <a:rPr lang="ru-RU" sz="1800" b="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расходомер</a:t>
                      </a:r>
                    </a:p>
                    <a:p>
                      <a:pPr marL="0" indent="180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82988" algn="l"/>
                        </a:tabLst>
                      </a:pPr>
                      <a:r>
                        <a:rPr lang="ru-RU" sz="18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ТП - термопреобразователь сопротивления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82988" algn="l"/>
                        </a:tabLst>
                      </a:pPr>
                      <a:r>
                        <a:rPr lang="ru-RU" sz="18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ДД - датчик давления</a:t>
                      </a:r>
                      <a:endParaRPr lang="ru-RU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9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492" y="654360"/>
            <a:ext cx="6480720" cy="369332"/>
          </a:xfrm>
        </p:spPr>
        <p:txBody>
          <a:bodyPr wrap="square">
            <a:spAutoFit/>
          </a:bodyPr>
          <a:lstStyle/>
          <a:p>
            <a:r>
              <a:rPr lang="ru-RU" dirty="0" smtClean="0"/>
              <a:t>Коммуникационные возможности</a:t>
            </a: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922767" y="4854267"/>
            <a:ext cx="5151822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Открытый </a:t>
            </a:r>
            <a:r>
              <a:rPr lang="ru-RU" dirty="0"/>
              <a:t>протокол обмена </a:t>
            </a:r>
            <a:r>
              <a:rPr lang="en-US" dirty="0"/>
              <a:t>ModBus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22664" y="1686234"/>
            <a:ext cx="5508612" cy="222713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USB 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RS232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нтерфейс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Ethernet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или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RS485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 заказу)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534432"/>
            <a:ext cx="4400603" cy="27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492" y="654360"/>
            <a:ext cx="6192688" cy="369332"/>
          </a:xfrm>
        </p:spPr>
        <p:txBody>
          <a:bodyPr>
            <a:spAutoFit/>
          </a:bodyPr>
          <a:lstStyle/>
          <a:p>
            <a:r>
              <a:rPr lang="ru-RU" dirty="0" smtClean="0"/>
              <a:t>Варианты считывания данных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26120" y="1296355"/>
            <a:ext cx="9821484" cy="5899692"/>
            <a:chOff x="182398" y="1219546"/>
            <a:chExt cx="9821484" cy="589969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416" y="1519386"/>
              <a:ext cx="3648605" cy="280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одзаголовок 2"/>
            <p:cNvSpPr txBox="1">
              <a:spLocks/>
            </p:cNvSpPr>
            <p:nvPr/>
          </p:nvSpPr>
          <p:spPr bwMode="auto">
            <a:xfrm>
              <a:off x="6599941" y="1317957"/>
              <a:ext cx="3403941" cy="442035"/>
            </a:xfrm>
            <a:prstGeom prst="rect">
              <a:avLst/>
            </a:prstGeom>
            <a:extLst/>
          </p:spPr>
          <p:txBody>
            <a:bodyPr wrap="square" lIns="36000" tIns="36000" rIns="36000" bIns="36000">
              <a:spAutoFit/>
            </a:bodyPr>
            <a:lstStyle>
              <a:defPPr>
                <a:defRPr lang="ru-RU"/>
              </a:defPPr>
              <a:lvl1pPr>
                <a:lnSpc>
                  <a:spcPct val="120000"/>
                </a:lnSpc>
                <a:defRPr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ru-RU" dirty="0"/>
                <a:t>Пульт переноса данных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0774" y="1219546"/>
              <a:ext cx="2933046" cy="811367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Планшет, телефон </a:t>
              </a:r>
            </a:p>
            <a:p>
              <a:pPr algn="ctr">
                <a:lnSpc>
                  <a:spcPct val="120000"/>
                </a:lnSpc>
              </a:pPr>
              <a:r>
                <a:rPr lang="ru-RU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 </a:t>
              </a: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 Android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350128" y="6583270"/>
              <a:ext cx="1533525" cy="40285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GSM/GPRS</a:t>
              </a:r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2398" y="5601001"/>
              <a:ext cx="2808312" cy="77219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Прямое соединение  по 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USB</a:t>
              </a:r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29600" y="6677203"/>
              <a:ext cx="3096344" cy="44203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Ethernet/Internet</a:t>
              </a:r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60495" y="3080367"/>
              <a:ext cx="2454076" cy="40285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494" y="1953118"/>
              <a:ext cx="1528983" cy="9687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14" y="2031996"/>
              <a:ext cx="1768032" cy="117423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555" y="5295578"/>
              <a:ext cx="1750115" cy="1188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280" y="4128500"/>
              <a:ext cx="1750115" cy="1188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008" y="5295579"/>
              <a:ext cx="1752349" cy="118951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092" y="5392338"/>
              <a:ext cx="1752349" cy="1189516"/>
            </a:xfrm>
            <a:prstGeom prst="rect">
              <a:avLst/>
            </a:prstGeom>
          </p:spPr>
        </p:pic>
        <p:sp>
          <p:nvSpPr>
            <p:cNvPr id="18" name="Двойная стрелка влево/вправо 17"/>
            <p:cNvSpPr/>
            <p:nvPr/>
          </p:nvSpPr>
          <p:spPr>
            <a:xfrm rot="678721">
              <a:off x="2121450" y="2622059"/>
              <a:ext cx="2423316" cy="346257"/>
            </a:xfrm>
            <a:prstGeom prst="leftRightArrow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19" name="Двойная стрелка влево/вправо 18"/>
            <p:cNvSpPr/>
            <p:nvPr/>
          </p:nvSpPr>
          <p:spPr>
            <a:xfrm rot="20653087">
              <a:off x="5079336" y="2351424"/>
              <a:ext cx="2408042" cy="368977"/>
            </a:xfrm>
            <a:prstGeom prst="leftRightArrow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стрелка влево/вправо 20"/>
            <p:cNvSpPr/>
            <p:nvPr/>
          </p:nvSpPr>
          <p:spPr>
            <a:xfrm rot="19645561" flipH="1">
              <a:off x="2031026" y="3845169"/>
              <a:ext cx="2767667" cy="400977"/>
            </a:xfrm>
            <a:prstGeom prst="leftRightArrow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022" y="2794678"/>
              <a:ext cx="683625" cy="13638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31" y="4806184"/>
              <a:ext cx="2252919" cy="978789"/>
            </a:xfrm>
            <a:prstGeom prst="rect">
              <a:avLst/>
            </a:prstGeom>
          </p:spPr>
        </p:pic>
        <p:sp>
          <p:nvSpPr>
            <p:cNvPr id="20" name="Двойная стрелка влево/вправо 19"/>
            <p:cNvSpPr/>
            <p:nvPr/>
          </p:nvSpPr>
          <p:spPr>
            <a:xfrm rot="16200000">
              <a:off x="3886965" y="4243831"/>
              <a:ext cx="1049094" cy="410726"/>
            </a:xfrm>
            <a:prstGeom prst="leftRightArrow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682" y="3985992"/>
              <a:ext cx="683625" cy="1363800"/>
            </a:xfrm>
            <a:prstGeom prst="rect">
              <a:avLst/>
            </a:prstGeom>
          </p:spPr>
        </p:pic>
        <p:sp>
          <p:nvSpPr>
            <p:cNvPr id="25" name="Двойная стрелка влево/вправо 24"/>
            <p:cNvSpPr/>
            <p:nvPr/>
          </p:nvSpPr>
          <p:spPr>
            <a:xfrm rot="3401314">
              <a:off x="7090458" y="5157131"/>
              <a:ext cx="572743" cy="385322"/>
            </a:xfrm>
            <a:prstGeom prst="leftRightArrow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 rot="3401314">
              <a:off x="5774651" y="3448203"/>
              <a:ext cx="572743" cy="385322"/>
            </a:xfrm>
            <a:prstGeom prst="leftRightArrow">
              <a:avLst/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/>
            <p:cNvGrpSpPr/>
            <p:nvPr/>
          </p:nvGrpSpPr>
          <p:grpSpPr>
            <a:xfrm rot="493727">
              <a:off x="6194523" y="4077587"/>
              <a:ext cx="932484" cy="611722"/>
              <a:chOff x="8341011" y="3745451"/>
              <a:chExt cx="1095808" cy="689198"/>
            </a:xfrm>
            <a:solidFill>
              <a:srgbClr val="FF00FF"/>
            </a:solidFill>
          </p:grpSpPr>
          <p:sp>
            <p:nvSpPr>
              <p:cNvPr id="4" name="Молния 3"/>
              <p:cNvSpPr/>
              <p:nvPr/>
            </p:nvSpPr>
            <p:spPr>
              <a:xfrm>
                <a:off x="8341011" y="3745451"/>
                <a:ext cx="542642" cy="399605"/>
              </a:xfrm>
              <a:prstGeom prst="lightningBolt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Молния 27"/>
              <p:cNvSpPr/>
              <p:nvPr/>
            </p:nvSpPr>
            <p:spPr>
              <a:xfrm rot="10988168">
                <a:off x="8894177" y="4035044"/>
                <a:ext cx="542642" cy="399605"/>
              </a:xfrm>
              <a:prstGeom prst="lightningBolt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3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6140" y="6516935"/>
            <a:ext cx="10153128" cy="8392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ru-RU" sz="2400" dirty="0" smtClean="0"/>
              <a:t>Использование </a:t>
            </a:r>
            <a:r>
              <a:rPr lang="ru-RU" sz="2400" u="sng" dirty="0" smtClean="0"/>
              <a:t>стандартных</a:t>
            </a:r>
            <a:r>
              <a:rPr lang="ru-RU" sz="2400" dirty="0" smtClean="0"/>
              <a:t> импульсных входов для приема информации от расходомеров в </a:t>
            </a:r>
            <a:r>
              <a:rPr lang="ru-RU" sz="2400" u="sng" dirty="0" smtClean="0"/>
              <a:t>цифровой</a:t>
            </a:r>
            <a:r>
              <a:rPr lang="ru-RU" sz="2400" dirty="0" smtClean="0"/>
              <a:t> форме.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25100" y="252239"/>
            <a:ext cx="6458103" cy="885542"/>
          </a:xfrm>
        </p:spPr>
        <p:txBody>
          <a:bodyPr/>
          <a:lstStyle/>
          <a:p>
            <a:r>
              <a:rPr lang="ru-RU" b="1" dirty="0" smtClean="0"/>
              <a:t>Варианты применения</a:t>
            </a:r>
            <a:endParaRPr lang="ru-RU" b="1" dirty="0"/>
          </a:p>
        </p:txBody>
      </p:sp>
      <p:pic>
        <p:nvPicPr>
          <p:cNvPr id="10" name="Picture 2" descr="D:\TechDoc\ТВ7М\Фото tv7\tv7mq_10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54" y="2528435"/>
            <a:ext cx="33177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44122" y="1260351"/>
            <a:ext cx="1980220" cy="839206"/>
          </a:xfrm>
          <a:prstGeom prst="rect">
            <a:avLst/>
          </a:prstGeom>
        </p:spPr>
        <p:txBody>
          <a:bodyPr vert="horz" wrap="square" lIns="99569" tIns="49785" rIns="99569" bIns="49785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ru-RU" sz="2400" dirty="0" smtClean="0"/>
              <a:t>Режим выхода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592444" y="1260351"/>
            <a:ext cx="1980220" cy="469874"/>
          </a:xfrm>
          <a:prstGeom prst="rect">
            <a:avLst/>
          </a:prstGeom>
        </p:spPr>
        <p:txBody>
          <a:bodyPr vert="horz" wrap="square" lIns="99569" tIns="49785" rIns="99569" bIns="49785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ru-RU" sz="2400" dirty="0" smtClean="0"/>
              <a:t>Тип входа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0116" y="2528435"/>
            <a:ext cx="2088232" cy="615553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ru-RU" sz="2000" dirty="0" smtClean="0"/>
              <a:t>Стандартный импульсный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4122" y="4644727"/>
            <a:ext cx="1980220" cy="408319"/>
          </a:xfrm>
          <a:prstGeom prst="rect">
            <a:avLst/>
          </a:prstGeom>
        </p:spPr>
        <p:txBody>
          <a:bodyPr vert="horz" wrap="square" lIns="99569" tIns="49785" rIns="99569" bIns="49785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ru-RU" sz="2000" dirty="0" smtClean="0"/>
              <a:t>Телеметрия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461035" y="1988414"/>
            <a:ext cx="3135040" cy="307777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ru-RU" sz="2000" dirty="0" smtClean="0"/>
              <a:t>Тип ВС=Электронный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461035" y="5129038"/>
            <a:ext cx="3135040" cy="307777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ru-RU" sz="2000" dirty="0" smtClean="0"/>
              <a:t>Тип ВС=Телеметрия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4666305" y="1609096"/>
            <a:ext cx="2448272" cy="419603"/>
            <a:chOff x="4266580" y="1260351"/>
            <a:chExt cx="2448272" cy="41960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266580" y="1260351"/>
              <a:ext cx="57606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842644" y="126035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42644" y="1679954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986660" y="126035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986660" y="1260351"/>
              <a:ext cx="57606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562724" y="126035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562724" y="1679954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5706740" y="126035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706740" y="1260351"/>
              <a:ext cx="57606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282804" y="126035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6282804" y="1679954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426820" y="126035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426820" y="1260351"/>
              <a:ext cx="288032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4579168" y="5796855"/>
            <a:ext cx="2622547" cy="424651"/>
            <a:chOff x="4596361" y="5796855"/>
            <a:chExt cx="2622547" cy="424651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4596361" y="5798331"/>
              <a:ext cx="57606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172425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172425" y="6217934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5316441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316441" y="5798331"/>
              <a:ext cx="5343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5418708" y="5796855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5526720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5634732" y="5801903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5750106" y="5801903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850756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850756" y="6217934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5994772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994772" y="5798331"/>
              <a:ext cx="5343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6103220" y="5796855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211232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6313063" y="5801903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6428437" y="5801903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6529087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6540577" y="6217934"/>
              <a:ext cx="1440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6684593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6684593" y="5798331"/>
              <a:ext cx="5343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6786860" y="5796855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6894872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7002884" y="5801903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7118258" y="5801903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7218908" y="5798331"/>
              <a:ext cx="0" cy="419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Объект 2"/>
          <p:cNvSpPr txBox="1">
            <a:spLocks/>
          </p:cNvSpPr>
          <p:nvPr/>
        </p:nvSpPr>
        <p:spPr>
          <a:xfrm>
            <a:off x="4322921" y="1187511"/>
            <a:ext cx="3135040" cy="276999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Импульсный сигнал</a:t>
            </a:r>
          </a:p>
        </p:txBody>
      </p:sp>
      <p:sp>
        <p:nvSpPr>
          <p:cNvPr id="87" name="Объект 2"/>
          <p:cNvSpPr txBox="1">
            <a:spLocks/>
          </p:cNvSpPr>
          <p:nvPr/>
        </p:nvSpPr>
        <p:spPr>
          <a:xfrm>
            <a:off x="4322921" y="5370201"/>
            <a:ext cx="3135040" cy="276999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Цифровой сигнал</a:t>
            </a:r>
          </a:p>
        </p:txBody>
      </p:sp>
      <p:sp>
        <p:nvSpPr>
          <p:cNvPr id="90" name="Стрелка вправо 89"/>
          <p:cNvSpPr/>
          <p:nvPr/>
        </p:nvSpPr>
        <p:spPr>
          <a:xfrm>
            <a:off x="6342676" y="3038444"/>
            <a:ext cx="468052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>
            <a:off x="6342676" y="3870990"/>
            <a:ext cx="468052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01" y="2149505"/>
            <a:ext cx="1678403" cy="9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01" y="4410909"/>
            <a:ext cx="1678403" cy="9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878648" y="2625470"/>
            <a:ext cx="2412268" cy="556990"/>
            <a:chOff x="4482604" y="2625470"/>
            <a:chExt cx="2412268" cy="55699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482604" y="2628503"/>
              <a:ext cx="7200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203058" y="2625470"/>
              <a:ext cx="0" cy="5569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202684" y="3182460"/>
              <a:ext cx="16921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 flipV="1">
            <a:off x="4878648" y="4015006"/>
            <a:ext cx="2412268" cy="807914"/>
            <a:chOff x="4482604" y="2374546"/>
            <a:chExt cx="2412268" cy="80791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482604" y="2374546"/>
              <a:ext cx="7200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03058" y="2374546"/>
              <a:ext cx="0" cy="8079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202684" y="3182460"/>
              <a:ext cx="16921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44" y="1241108"/>
            <a:ext cx="1751161" cy="166077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5" y="3942253"/>
            <a:ext cx="1690602" cy="16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Т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ТТТ</Template>
  <TotalTime>3244</TotalTime>
  <Words>275</Words>
  <Application>Microsoft Office PowerPoint</Application>
  <PresentationFormat>Произвольный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ТТТ</vt:lpstr>
      <vt:lpstr>Комплектный  теплосчетчик   Т34МК Лайт</vt:lpstr>
      <vt:lpstr>Состав Теплосчетчика </vt:lpstr>
      <vt:lpstr>     Электромагнитный расходомер  ПИТЕРФЛОУ  К</vt:lpstr>
      <vt:lpstr>ПИТЕРФЛОУ К </vt:lpstr>
      <vt:lpstr>  Тепловычислитель ТВ7-04.1М Лайт  </vt:lpstr>
      <vt:lpstr>  </vt:lpstr>
      <vt:lpstr>Коммуникационные возможности</vt:lpstr>
      <vt:lpstr>Варианты считывания данных</vt:lpstr>
      <vt:lpstr>Варианты применения</vt:lpstr>
      <vt:lpstr>Режим « Телеметрия»</vt:lpstr>
      <vt:lpstr>Типовые проекты узлов учета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Жульков В.А.</dc:creator>
  <cp:lastModifiedBy>Dmitriy Zheludkov</cp:lastModifiedBy>
  <cp:revision>197</cp:revision>
  <cp:lastPrinted>2017-10-25T12:51:46Z</cp:lastPrinted>
  <dcterms:created xsi:type="dcterms:W3CDTF">2015-04-13T07:09:14Z</dcterms:created>
  <dcterms:modified xsi:type="dcterms:W3CDTF">2019-11-20T06:01:16Z</dcterms:modified>
</cp:coreProperties>
</file>