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34"/>
  </p:notesMasterIdLst>
  <p:sldIdLst>
    <p:sldId id="256" r:id="rId3"/>
    <p:sldId id="257" r:id="rId4"/>
    <p:sldId id="258" r:id="rId5"/>
    <p:sldId id="290" r:id="rId6"/>
    <p:sldId id="301" r:id="rId7"/>
    <p:sldId id="300" r:id="rId8"/>
    <p:sldId id="260" r:id="rId9"/>
    <p:sldId id="261" r:id="rId10"/>
    <p:sldId id="299" r:id="rId11"/>
    <p:sldId id="262" r:id="rId12"/>
    <p:sldId id="284" r:id="rId13"/>
    <p:sldId id="268" r:id="rId14"/>
    <p:sldId id="285" r:id="rId15"/>
    <p:sldId id="288" r:id="rId16"/>
    <p:sldId id="303" r:id="rId17"/>
    <p:sldId id="302" r:id="rId18"/>
    <p:sldId id="263" r:id="rId19"/>
    <p:sldId id="276" r:id="rId20"/>
    <p:sldId id="267" r:id="rId21"/>
    <p:sldId id="269" r:id="rId22"/>
    <p:sldId id="270" r:id="rId23"/>
    <p:sldId id="271" r:id="rId24"/>
    <p:sldId id="272" r:id="rId25"/>
    <p:sldId id="277" r:id="rId26"/>
    <p:sldId id="292" r:id="rId27"/>
    <p:sldId id="278" r:id="rId28"/>
    <p:sldId id="279" r:id="rId29"/>
    <p:sldId id="280" r:id="rId30"/>
    <p:sldId id="281" r:id="rId31"/>
    <p:sldId id="282" r:id="rId32"/>
    <p:sldId id="298" r:id="rId33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DE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35"/>
    <p:restoredTop sz="94760"/>
  </p:normalViewPr>
  <p:slideViewPr>
    <p:cSldViewPr snapToGrid="0" snapToObjects="1">
      <p:cViewPr varScale="1">
        <p:scale>
          <a:sx n="91" d="100"/>
          <a:sy n="91" d="100"/>
        </p:scale>
        <p:origin x="17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7"/>
            <a:ext cx="4962525" cy="37226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bin"/>
              <a:buNone/>
              <a:defRPr sz="1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bin"/>
              <a:buNone/>
              <a:defRPr sz="1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bin"/>
              <a:buNone/>
              <a:defRPr sz="1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bin"/>
              <a:buNone/>
              <a:defRPr sz="1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bin"/>
              <a:buNone/>
              <a:defRPr sz="1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endParaRPr sz="1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6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endParaRPr sz="1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endParaRPr sz="1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2000128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6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endParaRPr sz="1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6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1354546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6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endParaRPr sz="1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1603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endParaRPr sz="1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endParaRPr sz="1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endParaRPr sz="1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endParaRPr sz="1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3456"/>
              <a:buFont typeface="Noto Sans Symbols"/>
              <a:buChar char="▪"/>
            </a:pPr>
            <a:r>
              <a:rPr lang="sk-SK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Dynamicky sa rozvíjajúca firma na slovenskom trhu </a:t>
            </a:r>
            <a:r>
              <a:rPr lang="sk-SK"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od roku 1992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▪"/>
            </a:pPr>
            <a:r>
              <a:rPr lang="sk-SK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Ucelené a vysoko sofistikované riešenia pre oblasť tepelných hospodárstiev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▪"/>
            </a:pPr>
            <a:r>
              <a:rPr lang="sk-SK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Technológie pre optimalizovanú a efektívnu výrobu a dodávku tepla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▪"/>
            </a:pPr>
            <a:r>
              <a:rPr lang="sk-SK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Automatické systémy riadenia tepelných celkov s integráciou do informačných systémov riadenia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3456"/>
              <a:buFont typeface="Noto Sans Symbols"/>
              <a:buChar char="▪"/>
            </a:pPr>
            <a:r>
              <a:rPr lang="sk-SK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Od roku 2005 rozšírenie produktového portfólia o predaj a servis </a:t>
            </a:r>
            <a:r>
              <a:rPr lang="sk-SK" sz="1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plechotvárniacich</a:t>
            </a:r>
            <a:r>
              <a:rPr lang="sk-SK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strojov - </a:t>
            </a:r>
            <a:r>
              <a:rPr lang="sk-SK"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Divízia </a:t>
            </a:r>
            <a:r>
              <a:rPr lang="sk-SK" sz="1400" b="1" i="0" u="none" strike="noStrike" cap="none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Plechotvárnice</a:t>
            </a:r>
            <a:r>
              <a:rPr lang="sk-SK"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stroje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3456"/>
              <a:buFont typeface="Noto Sans Symbols"/>
              <a:buChar char="▪"/>
            </a:pPr>
            <a:r>
              <a:rPr lang="sk-SK" sz="1200" b="1" dirty="0">
                <a:solidFill>
                  <a:srgbClr val="FFC000"/>
                </a:solidFill>
              </a:rPr>
              <a:t>Počet zamestnancov: 60+</a:t>
            </a:r>
            <a:endParaRPr lang="sk-SK" sz="1200" b="1" i="0" u="none" strike="noStrike" cap="none" dirty="0">
              <a:solidFill>
                <a:srgbClr val="FFC000"/>
              </a:solidFill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endParaRPr sz="1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endParaRPr sz="1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47750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endParaRPr sz="1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06731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endParaRPr sz="1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1423355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endParaRPr sz="1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1549506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endParaRPr sz="1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6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endParaRPr sz="1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bin"/>
              <a:buNone/>
            </a:pPr>
            <a:endParaRPr sz="12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1371401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85800" y="1752600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85800" y="3611562"/>
            <a:ext cx="7772400" cy="29130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635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ct val="100000"/>
              <a:buFont typeface="Rambla"/>
              <a:buChar char="•"/>
              <a:defRPr sz="27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19100" marR="0" lvl="1" indent="32385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–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876300" marR="0" lvl="2" indent="29845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•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33500" marR="0" lvl="3" indent="27305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–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790700" marR="0" lvl="4" indent="2921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»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47900" marR="0" lvl="5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705100" marR="0" lvl="6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162300" marR="0" lvl="7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619500" marR="0" lvl="8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763000" y="6507162"/>
            <a:ext cx="250825" cy="2666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sk-SK" sz="1000" b="0" i="0" u="none" strike="noStrike" cap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lang="sk-SK" sz="1000" b="0" i="0" u="none" strike="noStrike" cap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 rot="5400000">
            <a:off x="5100637" y="3167061"/>
            <a:ext cx="4772023" cy="19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 rot="5400000">
            <a:off x="1138236" y="1300161"/>
            <a:ext cx="4772023" cy="567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635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ct val="100000"/>
              <a:buFont typeface="Rambla"/>
              <a:buChar char="•"/>
              <a:defRPr sz="27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19100" marR="0" lvl="1" indent="32385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–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876300" marR="0" lvl="2" indent="29845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•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33500" marR="0" lvl="3" indent="27305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–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790700" marR="0" lvl="4" indent="2921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»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47900" marR="0" lvl="5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705100" marR="0" lvl="6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162300" marR="0" lvl="7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619500" marR="0" lvl="8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763000" y="6507162"/>
            <a:ext cx="250825" cy="2666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sk-SK" sz="1000" b="0" i="0" u="none" strike="noStrike" cap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lang="sk-SK" sz="1000" b="0" i="0" u="none" strike="noStrike" cap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457200" y="1481137"/>
            <a:ext cx="8229600" cy="53768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27025" marR="0" lvl="0" indent="-3263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582613" marR="0" lvl="1" indent="4603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820738" marR="0" lvl="2" indent="238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104900" marR="0" lvl="3" indent="63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333500" marR="0" lvl="4" indent="25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1790700" marR="0" lvl="5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247900" marR="0" lvl="6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2705100" marR="0" lvl="7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162300" marR="0" lvl="8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763000" y="6507162"/>
            <a:ext cx="250825" cy="2666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ambla"/>
              <a:buNone/>
            </a:pPr>
            <a:fld id="{00000000-1234-1234-1234-123412341234}" type="slidenum">
              <a:rPr lang="sk-SK"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lang="sk-SK" sz="10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Font typeface="Noto Sans Symbols"/>
              <a:buNone/>
              <a:defRPr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DA2BF"/>
              </a:buClr>
              <a:buFont typeface="Verdana"/>
              <a:buNone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763000" y="6507162"/>
            <a:ext cx="250825" cy="2666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ambla"/>
              <a:buNone/>
            </a:pPr>
            <a:fld id="{00000000-1234-1234-1234-123412341234}" type="slidenum">
              <a:rPr lang="sk-SK"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lang="sk-SK" sz="10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000" b="1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DA2BF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763000" y="6507162"/>
            <a:ext cx="250825" cy="2666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ambla"/>
              <a:buNone/>
            </a:pPr>
            <a:fld id="{00000000-1234-1234-1234-123412341234}" type="slidenum">
              <a:rPr lang="sk-SK"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lang="sk-SK" sz="10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457200" y="1481137"/>
            <a:ext cx="4038598" cy="53768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27025" marR="0" lvl="0" indent="-2832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582613" marR="0" lvl="1" indent="650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Verdana"/>
              <a:buChar char="◦"/>
              <a:defRPr sz="2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820738" marR="0" lvl="2" indent="174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104900" marR="0" lvl="3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333500" marR="0" lvl="4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1790700" marR="0" lvl="5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247900" marR="0" lvl="6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2705100" marR="0" lvl="7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162300" marR="0" lvl="8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2"/>
          </p:nvPr>
        </p:nvSpPr>
        <p:spPr>
          <a:xfrm>
            <a:off x="4648200" y="1481137"/>
            <a:ext cx="4038598" cy="53768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27025" marR="0" lvl="0" indent="-2832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582613" marR="0" lvl="1" indent="650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Verdana"/>
              <a:buChar char="◦"/>
              <a:defRPr sz="2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820738" marR="0" lvl="2" indent="174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104900" marR="0" lvl="3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333500" marR="0" lvl="4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1790700" marR="0" lvl="5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247900" marR="0" lvl="6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2705100" marR="0" lvl="7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162300" marR="0" lvl="8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763000" y="6507162"/>
            <a:ext cx="250825" cy="2666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ambla"/>
              <a:buNone/>
            </a:pPr>
            <a:fld id="{00000000-1234-1234-1234-123412341234}" type="slidenum">
              <a:rPr lang="sk-SK"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lang="sk-SK" sz="10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DA2BF"/>
              </a:buClr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27025" marR="0" lvl="0" indent="-5829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582613" marR="0" lvl="1" indent="142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Verdana"/>
              <a:buChar char="◦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820738" marR="0" lvl="2" indent="-793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104900" marR="0" lvl="3" indent="-25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333500" marR="0" lvl="4" indent="-25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1790700" marR="0" lvl="5" indent="-25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247900" marR="0" lvl="6" indent="-25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2705100" marR="0" lvl="7" indent="-25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162300" marR="0" lvl="8" indent="-25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DA2BF"/>
              </a:buClr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27025" marR="0" lvl="0" indent="-5829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582613" marR="0" lvl="1" indent="142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Verdana"/>
              <a:buChar char="◦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820738" marR="0" lvl="2" indent="-793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104900" marR="0" lvl="3" indent="-25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333500" marR="0" lvl="4" indent="-25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1790700" marR="0" lvl="5" indent="-25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247900" marR="0" lvl="6" indent="-25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2705100" marR="0" lvl="7" indent="-25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162300" marR="0" lvl="8" indent="-25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763000" y="6507162"/>
            <a:ext cx="250825" cy="2666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ambla"/>
              <a:buNone/>
            </a:pPr>
            <a:fld id="{00000000-1234-1234-1234-123412341234}" type="slidenum">
              <a:rPr lang="sk-SK"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lang="sk-SK" sz="10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763000" y="6507162"/>
            <a:ext cx="250825" cy="2666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ambla"/>
              <a:buNone/>
            </a:pPr>
            <a:fld id="{00000000-1234-1234-1234-123412341234}" type="slidenum">
              <a:rPr lang="sk-SK"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lang="sk-SK" sz="10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763000" y="6507162"/>
            <a:ext cx="250825" cy="2666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ambla"/>
              <a:buNone/>
            </a:pPr>
            <a:fld id="{00000000-1234-1234-1234-123412341234}" type="slidenum">
              <a:rPr lang="sk-SK"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lang="sk-SK" sz="10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2000" b="1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27025" marR="0" lvl="0" indent="165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Noto Sans Symbols"/>
              <a:buChar char="●"/>
              <a:defRPr sz="32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582613" marR="0" lvl="1" indent="1158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Verdana"/>
              <a:buChar char="◦"/>
              <a:defRPr sz="2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820738" marR="0" lvl="2" indent="682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104900" marR="0" lvl="3" indent="25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333500" marR="0" lvl="4" indent="25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1790700" marR="0" lvl="5" indent="25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247900" marR="0" lvl="6" indent="25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2705100" marR="0" lvl="7" indent="25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162300" marR="0" lvl="8" indent="25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DA2BF"/>
              </a:buClr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8763000" y="6507162"/>
            <a:ext cx="250825" cy="2666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ambla"/>
              <a:buNone/>
            </a:pPr>
            <a:fld id="{00000000-1234-1234-1234-123412341234}" type="slidenum">
              <a:rPr lang="sk-SK"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lang="sk-SK" sz="10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2000" b="1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DA2BF"/>
              </a:buClr>
              <a:buFont typeface="Verdana"/>
              <a:buNone/>
              <a:defRPr sz="2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DA2BF"/>
              </a:buClr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763000" y="6507162"/>
            <a:ext cx="250825" cy="2666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ambla"/>
              <a:buNone/>
            </a:pPr>
            <a:fld id="{00000000-1234-1234-1234-123412341234}" type="slidenum">
              <a:rPr lang="sk-SK"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lang="sk-SK" sz="10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000" b="1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20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763000" y="6507162"/>
            <a:ext cx="250825" cy="2666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sk-SK" sz="1000" b="0" i="0" u="none" strike="noStrike" cap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lang="sk-SK" sz="1000" b="0" i="0" u="none" strike="noStrike" cap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 rot="5400000">
            <a:off x="1883568" y="54767"/>
            <a:ext cx="5376862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27025" marR="0" lvl="0" indent="-3263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582613" marR="0" lvl="1" indent="4603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820738" marR="0" lvl="2" indent="238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104900" marR="0" lvl="3" indent="63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333500" marR="0" lvl="4" indent="25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1790700" marR="0" lvl="5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247900" marR="0" lvl="6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2705100" marR="0" lvl="7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162300" marR="0" lvl="8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763000" y="6507162"/>
            <a:ext cx="250825" cy="2666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ambla"/>
              <a:buNone/>
            </a:pPr>
            <a:fld id="{00000000-1234-1234-1234-123412341234}" type="slidenum">
              <a:rPr lang="sk-SK"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lang="sk-SK" sz="10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 rot="5400000">
            <a:off x="4366418" y="2537618"/>
            <a:ext cx="6583361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 rot="5400000">
            <a:off x="175418" y="556419"/>
            <a:ext cx="6583361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27025" marR="0" lvl="0" indent="-3263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582613" marR="0" lvl="1" indent="4603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820738" marR="0" lvl="2" indent="238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104900" marR="0" lvl="3" indent="63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333500" marR="0" lvl="4" indent="25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1790700" marR="0" lvl="5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247900" marR="0" lvl="6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2705100" marR="0" lvl="7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162300" marR="0" lvl="8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8763000" y="6507162"/>
            <a:ext cx="250825" cy="2666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ambla"/>
              <a:buNone/>
            </a:pPr>
            <a:fld id="{00000000-1234-1234-1234-123412341234}" type="slidenum">
              <a:rPr lang="sk-SK"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lang="sk-SK" sz="10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685800" y="1752600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685800" y="3611562"/>
            <a:ext cx="3809998" cy="29130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ct val="100000"/>
              <a:buFont typeface="Rambla"/>
              <a:buChar char="•"/>
              <a:defRPr sz="2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19100" marR="0" lvl="1" indent="3429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–"/>
              <a:defRPr sz="2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876300" marR="0" lvl="2" indent="2921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•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33500" marR="0" lvl="3" indent="2667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–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790700" marR="0" lvl="4" indent="2667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»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47900" marR="0" lvl="5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705100" marR="0" lvl="6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162300" marR="0" lvl="7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619500" marR="0" lvl="8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648200" y="3611562"/>
            <a:ext cx="3809998" cy="29130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ct val="100000"/>
              <a:buFont typeface="Rambla"/>
              <a:buChar char="•"/>
              <a:defRPr sz="2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19100" marR="0" lvl="1" indent="3429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–"/>
              <a:defRPr sz="2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876300" marR="0" lvl="2" indent="2921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•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33500" marR="0" lvl="3" indent="2667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–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790700" marR="0" lvl="4" indent="2667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»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47900" marR="0" lvl="5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705100" marR="0" lvl="6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162300" marR="0" lvl="7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619500" marR="0" lvl="8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763000" y="6507162"/>
            <a:ext cx="250825" cy="2666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sk-SK" sz="1000" b="0" i="0" u="none" strike="noStrike" cap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lang="sk-SK" sz="1000" b="0" i="0" u="none" strike="noStrike" cap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2400" b="1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20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81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ct val="100000"/>
              <a:buFont typeface="Rambla"/>
              <a:buChar char="•"/>
              <a:defRPr sz="24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19100" marR="0" lvl="1" indent="2921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–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876300" marR="0" lvl="2" indent="2667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•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33500" marR="0" lvl="3" indent="2413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–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790700" marR="0" lvl="4" indent="2413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»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47900" marR="0" lvl="5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705100" marR="0" lvl="6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162300" marR="0" lvl="7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619500" marR="0" lvl="8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2400" b="1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20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81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ct val="100000"/>
              <a:buFont typeface="Rambla"/>
              <a:buChar char="•"/>
              <a:defRPr sz="24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19100" marR="0" lvl="1" indent="2921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–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876300" marR="0" lvl="2" indent="2667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•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33500" marR="0" lvl="3" indent="2413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–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790700" marR="0" lvl="4" indent="2413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»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47900" marR="0" lvl="5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705100" marR="0" lvl="6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162300" marR="0" lvl="7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619500" marR="0" lvl="8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763000" y="6507162"/>
            <a:ext cx="250825" cy="2666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sk-SK" sz="1000" b="0" i="0" u="none" strike="noStrike" cap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lang="sk-SK" sz="1000" b="0" i="0" u="none" strike="noStrike" cap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85800" y="1752600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763000" y="6507162"/>
            <a:ext cx="250825" cy="2666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sk-SK" sz="1000" b="0" i="0" u="none" strike="noStrike" cap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lang="sk-SK" sz="1000" b="0" i="0" u="none" strike="noStrike" cap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763000" y="6507162"/>
            <a:ext cx="250825" cy="2666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sk-SK" sz="1000" b="0" i="0" u="none" strike="noStrike" cap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lang="sk-SK" sz="1000" b="0" i="0" u="none" strike="noStrike" cap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2000" b="1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ct val="100000"/>
              <a:buFont typeface="Rambla"/>
              <a:buChar char="•"/>
              <a:defRPr sz="32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19100" marR="0" lvl="1" indent="3937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–"/>
              <a:defRPr sz="2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876300" marR="0" lvl="2" indent="3429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•"/>
              <a:defRPr sz="2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33500" marR="0" lvl="3" indent="2921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–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790700" marR="0" lvl="4" indent="2921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»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47900" marR="0" lvl="5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705100" marR="0" lvl="6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162300" marR="0" lvl="7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619500" marR="0" lvl="8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14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2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763000" y="6507162"/>
            <a:ext cx="250825" cy="2666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sk-SK" sz="1000" b="0" i="0" u="none" strike="noStrike" cap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lang="sk-SK" sz="1000" b="0" i="0" u="none" strike="noStrike" cap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2000" b="1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32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2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2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14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2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763000" y="6507162"/>
            <a:ext cx="250825" cy="2666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sk-SK" sz="1000" b="0" i="0" u="none" strike="noStrike" cap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lang="sk-SK" sz="1000" b="0" i="0" u="none" strike="noStrike" cap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685800" y="1752600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 rot="5400000">
            <a:off x="3115467" y="1181892"/>
            <a:ext cx="2913061" cy="777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635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ct val="100000"/>
              <a:buFont typeface="Rambla"/>
              <a:buChar char="•"/>
              <a:defRPr sz="27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19100" marR="0" lvl="1" indent="32385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–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876300" marR="0" lvl="2" indent="29845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•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33500" marR="0" lvl="3" indent="27305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–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790700" marR="0" lvl="4" indent="2921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»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47900" marR="0" lvl="5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705100" marR="0" lvl="6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162300" marR="0" lvl="7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619500" marR="0" lvl="8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763000" y="6507162"/>
            <a:ext cx="250825" cy="2666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sk-SK" sz="1000" b="0" i="0" u="none" strike="noStrike" cap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lang="sk-SK" sz="1000" b="0" i="0" u="none" strike="noStrike" cap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85800" y="1752600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8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85800" y="3611562"/>
            <a:ext cx="7772400" cy="29130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635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ct val="100000"/>
              <a:buFont typeface="Rambla"/>
              <a:buChar char="•"/>
              <a:defRPr sz="27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419100" marR="0" lvl="1" indent="32385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–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876300" marR="0" lvl="2" indent="29845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•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333500" marR="0" lvl="3" indent="27305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–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790700" marR="0" lvl="4" indent="2921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mbla"/>
              <a:buChar char="»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247900" marR="0" lvl="5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705100" marR="0" lvl="6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162300" marR="0" lvl="7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619500" marR="0" lvl="8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Rambla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63000" y="6507162"/>
            <a:ext cx="250825" cy="2666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mbla"/>
              <a:buNone/>
            </a:pPr>
            <a:fld id="{00000000-1234-1234-1234-123412341234}" type="slidenum">
              <a:rPr lang="sk-SK" sz="1000" b="0" i="0" u="none" strike="noStrike" cap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lang="sk-SK" sz="1000" b="0" i="0" u="none" strike="noStrike" cap="non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457200" y="1481137"/>
            <a:ext cx="8229600" cy="53768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27025" marR="0" lvl="0" indent="-3263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582613" marR="0" lvl="1" indent="4603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820738" marR="0" lvl="2" indent="238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104900" marR="0" lvl="3" indent="63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333500" marR="0" lvl="4" indent="25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1790700" marR="0" lvl="5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2247900" marR="0" lvl="6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2705100" marR="0" lvl="7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3162300" marR="0" lvl="8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A1F28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Font typeface="Rambla"/>
              <a:buNone/>
              <a:defRPr sz="4100" b="0" i="0" u="none" strike="noStrike" cap="none">
                <a:solidFill>
                  <a:srgbClr val="464646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763000" y="6507162"/>
            <a:ext cx="250825" cy="2666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ambla"/>
              <a:buNone/>
            </a:pPr>
            <a:fld id="{00000000-1234-1234-1234-123412341234}" type="slidenum">
              <a:rPr lang="sk-SK"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lang="sk-SK" sz="10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jpg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4.jpg"/><Relationship Id="rId18" Type="http://schemas.openxmlformats.org/officeDocument/2006/relationships/image" Target="../media/image49.jpg"/><Relationship Id="rId3" Type="http://schemas.openxmlformats.org/officeDocument/2006/relationships/image" Target="../media/image3.png"/><Relationship Id="rId7" Type="http://schemas.openxmlformats.org/officeDocument/2006/relationships/image" Target="../media/image38.jpg"/><Relationship Id="rId12" Type="http://schemas.openxmlformats.org/officeDocument/2006/relationships/image" Target="../media/image43.jpg"/><Relationship Id="rId17" Type="http://schemas.openxmlformats.org/officeDocument/2006/relationships/image" Target="../media/image48.jp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7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jpg"/><Relationship Id="rId11" Type="http://schemas.openxmlformats.org/officeDocument/2006/relationships/image" Target="../media/image42.jpg"/><Relationship Id="rId5" Type="http://schemas.openxmlformats.org/officeDocument/2006/relationships/image" Target="../media/image36.jpg"/><Relationship Id="rId15" Type="http://schemas.openxmlformats.org/officeDocument/2006/relationships/image" Target="../media/image46.jpg"/><Relationship Id="rId10" Type="http://schemas.openxmlformats.org/officeDocument/2006/relationships/image" Target="../media/image41.jpg"/><Relationship Id="rId19" Type="http://schemas.openxmlformats.org/officeDocument/2006/relationships/image" Target="../media/image50.jpg"/><Relationship Id="rId4" Type="http://schemas.openxmlformats.org/officeDocument/2006/relationships/image" Target="../media/image4.jpg"/><Relationship Id="rId9" Type="http://schemas.openxmlformats.org/officeDocument/2006/relationships/image" Target="../media/image40.jpg"/><Relationship Id="rId1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3.png"/><Relationship Id="rId7" Type="http://schemas.openxmlformats.org/officeDocument/2006/relationships/image" Target="../media/image53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51.gif"/><Relationship Id="rId4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8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/>
        </p:nvSpPr>
        <p:spPr>
          <a:xfrm>
            <a:off x="0" y="4664075"/>
            <a:ext cx="915035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  <a:lnTo>
                  <a:pt x="120000" y="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gradFill>
            <a:gsLst>
              <a:gs pos="0">
                <a:srgbClr val="007592"/>
              </a:gs>
              <a:gs pos="54000">
                <a:srgbClr val="5FD0ED"/>
              </a:gs>
              <a:gs pos="100000">
                <a:srgbClr val="007592"/>
              </a:gs>
            </a:gsLst>
            <a:lin ang="3000000" scaled="0"/>
          </a:gra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112" name="Shape 112"/>
          <p:cNvGrpSpPr/>
          <p:nvPr/>
        </p:nvGrpSpPr>
        <p:grpSpPr>
          <a:xfrm>
            <a:off x="-3175" y="4953000"/>
            <a:ext cx="9147174" cy="1911348"/>
            <a:chOff x="0" y="0"/>
            <a:chExt cx="5761" cy="1203"/>
          </a:xfrm>
        </p:grpSpPr>
        <p:sp>
          <p:nvSpPr>
            <p:cNvPr id="113" name="Shape 113"/>
            <p:cNvSpPr/>
            <p:nvPr/>
          </p:nvSpPr>
          <p:spPr>
            <a:xfrm>
              <a:off x="1064" y="0"/>
              <a:ext cx="4696" cy="30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0" y="71283"/>
                  </a:lnTo>
                  <a:lnTo>
                    <a:pt x="120000" y="0"/>
                  </a:lnTo>
                  <a:close/>
                  <a:moveTo>
                    <a:pt x="120000" y="0"/>
                  </a:moveTo>
                </a:path>
              </a:pathLst>
            </a:custGeom>
            <a:solidFill>
              <a:schemeClr val="accent1">
                <a:alpha val="39215"/>
              </a:schemeClr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42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  <p:sp>
          <p:nvSpPr>
            <p:cNvPr id="114" name="Shape 114"/>
            <p:cNvSpPr/>
            <p:nvPr/>
          </p:nvSpPr>
          <p:spPr>
            <a:xfrm>
              <a:off x="25" y="177"/>
              <a:ext cx="5736" cy="4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100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42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  <p:sp>
          <p:nvSpPr>
            <p:cNvPr id="115" name="Shape 115"/>
            <p:cNvSpPr/>
            <p:nvPr/>
          </p:nvSpPr>
          <p:spPr>
            <a:xfrm>
              <a:off x="0" y="30"/>
              <a:ext cx="5758" cy="117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  <a:lnTo>
                    <a:pt x="120000" y="50766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42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  <p:cxnSp>
          <p:nvCxnSpPr>
            <p:cNvPr id="116" name="Shape 116"/>
            <p:cNvCxnSpPr/>
            <p:nvPr/>
          </p:nvCxnSpPr>
          <p:spPr>
            <a:xfrm>
              <a:off x="0" y="28"/>
              <a:ext cx="5761" cy="497"/>
            </a:xfrm>
            <a:prstGeom prst="straightConnector1">
              <a:avLst/>
            </a:prstGeom>
            <a:noFill/>
            <a:ln w="12050" cap="flat" cmpd="sng">
              <a:solidFill>
                <a:srgbClr val="5EA3B4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pic>
        <p:nvPicPr>
          <p:cNvPr id="117" name="Shape 1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4388" y="333375"/>
            <a:ext cx="1619249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/>
          <p:nvPr/>
        </p:nvSpPr>
        <p:spPr>
          <a:xfrm>
            <a:off x="683568" y="1412775"/>
            <a:ext cx="7344815" cy="3456383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b" anchorCtr="0">
            <a:noAutofit/>
          </a:bodyPr>
          <a:lstStyle/>
          <a:p>
            <a:pPr algn="r">
              <a:buClr>
                <a:srgbClr val="002060"/>
              </a:buClr>
              <a:buSzPct val="25000"/>
            </a:pPr>
            <a:r>
              <a:rPr lang="sk-SK" sz="54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IPECON – </a:t>
            </a:r>
            <a:r>
              <a:rPr lang="az-Cyrl-AZ" sz="4000" dirty="0">
                <a:solidFill>
                  <a:srgbClr val="002060"/>
                </a:solidFill>
              </a:rPr>
              <a:t>Ваш надежный бизнес партнер </a:t>
            </a:r>
            <a:endParaRPr lang="sk-SK" sz="54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 lang="sk-SK" sz="2400" dirty="0">
              <a:solidFill>
                <a:srgbClr val="002060"/>
              </a:solidFill>
            </a:endParaRPr>
          </a:p>
          <a:p>
            <a:pPr algn="ctr">
              <a:buClr>
                <a:srgbClr val="002060"/>
              </a:buClr>
              <a:buSzPct val="25000"/>
            </a:pPr>
            <a:r>
              <a:rPr lang="sk-SK" sz="2000" dirty="0">
                <a:solidFill>
                  <a:srgbClr val="002060"/>
                </a:solidFill>
              </a:rPr>
              <a:t>„</a:t>
            </a:r>
            <a:r>
              <a:rPr lang="az-Cyrl-AZ" sz="2000" dirty="0">
                <a:solidFill>
                  <a:srgbClr val="002060"/>
                </a:solidFill>
              </a:rPr>
              <a:t>Энергетика и тепловое хозяйство </a:t>
            </a:r>
            <a:r>
              <a:rPr lang="sk-SK" sz="2000" dirty="0">
                <a:solidFill>
                  <a:srgbClr val="002060"/>
                </a:solidFill>
              </a:rPr>
              <a:t>“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Clr>
                <a:srgbClr val="002060"/>
              </a:buClr>
              <a:buSzPct val="25000"/>
            </a:pPr>
            <a:r>
              <a:rPr lang="az-Cyrl-AZ" sz="1200" i="1" dirty="0">
                <a:solidFill>
                  <a:srgbClr val="002060"/>
                </a:solidFill>
              </a:rPr>
              <a:t>Презентация и профиль предприятия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hape 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5825" y="6308725"/>
            <a:ext cx="1476300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icture containing indoor, wall, floor&#13;&#10;&#13;&#10;Description automatically generated">
            <a:extLst>
              <a:ext uri="{FF2B5EF4-FFF2-40B4-BE49-F238E27FC236}">
                <a16:creationId xmlns:a16="http://schemas.microsoft.com/office/drawing/2014/main" id="{B5E3E4E3-AC1E-4D4C-B272-01395A305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24"/>
            <a:ext cx="9144000" cy="609366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/>
        </p:nvSpPr>
        <p:spPr>
          <a:xfrm>
            <a:off x="500062" y="5945187"/>
            <a:ext cx="4940298" cy="92074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11"/>
                </a:moveTo>
                <a:lnTo>
                  <a:pt x="120000" y="120000"/>
                </a:lnTo>
                <a:lnTo>
                  <a:pt x="89105" y="120000"/>
                </a:lnTo>
                <a:lnTo>
                  <a:pt x="16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42" name="Shape 242"/>
          <p:cNvSpPr/>
          <p:nvPr/>
        </p:nvSpPr>
        <p:spPr>
          <a:xfrm>
            <a:off x="485775" y="5938837"/>
            <a:ext cx="3690938" cy="933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119388"/>
                </a:lnTo>
                <a:lnTo>
                  <a:pt x="94761" y="120000"/>
                </a:lnTo>
                <a:lnTo>
                  <a:pt x="255" y="81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-4763" y="5791200"/>
            <a:ext cx="3400424" cy="1079499"/>
          </a:xfrm>
          <a:prstGeom prst="rtTriangl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244" name="Shape 244"/>
          <p:cNvCxnSpPr/>
          <p:nvPr/>
        </p:nvCxnSpPr>
        <p:spPr>
          <a:xfrm>
            <a:off x="-7937" y="5786437"/>
            <a:ext cx="3403599" cy="1084261"/>
          </a:xfrm>
          <a:prstGeom prst="straightConnector1">
            <a:avLst/>
          </a:prstGeom>
          <a:noFill/>
          <a:ln w="12050" cap="flat" cmpd="sng">
            <a:solidFill>
              <a:srgbClr val="5EA3B4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245" name="Shape 2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5825" y="6308725"/>
            <a:ext cx="1476375" cy="323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6" name="Shape 246"/>
          <p:cNvCxnSpPr/>
          <p:nvPr/>
        </p:nvCxnSpPr>
        <p:spPr>
          <a:xfrm>
            <a:off x="539750" y="1268412"/>
            <a:ext cx="8135938" cy="0"/>
          </a:xfrm>
          <a:prstGeom prst="straightConnector1">
            <a:avLst/>
          </a:prstGeom>
          <a:noFill/>
          <a:ln w="635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7" name="Shape 247"/>
          <p:cNvSpPr/>
          <p:nvPr/>
        </p:nvSpPr>
        <p:spPr>
          <a:xfrm>
            <a:off x="1229033" y="404812"/>
            <a:ext cx="7510160" cy="630942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 algn="r">
              <a:buClr>
                <a:srgbClr val="002060"/>
              </a:buClr>
              <a:buSzPct val="25000"/>
            </a:pPr>
            <a:r>
              <a:rPr lang="az-Cyrl-AZ" sz="2800" dirty="0">
                <a:solidFill>
                  <a:srgbClr val="002060"/>
                </a:solidFill>
              </a:rPr>
              <a:t>Информационные и диспетчерские системы </a:t>
            </a:r>
            <a:endParaRPr lang="sk-SK" sz="2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Shape 248"/>
          <p:cNvSpPr/>
          <p:nvPr/>
        </p:nvSpPr>
        <p:spPr>
          <a:xfrm>
            <a:off x="500033" y="1527191"/>
            <a:ext cx="4176264" cy="43307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247650" lvl="0" indent="-247650">
              <a:lnSpc>
                <a:spcPct val="150000"/>
              </a:lnSpc>
              <a:buClr>
                <a:srgbClr val="000000"/>
              </a:buClr>
              <a:buSzPct val="100000"/>
              <a:buFont typeface="Noto Sans Symbols"/>
              <a:buChar char="▪"/>
            </a:pPr>
            <a:r>
              <a:rPr lang="az-Cyrl-AZ" sz="1600" b="1" dirty="0">
                <a:solidFill>
                  <a:srgbClr val="002060"/>
                </a:solidFill>
              </a:rPr>
              <a:t>Энергетические  информационные и диспетчерские системы </a:t>
            </a:r>
            <a:r>
              <a:rPr lang="sk-SK" sz="1600" b="1" dirty="0">
                <a:solidFill>
                  <a:srgbClr val="002060"/>
                </a:solidFill>
              </a:rPr>
              <a:t>TEDIS</a:t>
            </a:r>
            <a:endParaRPr lang="sk-SK" sz="16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7650" lvl="0" indent="-247650">
              <a:lnSpc>
                <a:spcPct val="150000"/>
              </a:lnSpc>
              <a:buClr>
                <a:srgbClr val="000000"/>
              </a:buClr>
              <a:buSzPct val="100000"/>
              <a:buFont typeface="Noto Sans Symbols"/>
              <a:buChar char="▪"/>
            </a:pPr>
            <a:r>
              <a:rPr lang="az-Cyrl-AZ" sz="1600" b="1" dirty="0">
                <a:solidFill>
                  <a:srgbClr val="002060"/>
                </a:solidFill>
              </a:rPr>
              <a:t>Производственные информационные системы, </a:t>
            </a:r>
            <a:r>
              <a:rPr lang="sk-SK" sz="1600" b="1" dirty="0">
                <a:solidFill>
                  <a:srgbClr val="002060"/>
                </a:solidFill>
              </a:rPr>
              <a:t>OEE</a:t>
            </a:r>
            <a:endParaRPr lang="sk-SK" sz="16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7650" marR="0" lvl="0" indent="-247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▪"/>
            </a:pPr>
            <a:endParaRPr lang="sk-SK" sz="1600" b="1" dirty="0">
              <a:solidFill>
                <a:srgbClr val="002060"/>
              </a:solidFill>
            </a:endParaRPr>
          </a:p>
          <a:p>
            <a:pPr marL="247650" marR="0" lvl="0" indent="-247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▪"/>
            </a:pPr>
            <a:endParaRPr lang="sk-SK" sz="16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7650" lvl="0" indent="-247650">
              <a:lnSpc>
                <a:spcPct val="150000"/>
              </a:lnSpc>
              <a:buClr>
                <a:srgbClr val="000000"/>
              </a:buClr>
              <a:buSzPct val="100000"/>
              <a:buFont typeface="Noto Sans Symbols"/>
              <a:buChar char="▪"/>
            </a:pPr>
            <a:r>
              <a:rPr lang="az-Cyrl-AZ" sz="1600" b="1" dirty="0">
                <a:solidFill>
                  <a:srgbClr val="002060"/>
                </a:solidFill>
              </a:rPr>
              <a:t>Комплексное программное обеспечение для:</a:t>
            </a:r>
            <a:r>
              <a:rPr lang="sk-SK" sz="1600" dirty="0">
                <a:solidFill>
                  <a:srgbClr val="002060"/>
                </a:solidFill>
              </a:rPr>
              <a:t> </a:t>
            </a:r>
          </a:p>
          <a:p>
            <a:pPr lvl="0"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sk-SK" sz="1600" dirty="0">
                <a:solidFill>
                  <a:srgbClr val="002060"/>
                </a:solidFill>
              </a:rPr>
              <a:t>    </a:t>
            </a:r>
            <a:r>
              <a:rPr lang="az-Cyrl-AZ" sz="1600" dirty="0">
                <a:solidFill>
                  <a:srgbClr val="002060"/>
                </a:solidFill>
              </a:rPr>
              <a:t>Теплового хозяйства</a:t>
            </a:r>
            <a:endParaRPr lang="sk-SK" sz="160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sk-SK" sz="1600" dirty="0">
                <a:solidFill>
                  <a:srgbClr val="002060"/>
                </a:solidFill>
              </a:rPr>
              <a:t>    </a:t>
            </a:r>
            <a:r>
              <a:rPr lang="az-Cyrl-AZ" sz="1600" dirty="0">
                <a:solidFill>
                  <a:srgbClr val="002060"/>
                </a:solidFill>
              </a:rPr>
              <a:t>Энергетики</a:t>
            </a:r>
            <a:endParaRPr lang="sk-SK" sz="1600" dirty="0">
              <a:solidFill>
                <a:srgbClr val="002060"/>
              </a:solidFill>
            </a:endParaRPr>
          </a:p>
          <a:p>
            <a:pPr lvl="0"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sk-SK" sz="1600" dirty="0">
                <a:solidFill>
                  <a:srgbClr val="002060"/>
                </a:solidFill>
              </a:rPr>
              <a:t>    </a:t>
            </a:r>
            <a:r>
              <a:rPr lang="az-Cyrl-AZ" sz="1600" dirty="0">
                <a:solidFill>
                  <a:srgbClr val="002060"/>
                </a:solidFill>
              </a:rPr>
              <a:t>Промышленности</a:t>
            </a:r>
            <a:endParaRPr lang="sk-SK" sz="160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7650" marR="0" lvl="0" indent="-247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▪"/>
            </a:pPr>
            <a:endParaRPr lang="sk-SK" sz="160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7650" marR="0" lvl="0" indent="-247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7650" marR="0" lvl="0" indent="-247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Shape 2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4876" y="1428736"/>
            <a:ext cx="3905277" cy="2928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foto1final80x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3977413"/>
            <a:ext cx="3888432" cy="2187891"/>
          </a:xfrm>
          <a:prstGeom prst="rect">
            <a:avLst/>
          </a:prstGeom>
        </p:spPr>
      </p:pic>
      <p:sp>
        <p:nvSpPr>
          <p:cNvPr id="14" name="Shape 186">
            <a:extLst>
              <a:ext uri="{FF2B5EF4-FFF2-40B4-BE49-F238E27FC236}">
                <a16:creationId xmlns:a16="http://schemas.microsoft.com/office/drawing/2014/main" id="{E3FDC264-2579-0D4A-BDB3-3E1EC02B7E54}"/>
              </a:ext>
            </a:extLst>
          </p:cNvPr>
          <p:cNvSpPr/>
          <p:nvPr/>
        </p:nvSpPr>
        <p:spPr>
          <a:xfrm>
            <a:off x="485768" y="404825"/>
            <a:ext cx="2839798" cy="6308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>
              <a:buClr>
                <a:srgbClr val="002060"/>
              </a:buClr>
              <a:buSzPct val="25000"/>
            </a:pPr>
            <a:r>
              <a:rPr lang="az-Cyrl-AZ" sz="1600" dirty="0">
                <a:solidFill>
                  <a:srgbClr val="0070C0"/>
                </a:solidFill>
              </a:rPr>
              <a:t>Услуги</a:t>
            </a:r>
          </a:p>
        </p:txBody>
      </p:sp>
    </p:spTree>
    <p:extLst>
      <p:ext uri="{BB962C8B-B14F-4D97-AF65-F5344CB8AC3E}">
        <p14:creationId xmlns:p14="http://schemas.microsoft.com/office/powerpoint/2010/main" val="117775966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hape 2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5825" y="6308725"/>
            <a:ext cx="1476300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B8FAD6-D2C3-D347-A717-98CAF461D581}"/>
              </a:ext>
            </a:extLst>
          </p:cNvPr>
          <p:cNvSpPr/>
          <p:nvPr/>
        </p:nvSpPr>
        <p:spPr>
          <a:xfrm>
            <a:off x="951978" y="12526"/>
            <a:ext cx="3970751" cy="3256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74ACE2-0BD7-954D-913C-454C2ED9F690}"/>
              </a:ext>
            </a:extLst>
          </p:cNvPr>
          <p:cNvSpPr txBox="1"/>
          <p:nvPr/>
        </p:nvSpPr>
        <p:spPr>
          <a:xfrm>
            <a:off x="1152394" y="25052"/>
            <a:ext cx="5348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Центральная диспетчерская система </a:t>
            </a:r>
            <a:r>
              <a:rPr lang="en-US" sz="1600" b="1" dirty="0">
                <a:solidFill>
                  <a:schemeClr val="bg1"/>
                </a:solidFill>
              </a:rPr>
              <a:t>TEDIS</a:t>
            </a:r>
            <a:endParaRPr lang="sk-SK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232">
            <a:extLst>
              <a:ext uri="{FF2B5EF4-FFF2-40B4-BE49-F238E27FC236}">
                <a16:creationId xmlns:a16="http://schemas.microsoft.com/office/drawing/2014/main" id="{717648F8-D9C4-4B44-9AEB-9DA614A4727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31485" r="39106" b="3336"/>
          <a:stretch/>
        </p:blipFill>
        <p:spPr>
          <a:xfrm>
            <a:off x="5201266" y="66368"/>
            <a:ext cx="3879188" cy="6730445"/>
          </a:xfrm>
          <a:prstGeom prst="rect">
            <a:avLst/>
          </a:prstGeom>
          <a:noFill/>
          <a:ln w="44450" cmpd="thinThick">
            <a:solidFill>
              <a:schemeClr val="tx2"/>
            </a:solidFill>
          </a:ln>
        </p:spPr>
      </p:pic>
      <p:pic>
        <p:nvPicPr>
          <p:cNvPr id="5" name="Shape 309">
            <a:extLst>
              <a:ext uri="{FF2B5EF4-FFF2-40B4-BE49-F238E27FC236}">
                <a16:creationId xmlns:a16="http://schemas.microsoft.com/office/drawing/2014/main" id="{95BAAAE5-848B-9F49-A285-FAE9C631A9D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18859" r="40138" b="3283"/>
          <a:stretch/>
        </p:blipFill>
        <p:spPr>
          <a:xfrm>
            <a:off x="63546" y="66368"/>
            <a:ext cx="5033988" cy="6727721"/>
          </a:xfrm>
          <a:prstGeom prst="rect">
            <a:avLst/>
          </a:prstGeom>
          <a:noFill/>
          <a:ln w="44450" cmpd="thinThick">
            <a:solidFill>
              <a:schemeClr val="tx2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A16636-551B-0C4D-83B4-EDBA2DC25741}"/>
              </a:ext>
            </a:extLst>
          </p:cNvPr>
          <p:cNvSpPr/>
          <p:nvPr/>
        </p:nvSpPr>
        <p:spPr>
          <a:xfrm>
            <a:off x="63545" y="63911"/>
            <a:ext cx="5033988" cy="3146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5A62E8-4E47-5C44-9FFD-2724316088AF}"/>
              </a:ext>
            </a:extLst>
          </p:cNvPr>
          <p:cNvSpPr txBox="1"/>
          <p:nvPr/>
        </p:nvSpPr>
        <p:spPr>
          <a:xfrm>
            <a:off x="1283026" y="60222"/>
            <a:ext cx="2790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Качество регулирования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8523C-D103-2B4C-8180-7A9814E2D441}"/>
              </a:ext>
            </a:extLst>
          </p:cNvPr>
          <p:cNvSpPr/>
          <p:nvPr/>
        </p:nvSpPr>
        <p:spPr>
          <a:xfrm>
            <a:off x="5208494" y="61187"/>
            <a:ext cx="3871960" cy="3024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FC8F0A-DE6B-EF47-988A-C9EA18F30EED}"/>
              </a:ext>
            </a:extLst>
          </p:cNvPr>
          <p:cNvSpPr txBox="1"/>
          <p:nvPr/>
        </p:nvSpPr>
        <p:spPr>
          <a:xfrm>
            <a:off x="5959925" y="52533"/>
            <a:ext cx="2790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Технологическая схема </a:t>
            </a:r>
          </a:p>
        </p:txBody>
      </p:sp>
    </p:spTree>
    <p:extLst>
      <p:ext uri="{BB962C8B-B14F-4D97-AF65-F5344CB8AC3E}">
        <p14:creationId xmlns:p14="http://schemas.microsoft.com/office/powerpoint/2010/main" val="3322461143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452ED-6F74-5541-85F5-A80CFF8C7D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ambla"/>
              <a:buNone/>
            </a:pPr>
            <a:fld id="{00000000-1234-1234-1234-123412341234}" type="slidenum">
              <a:rPr lang="sk-SK" sz="1000" b="0" i="0" u="none" strike="noStrike" cap="none" smtClean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14</a:t>
            </a:fld>
            <a:endParaRPr lang="sk-SK" sz="10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717CC8-A18B-7149-9120-2F5B0352D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1A2502-B525-0547-9B76-CBA2FF4F58B1}"/>
              </a:ext>
            </a:extLst>
          </p:cNvPr>
          <p:cNvSpPr/>
          <p:nvPr/>
        </p:nvSpPr>
        <p:spPr>
          <a:xfrm>
            <a:off x="0" y="10523"/>
            <a:ext cx="8409709" cy="2493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3432F3-16B5-9448-B8C2-CD648EC824C6}"/>
              </a:ext>
            </a:extLst>
          </p:cNvPr>
          <p:cNvSpPr txBox="1"/>
          <p:nvPr/>
        </p:nvSpPr>
        <p:spPr>
          <a:xfrm>
            <a:off x="2614644" y="-16478"/>
            <a:ext cx="4947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Перечень основных параметров</a:t>
            </a:r>
          </a:p>
        </p:txBody>
      </p:sp>
    </p:spTree>
    <p:extLst>
      <p:ext uri="{BB962C8B-B14F-4D97-AF65-F5344CB8AC3E}">
        <p14:creationId xmlns:p14="http://schemas.microsoft.com/office/powerpoint/2010/main" val="452658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D7F92C-7A64-5C4E-B50A-10D281CDB375}"/>
              </a:ext>
            </a:extLst>
          </p:cNvPr>
          <p:cNvSpPr txBox="1"/>
          <p:nvPr/>
        </p:nvSpPr>
        <p:spPr>
          <a:xfrm>
            <a:off x="3364722" y="0"/>
            <a:ext cx="2414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Производство тепла</a:t>
            </a:r>
          </a:p>
          <a:p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540011-A417-ED48-A203-6CBEFAEF5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9489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5659FD-908F-1E49-BA0E-D3794DC4C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892" y="0"/>
            <a:ext cx="307730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735FB6-63FC-A946-A973-211F4BBAE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0"/>
            <a:ext cx="297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11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433" descr="Overview.PNG">
            <a:extLst>
              <a:ext uri="{FF2B5EF4-FFF2-40B4-BE49-F238E27FC236}">
                <a16:creationId xmlns:a16="http://schemas.microsoft.com/office/drawing/2014/main" id="{497F5F7E-03DD-9249-B1D9-9D50039179A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6362" b="261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994A28-2F3E-9948-8F50-012A89DECFA7}"/>
              </a:ext>
            </a:extLst>
          </p:cNvPr>
          <p:cNvSpPr/>
          <p:nvPr/>
        </p:nvSpPr>
        <p:spPr>
          <a:xfrm>
            <a:off x="0" y="0"/>
            <a:ext cx="8575589" cy="3089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D7F92C-7A64-5C4E-B50A-10D281CDB375}"/>
              </a:ext>
            </a:extLst>
          </p:cNvPr>
          <p:cNvSpPr txBox="1"/>
          <p:nvPr/>
        </p:nvSpPr>
        <p:spPr>
          <a:xfrm>
            <a:off x="3364722" y="0"/>
            <a:ext cx="2414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Производство тепла</a:t>
            </a:r>
          </a:p>
          <a:p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92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hape 2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6275" y="2691450"/>
            <a:ext cx="2310421" cy="346525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/>
          <p:nvPr/>
        </p:nvSpPr>
        <p:spPr>
          <a:xfrm>
            <a:off x="500062" y="5945187"/>
            <a:ext cx="4940400" cy="9206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11"/>
                </a:moveTo>
                <a:lnTo>
                  <a:pt x="120000" y="120000"/>
                </a:lnTo>
                <a:lnTo>
                  <a:pt x="89105" y="120000"/>
                </a:lnTo>
                <a:lnTo>
                  <a:pt x="16" y="0"/>
                </a:lnTo>
              </a:path>
            </a:pathLst>
          </a:custGeom>
          <a:solidFill>
            <a:schemeClr val="accent1">
              <a:alpha val="39607"/>
            </a:schemeClr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485775" y="5938837"/>
            <a:ext cx="3690899" cy="9335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119388"/>
                </a:lnTo>
                <a:lnTo>
                  <a:pt x="94761" y="120000"/>
                </a:lnTo>
                <a:lnTo>
                  <a:pt x="255" y="81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-4763" y="5791200"/>
            <a:ext cx="3400499" cy="1079400"/>
          </a:xfrm>
          <a:prstGeom prst="rtTriangl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202" name="Shape 202"/>
          <p:cNvCxnSpPr/>
          <p:nvPr/>
        </p:nvCxnSpPr>
        <p:spPr>
          <a:xfrm>
            <a:off x="-7937" y="5786437"/>
            <a:ext cx="3403500" cy="1084200"/>
          </a:xfrm>
          <a:prstGeom prst="straightConnector1">
            <a:avLst/>
          </a:prstGeom>
          <a:noFill/>
          <a:ln w="12050" cap="flat" cmpd="sng">
            <a:solidFill>
              <a:srgbClr val="5EA3B4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203" name="Shape 20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35825" y="6308725"/>
            <a:ext cx="1476300" cy="32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" name="Shape 204"/>
          <p:cNvCxnSpPr/>
          <p:nvPr/>
        </p:nvCxnSpPr>
        <p:spPr>
          <a:xfrm>
            <a:off x="539750" y="1268412"/>
            <a:ext cx="8135999" cy="0"/>
          </a:xfrm>
          <a:prstGeom prst="straightConnector1">
            <a:avLst/>
          </a:prstGeom>
          <a:noFill/>
          <a:ln w="635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5" name="Shape 205"/>
          <p:cNvSpPr/>
          <p:nvPr/>
        </p:nvSpPr>
        <p:spPr>
          <a:xfrm>
            <a:off x="485789" y="580675"/>
            <a:ext cx="8253300" cy="6308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algn="r">
              <a:buClr>
                <a:srgbClr val="002060"/>
              </a:buClr>
              <a:buSzPct val="25000"/>
            </a:pPr>
            <a:r>
              <a:rPr lang="sk-SK" altLang="sk-SK" sz="2800" dirty="0" err="1">
                <a:solidFill>
                  <a:srgbClr val="002060"/>
                </a:solidFill>
              </a:rPr>
              <a:t>Технологические</a:t>
            </a:r>
            <a:r>
              <a:rPr lang="sk-SK" altLang="sk-SK" sz="2800" dirty="0">
                <a:solidFill>
                  <a:srgbClr val="002060"/>
                </a:solidFill>
              </a:rPr>
              <a:t> </a:t>
            </a:r>
            <a:r>
              <a:rPr lang="sk-SK" altLang="sk-SK" sz="2800" dirty="0" err="1">
                <a:solidFill>
                  <a:srgbClr val="002060"/>
                </a:solidFill>
              </a:rPr>
              <a:t>тепловые</a:t>
            </a:r>
            <a:r>
              <a:rPr lang="sk-SK" altLang="sk-SK" sz="2800" dirty="0">
                <a:solidFill>
                  <a:srgbClr val="002060"/>
                </a:solidFill>
              </a:rPr>
              <a:t> </a:t>
            </a:r>
            <a:r>
              <a:rPr lang="sk-SK" altLang="sk-SK" sz="2800" dirty="0" err="1">
                <a:solidFill>
                  <a:srgbClr val="002060"/>
                </a:solidFill>
              </a:rPr>
              <a:t>установки</a:t>
            </a:r>
            <a:endParaRPr lang="sk-SK" altLang="sk-SK" sz="2800" dirty="0">
              <a:solidFill>
                <a:srgbClr val="002060"/>
              </a:solidFill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539750" y="1421150"/>
            <a:ext cx="8136000" cy="4330800"/>
          </a:xfrm>
          <a:prstGeom prst="rect">
            <a:avLst/>
          </a:prstGeom>
          <a:noFill/>
          <a:ln w="9525" cap="flat" cmpd="sng">
            <a:solidFill>
              <a:srgbClr val="274E13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8100" tIns="38100" rIns="38100" bIns="381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2060"/>
              </a:buClr>
              <a:buSzPct val="25000"/>
            </a:pPr>
            <a:r>
              <a:rPr lang="az-Cyrl-AZ" sz="1800" b="1" dirty="0">
                <a:solidFill>
                  <a:srgbClr val="002060"/>
                </a:solidFill>
              </a:rPr>
              <a:t>Резиновая промышленность</a:t>
            </a:r>
            <a:endParaRPr lang="sk-SK" sz="18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lvl="0" indent="-285750">
              <a:lnSpc>
                <a:spcPct val="150000"/>
              </a:lnSpc>
              <a:buClr>
                <a:schemeClr val="dk1"/>
              </a:buClr>
              <a:buSzPct val="100000"/>
              <a:buFont typeface="Wingdings" charset="2"/>
              <a:buChar char="§"/>
            </a:pPr>
            <a:r>
              <a:rPr lang="az-Cyrl-AZ" dirty="0">
                <a:solidFill>
                  <a:srgbClr val="002060"/>
                </a:solidFill>
              </a:rPr>
              <a:t>технологические операции при изготовлении шин</a:t>
            </a:r>
          </a:p>
          <a:p>
            <a:pPr marL="514350" lvl="0" indent="-285750">
              <a:lnSpc>
                <a:spcPct val="150000"/>
              </a:lnSpc>
              <a:buClr>
                <a:schemeClr val="dk1"/>
              </a:buClr>
              <a:buSzPct val="100000"/>
              <a:buFont typeface="Wingdings" charset="2"/>
              <a:buChar char="§"/>
            </a:pPr>
            <a:r>
              <a:rPr lang="az-Cyrl-AZ" dirty="0">
                <a:solidFill>
                  <a:srgbClr val="002060"/>
                </a:solidFill>
              </a:rPr>
              <a:t>точная регулировка нагревания и охлаждения</a:t>
            </a:r>
          </a:p>
          <a:p>
            <a:pPr marL="514350" lvl="0" indent="-285750">
              <a:lnSpc>
                <a:spcPct val="150000"/>
              </a:lnSpc>
              <a:buClr>
                <a:schemeClr val="dk1"/>
              </a:buClr>
              <a:buSzPct val="100000"/>
              <a:buFont typeface="Wingdings" charset="2"/>
              <a:buChar char="§"/>
            </a:pPr>
            <a:r>
              <a:rPr lang="az-Cyrl-AZ" dirty="0">
                <a:solidFill>
                  <a:srgbClr val="002060"/>
                </a:solidFill>
              </a:rPr>
              <a:t>независимые конструктивные разработки и проектирование</a:t>
            </a:r>
          </a:p>
          <a:p>
            <a:pPr marL="514350" lvl="0" indent="-285750">
              <a:lnSpc>
                <a:spcPct val="150000"/>
              </a:lnSpc>
              <a:buClr>
                <a:schemeClr val="dk1"/>
              </a:buClr>
              <a:buSzPct val="100000"/>
              <a:buFont typeface="Wingdings" charset="2"/>
              <a:buChar char="§"/>
            </a:pPr>
            <a:r>
              <a:rPr lang="az-Cyrl-AZ" dirty="0">
                <a:solidFill>
                  <a:srgbClr val="002060"/>
                </a:solidFill>
              </a:rPr>
              <a:t>компактное и модульное исполнение</a:t>
            </a:r>
          </a:p>
          <a:p>
            <a:pPr marL="514350" lvl="0" indent="-285750">
              <a:lnSpc>
                <a:spcPct val="150000"/>
              </a:lnSpc>
              <a:buClr>
                <a:schemeClr val="dk1"/>
              </a:buClr>
              <a:buSzPct val="100000"/>
              <a:buFont typeface="Wingdings" charset="2"/>
              <a:buChar char="§"/>
            </a:pPr>
            <a:r>
              <a:rPr lang="az-Cyrl-AZ" dirty="0">
                <a:solidFill>
                  <a:srgbClr val="002060"/>
                </a:solidFill>
              </a:rPr>
              <a:t>системы измерения и регулирования</a:t>
            </a:r>
          </a:p>
          <a:p>
            <a:pPr marL="514350" lvl="0" indent="-285750">
              <a:lnSpc>
                <a:spcPct val="150000"/>
              </a:lnSpc>
              <a:buClr>
                <a:srgbClr val="002060"/>
              </a:buClr>
              <a:buSzPct val="100000"/>
              <a:buFont typeface="Wingdings" charset="2"/>
              <a:buChar char="§"/>
            </a:pPr>
            <a:endParaRPr lang="sk-SK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485768" y="404825"/>
            <a:ext cx="2839798" cy="6308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>
              <a:buClr>
                <a:srgbClr val="002060"/>
              </a:buClr>
              <a:buSzPct val="25000"/>
            </a:pPr>
            <a:r>
              <a:rPr lang="az-Cyrl-AZ" sz="1600" dirty="0">
                <a:solidFill>
                  <a:srgbClr val="0070C0"/>
                </a:solidFill>
              </a:rPr>
              <a:t>Производственная программа</a:t>
            </a:r>
          </a:p>
        </p:txBody>
      </p:sp>
      <p:pic>
        <p:nvPicPr>
          <p:cNvPr id="208" name="Shape 20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45625" y="3952594"/>
            <a:ext cx="3305399" cy="220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reeform 1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/>
            <a:gdLst>
              <a:gd name="T0" fmla="*/ 0 w 21600"/>
              <a:gd name="T1" fmla="*/ 5456 h 21600"/>
              <a:gd name="T2" fmla="*/ 4940300 w 21600"/>
              <a:gd name="T3" fmla="*/ 920750 h 21600"/>
              <a:gd name="T4" fmla="*/ 3668401 w 21600"/>
              <a:gd name="T5" fmla="*/ 920750 h 21600"/>
              <a:gd name="T6" fmla="*/ 68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chemeClr val="accent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698" name="Freeform 2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21600"/>
              <a:gd name="T1" fmla="*/ 0 h 21600"/>
              <a:gd name="T2" fmla="*/ 3690938 w 21600"/>
              <a:gd name="T3" fmla="*/ 928696 h 21600"/>
              <a:gd name="T4" fmla="*/ 2914645 w 21600"/>
              <a:gd name="T5" fmla="*/ 933450 h 21600"/>
              <a:gd name="T6" fmla="*/ 7860 w 21600"/>
              <a:gd name="T7" fmla="*/ 6353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699" name="AutoShape 3"/>
          <p:cNvSpPr>
            <a:spLocks/>
          </p:cNvSpPr>
          <p:nvPr/>
        </p:nvSpPr>
        <p:spPr bwMode="auto">
          <a:xfrm>
            <a:off x="-4763" y="5791200"/>
            <a:ext cx="3400426" cy="1079500"/>
          </a:xfrm>
          <a:prstGeom prst="rtTriangl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>
            <a:off x="-7938" y="5786438"/>
            <a:ext cx="3403601" cy="1084262"/>
          </a:xfrm>
          <a:prstGeom prst="line">
            <a:avLst/>
          </a:prstGeom>
          <a:noFill/>
          <a:ln w="12065">
            <a:solidFill>
              <a:srgbClr val="5EA3B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308725"/>
            <a:ext cx="14763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539750" y="1268413"/>
            <a:ext cx="8135938" cy="0"/>
          </a:xfrm>
          <a:prstGeom prst="line">
            <a:avLst/>
          </a:prstGeom>
          <a:noFill/>
          <a:ln w="635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Rectangle 9"/>
          <p:cNvSpPr>
            <a:spLocks/>
          </p:cNvSpPr>
          <p:nvPr/>
        </p:nvSpPr>
        <p:spPr bwMode="auto">
          <a:xfrm>
            <a:off x="539750" y="1425805"/>
            <a:ext cx="4176266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marL="247650" indent="-247650">
              <a:lnSpc>
                <a:spcPct val="150000"/>
              </a:lnSpc>
              <a:buClr>
                <a:srgbClr val="000000"/>
              </a:buClr>
              <a:buSzPct val="100000"/>
              <a:buFont typeface="Wingdings" charset="0"/>
              <a:buChar char="§"/>
            </a:pPr>
            <a:r>
              <a:rPr lang="az-Cyrl-AZ" b="1" dirty="0">
                <a:solidFill>
                  <a:srgbClr val="002060"/>
                </a:solidFill>
                <a:latin typeface="Arial" charset="0"/>
                <a:cs typeface="Arial" charset="0"/>
                <a:sym typeface="Arial" charset="0"/>
              </a:rPr>
              <a:t>Электрические распределительные устройства низкого напряжения </a:t>
            </a:r>
          </a:p>
          <a:p>
            <a:pPr marL="247650" indent="-247650">
              <a:lnSpc>
                <a:spcPct val="150000"/>
              </a:lnSpc>
              <a:buClr>
                <a:srgbClr val="000000"/>
              </a:buClr>
              <a:buSzPct val="100000"/>
              <a:buFont typeface="Wingdings" charset="0"/>
              <a:buChar char="§"/>
            </a:pPr>
            <a:r>
              <a:rPr lang="az-Cyrl-AZ" b="1" dirty="0">
                <a:solidFill>
                  <a:srgbClr val="002060"/>
                </a:solidFill>
                <a:latin typeface="Arial" charset="0"/>
                <a:cs typeface="Arial" charset="0"/>
                <a:sym typeface="Arial" charset="0"/>
              </a:rPr>
              <a:t>Щиты </a:t>
            </a:r>
            <a:r>
              <a:rPr lang="sk-SK" b="1" dirty="0">
                <a:solidFill>
                  <a:srgbClr val="002060"/>
                </a:solidFill>
                <a:latin typeface="Arial" charset="0"/>
                <a:cs typeface="Arial" charset="0"/>
                <a:sym typeface="Arial" charset="0"/>
              </a:rPr>
              <a:t>a</a:t>
            </a:r>
            <a:r>
              <a:rPr lang="az-Cyrl-AZ" b="1" dirty="0">
                <a:solidFill>
                  <a:srgbClr val="002060"/>
                </a:solidFill>
                <a:latin typeface="Arial" charset="0"/>
                <a:cs typeface="Arial" charset="0"/>
                <a:sym typeface="Arial" charset="0"/>
              </a:rPr>
              <a:t>втоматизированных систем управления </a:t>
            </a:r>
          </a:p>
          <a:p>
            <a:pPr marL="247650" indent="-247650">
              <a:lnSpc>
                <a:spcPct val="150000"/>
              </a:lnSpc>
              <a:buClr>
                <a:srgbClr val="000000"/>
              </a:buClr>
              <a:buSzPct val="100000"/>
              <a:buFont typeface="Wingdings" charset="0"/>
              <a:buChar char="§"/>
            </a:pPr>
            <a:r>
              <a:rPr lang="az-Cyrl-AZ" b="1" dirty="0">
                <a:solidFill>
                  <a:srgbClr val="002060"/>
                </a:solidFill>
                <a:latin typeface="Arial" charset="0"/>
                <a:cs typeface="Arial" charset="0"/>
                <a:sym typeface="Arial" charset="0"/>
              </a:rPr>
              <a:t>Щиты управления когенерационными установками</a:t>
            </a:r>
          </a:p>
          <a:p>
            <a:pPr algn="l">
              <a:lnSpc>
                <a:spcPct val="150000"/>
              </a:lnSpc>
              <a:buClr>
                <a:srgbClr val="000000"/>
              </a:buClr>
              <a:buSzPct val="100000"/>
            </a:pPr>
            <a:endParaRPr lang="sk-SK" sz="1600" b="1" dirty="0">
              <a:solidFill>
                <a:srgbClr val="002060"/>
              </a:solidFill>
              <a:latin typeface="Arial" charset="0"/>
              <a:cs typeface="Arial" charset="0"/>
              <a:sym typeface="Arial" charset="0"/>
            </a:endParaRPr>
          </a:p>
          <a:p>
            <a:pPr marL="247650" indent="-247650">
              <a:lnSpc>
                <a:spcPct val="150000"/>
              </a:lnSpc>
              <a:buClr>
                <a:srgbClr val="000000"/>
              </a:buClr>
              <a:buSzPct val="100000"/>
              <a:buFont typeface="Wingdings" charset="0"/>
              <a:buChar char="§"/>
            </a:pPr>
            <a:r>
              <a:rPr lang="az-Cyrl-AZ" altLang="sk-SK" b="1" dirty="0">
                <a:solidFill>
                  <a:srgbClr val="002060"/>
                </a:solidFill>
              </a:rPr>
              <a:t>Производители и поставщики компонентов</a:t>
            </a:r>
            <a:endParaRPr lang="sk-SK" b="1" dirty="0">
              <a:solidFill>
                <a:srgbClr val="002060"/>
              </a:solidFill>
              <a:latin typeface="Arial" charset="0"/>
              <a:cs typeface="Arial" charset="0"/>
              <a:sym typeface="Arial" charset="0"/>
            </a:endParaRPr>
          </a:p>
          <a:p>
            <a:pPr marL="742950" lvl="1" indent="-285750" algn="l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sk-SK" sz="1200" dirty="0">
                <a:solidFill>
                  <a:srgbClr val="002060"/>
                </a:solidFill>
                <a:latin typeface="Arial" charset="0"/>
                <a:cs typeface="Arial" charset="0"/>
                <a:sym typeface="Arial" charset="0"/>
              </a:rPr>
              <a:t>Siemens</a:t>
            </a:r>
          </a:p>
          <a:p>
            <a:pPr marL="742950" lvl="1" indent="-285750" algn="l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sk-SK" sz="1200" dirty="0">
                <a:solidFill>
                  <a:srgbClr val="002060"/>
                </a:solidFill>
                <a:latin typeface="Arial" charset="0"/>
                <a:cs typeface="Arial" charset="0"/>
                <a:sym typeface="Arial" charset="0"/>
              </a:rPr>
              <a:t>Schneider Electric</a:t>
            </a:r>
          </a:p>
          <a:p>
            <a:pPr marL="742950" lvl="1" indent="-285750" algn="l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sk-SK" sz="1200" dirty="0" err="1">
                <a:solidFill>
                  <a:srgbClr val="002060"/>
                </a:solidFill>
                <a:latin typeface="Arial" charset="0"/>
                <a:cs typeface="Arial" charset="0"/>
                <a:sym typeface="Arial" charset="0"/>
              </a:rPr>
              <a:t>Rittal</a:t>
            </a:r>
            <a:r>
              <a:rPr lang="sk-SK" sz="1200" dirty="0">
                <a:solidFill>
                  <a:srgbClr val="002060"/>
                </a:solidFill>
                <a:latin typeface="Arial" charset="0"/>
                <a:cs typeface="Arial" charset="0"/>
                <a:sym typeface="Arial" charset="0"/>
              </a:rPr>
              <a:t>, </a:t>
            </a:r>
            <a:r>
              <a:rPr lang="sk-SK" sz="1200" dirty="0" err="1">
                <a:solidFill>
                  <a:srgbClr val="002060"/>
                </a:solidFill>
                <a:latin typeface="Arial" charset="0"/>
                <a:cs typeface="Arial" charset="0"/>
                <a:sym typeface="Arial" charset="0"/>
              </a:rPr>
              <a:t>Schrack</a:t>
            </a:r>
            <a:endParaRPr lang="sk-SK" sz="1200" dirty="0">
              <a:solidFill>
                <a:srgbClr val="002060"/>
              </a:solidFill>
              <a:latin typeface="Arial" charset="0"/>
              <a:cs typeface="Arial" charset="0"/>
              <a:sym typeface="Arial" charset="0"/>
            </a:endParaRPr>
          </a:p>
          <a:p>
            <a:pPr marL="742950" lvl="1" indent="-285750" algn="l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sk-SK" sz="1200" dirty="0" err="1">
                <a:solidFill>
                  <a:srgbClr val="002060"/>
                </a:solidFill>
                <a:latin typeface="Arial" charset="0"/>
                <a:cs typeface="Arial" charset="0"/>
                <a:sym typeface="Arial" charset="0"/>
              </a:rPr>
              <a:t>Weidmuller</a:t>
            </a:r>
            <a:endParaRPr lang="sk-SK" sz="1200" dirty="0">
              <a:solidFill>
                <a:srgbClr val="002060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17" name="Picture 16" descr="foto8_final80x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6844" y="3501008"/>
            <a:ext cx="4863100" cy="2736304"/>
          </a:xfrm>
          <a:prstGeom prst="rect">
            <a:avLst/>
          </a:prstGeom>
        </p:spPr>
      </p:pic>
      <p:pic>
        <p:nvPicPr>
          <p:cNvPr id="20" name="Picture 19" descr="fotografia-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1388814"/>
            <a:ext cx="2987958" cy="1992221"/>
          </a:xfrm>
          <a:prstGeom prst="rect">
            <a:avLst/>
          </a:prstGeom>
        </p:spPr>
      </p:pic>
      <p:sp>
        <p:nvSpPr>
          <p:cNvPr id="14" name="Shape 184"/>
          <p:cNvSpPr/>
          <p:nvPr/>
        </p:nvSpPr>
        <p:spPr>
          <a:xfrm>
            <a:off x="2396835" y="404825"/>
            <a:ext cx="6342253" cy="6308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algn="r">
              <a:buClr>
                <a:srgbClr val="002060"/>
              </a:buClr>
              <a:buSzPct val="25000"/>
            </a:pPr>
            <a:r>
              <a:rPr lang="az-Cyrl-AZ" altLang="sk-SK" sz="2000" dirty="0">
                <a:solidFill>
                  <a:srgbClr val="002060"/>
                </a:solidFill>
              </a:rPr>
              <a:t>Распределительные устройства низкого напряжения, системы управления и регулирования</a:t>
            </a:r>
            <a:r>
              <a:rPr lang="sk-SK" altLang="sk-SK" sz="20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6" name="Shape 186"/>
          <p:cNvSpPr/>
          <p:nvPr/>
        </p:nvSpPr>
        <p:spPr>
          <a:xfrm>
            <a:off x="485768" y="404825"/>
            <a:ext cx="2839798" cy="6308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>
              <a:buClr>
                <a:srgbClr val="002060"/>
              </a:buClr>
              <a:buSzPct val="25000"/>
            </a:pPr>
            <a:r>
              <a:rPr lang="az-Cyrl-AZ" sz="1600" dirty="0">
                <a:solidFill>
                  <a:srgbClr val="0070C0"/>
                </a:solidFill>
              </a:rPr>
              <a:t>Производственная программа</a:t>
            </a:r>
          </a:p>
          <a:p>
            <a:pPr lvl="0">
              <a:buClr>
                <a:srgbClr val="002060"/>
              </a:buClr>
              <a:buSzPct val="25000"/>
            </a:pPr>
            <a:endParaRPr lang="az-Cyrl-AZ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83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/>
        </p:nvSpPr>
        <p:spPr>
          <a:xfrm>
            <a:off x="500062" y="5945187"/>
            <a:ext cx="4940298" cy="92074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11"/>
                </a:moveTo>
                <a:lnTo>
                  <a:pt x="120000" y="120000"/>
                </a:lnTo>
                <a:lnTo>
                  <a:pt x="89105" y="120000"/>
                </a:lnTo>
                <a:lnTo>
                  <a:pt x="16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42" name="Shape 242"/>
          <p:cNvSpPr/>
          <p:nvPr/>
        </p:nvSpPr>
        <p:spPr>
          <a:xfrm>
            <a:off x="485775" y="5938837"/>
            <a:ext cx="3690938" cy="933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119388"/>
                </a:lnTo>
                <a:lnTo>
                  <a:pt x="94761" y="120000"/>
                </a:lnTo>
                <a:lnTo>
                  <a:pt x="255" y="81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-4763" y="5791200"/>
            <a:ext cx="3400424" cy="1079499"/>
          </a:xfrm>
          <a:prstGeom prst="rtTriangl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244" name="Shape 244"/>
          <p:cNvCxnSpPr/>
          <p:nvPr/>
        </p:nvCxnSpPr>
        <p:spPr>
          <a:xfrm>
            <a:off x="-7937" y="5786437"/>
            <a:ext cx="3403599" cy="1084261"/>
          </a:xfrm>
          <a:prstGeom prst="straightConnector1">
            <a:avLst/>
          </a:prstGeom>
          <a:noFill/>
          <a:ln w="12050" cap="flat" cmpd="sng">
            <a:solidFill>
              <a:srgbClr val="5EA3B4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245" name="Shape 2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5825" y="6308725"/>
            <a:ext cx="1476375" cy="323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6" name="Shape 246"/>
          <p:cNvCxnSpPr/>
          <p:nvPr/>
        </p:nvCxnSpPr>
        <p:spPr>
          <a:xfrm>
            <a:off x="539750" y="1268412"/>
            <a:ext cx="8135938" cy="0"/>
          </a:xfrm>
          <a:prstGeom prst="straightConnector1">
            <a:avLst/>
          </a:prstGeom>
          <a:noFill/>
          <a:ln w="635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7" name="Shape 247"/>
          <p:cNvSpPr/>
          <p:nvPr/>
        </p:nvSpPr>
        <p:spPr>
          <a:xfrm>
            <a:off x="282499" y="404812"/>
            <a:ext cx="8456694" cy="630942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 algn="r">
              <a:buClr>
                <a:srgbClr val="002060"/>
              </a:buClr>
              <a:buSzPct val="25000"/>
            </a:pPr>
            <a:r>
              <a:rPr lang="az-Cyrl-AZ" sz="3200" dirty="0">
                <a:solidFill>
                  <a:srgbClr val="002060"/>
                </a:solidFill>
              </a:rPr>
              <a:t>Автоматизация процессов управления</a:t>
            </a:r>
            <a:r>
              <a:rPr lang="sk-SK" sz="3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188D51-8DBA-AA4C-97C7-54FE570146DF}"/>
              </a:ext>
            </a:extLst>
          </p:cNvPr>
          <p:cNvSpPr txBox="1"/>
          <p:nvPr/>
        </p:nvSpPr>
        <p:spPr>
          <a:xfrm>
            <a:off x="517022" y="1660413"/>
            <a:ext cx="22156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b="1" dirty="0">
                <a:solidFill>
                  <a:srgbClr val="002060"/>
                </a:solidFill>
              </a:rPr>
              <a:t>Стандартные и компактные регуляторы</a:t>
            </a:r>
            <a:endParaRPr lang="sk-SK" b="1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22B421-6F8C-ED4F-8BDC-E4395B80A5B5}"/>
              </a:ext>
            </a:extLst>
          </p:cNvPr>
          <p:cNvSpPr txBox="1"/>
          <p:nvPr/>
        </p:nvSpPr>
        <p:spPr>
          <a:xfrm>
            <a:off x="3000430" y="1697950"/>
            <a:ext cx="2763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Cyrl-AZ" b="1" dirty="0">
                <a:solidFill>
                  <a:srgbClr val="002060"/>
                </a:solidFill>
              </a:rPr>
              <a:t>Промышленные логические </a:t>
            </a:r>
          </a:p>
          <a:p>
            <a:pPr algn="ctr"/>
            <a:r>
              <a:rPr lang="az-Cyrl-AZ" b="1" dirty="0">
                <a:solidFill>
                  <a:srgbClr val="002060"/>
                </a:solidFill>
              </a:rPr>
              <a:t>контроллеры (</a:t>
            </a:r>
            <a:r>
              <a:rPr lang="sk-SK" b="1" dirty="0">
                <a:solidFill>
                  <a:srgbClr val="002060"/>
                </a:solidFill>
              </a:rPr>
              <a:t>PLC)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029F63-3814-0F48-A08E-E9FEEEE478A2}"/>
              </a:ext>
            </a:extLst>
          </p:cNvPr>
          <p:cNvSpPr txBox="1"/>
          <p:nvPr/>
        </p:nvSpPr>
        <p:spPr>
          <a:xfrm>
            <a:off x="5675514" y="1699455"/>
            <a:ext cx="3299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z-Cyrl-AZ" b="1" dirty="0">
                <a:solidFill>
                  <a:srgbClr val="002060"/>
                </a:solidFill>
              </a:rPr>
              <a:t>Интеллигентные преобразователи</a:t>
            </a:r>
            <a:endParaRPr lang="sk-SK" b="1" dirty="0">
              <a:solidFill>
                <a:srgbClr val="002060"/>
              </a:solidFill>
            </a:endParaRPr>
          </a:p>
          <a:p>
            <a:pPr algn="ctr"/>
            <a:r>
              <a:rPr lang="az-Cyrl-AZ" b="1" dirty="0">
                <a:solidFill>
                  <a:srgbClr val="002060"/>
                </a:solidFill>
              </a:rPr>
              <a:t>мини-устройства </a:t>
            </a:r>
            <a:r>
              <a:rPr lang="sk-SK" b="1" dirty="0">
                <a:solidFill>
                  <a:srgbClr val="002060"/>
                </a:solidFill>
              </a:rPr>
              <a:t>PLC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F0DEA3-E2DE-AA4A-B736-DEEF03A21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535" y="3179671"/>
            <a:ext cx="2546526" cy="18291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717661-BE61-7D4B-90B6-1EB3955F90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941" t="16147" b="4829"/>
          <a:stretch/>
        </p:blipFill>
        <p:spPr>
          <a:xfrm>
            <a:off x="497387" y="2850225"/>
            <a:ext cx="2235257" cy="2330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56BED4-08D2-074E-986F-ED6647AD7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5514" y="3106582"/>
            <a:ext cx="3151715" cy="1975371"/>
          </a:xfrm>
          <a:prstGeom prst="rect">
            <a:avLst/>
          </a:prstGeom>
        </p:spPr>
      </p:pic>
      <p:sp>
        <p:nvSpPr>
          <p:cNvPr id="22" name="Shape 186">
            <a:extLst>
              <a:ext uri="{FF2B5EF4-FFF2-40B4-BE49-F238E27FC236}">
                <a16:creationId xmlns:a16="http://schemas.microsoft.com/office/drawing/2014/main" id="{D4445C68-9B91-644C-890D-9D79848D50EF}"/>
              </a:ext>
            </a:extLst>
          </p:cNvPr>
          <p:cNvSpPr/>
          <p:nvPr/>
        </p:nvSpPr>
        <p:spPr>
          <a:xfrm>
            <a:off x="485768" y="404825"/>
            <a:ext cx="2839798" cy="6308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>
              <a:buClr>
                <a:srgbClr val="002060"/>
              </a:buClr>
              <a:buSzPct val="25000"/>
            </a:pPr>
            <a:r>
              <a:rPr lang="az-Cyrl-AZ" sz="1600" dirty="0">
                <a:solidFill>
                  <a:srgbClr val="0070C0"/>
                </a:solidFill>
              </a:rPr>
              <a:t>Услуги</a:t>
            </a:r>
            <a:endParaRPr lang="sk-SK" sz="16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500062" y="5945187"/>
            <a:ext cx="4940298" cy="92074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11"/>
                </a:moveTo>
                <a:lnTo>
                  <a:pt x="120000" y="120000"/>
                </a:lnTo>
                <a:lnTo>
                  <a:pt x="89105" y="120000"/>
                </a:lnTo>
                <a:lnTo>
                  <a:pt x="16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485775" y="5938837"/>
            <a:ext cx="3690938" cy="933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119388"/>
                </a:lnTo>
                <a:lnTo>
                  <a:pt x="94761" y="120000"/>
                </a:lnTo>
                <a:lnTo>
                  <a:pt x="255" y="81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-4763" y="5791200"/>
            <a:ext cx="3400424" cy="1079499"/>
          </a:xfrm>
          <a:prstGeom prst="rtTriangl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127" name="Shape 127"/>
          <p:cNvCxnSpPr/>
          <p:nvPr/>
        </p:nvCxnSpPr>
        <p:spPr>
          <a:xfrm>
            <a:off x="-7937" y="5786437"/>
            <a:ext cx="3403599" cy="1084261"/>
          </a:xfrm>
          <a:prstGeom prst="straightConnector1">
            <a:avLst/>
          </a:prstGeom>
          <a:noFill/>
          <a:ln w="12050" cap="flat" cmpd="sng">
            <a:solidFill>
              <a:srgbClr val="5EA3B4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28" name="Shape 1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5825" y="6308725"/>
            <a:ext cx="1476375" cy="323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Shape 129"/>
          <p:cNvCxnSpPr/>
          <p:nvPr/>
        </p:nvCxnSpPr>
        <p:spPr>
          <a:xfrm>
            <a:off x="539750" y="1268412"/>
            <a:ext cx="8135938" cy="0"/>
          </a:xfrm>
          <a:prstGeom prst="straightConnector1">
            <a:avLst/>
          </a:prstGeom>
          <a:noFill/>
          <a:ln w="635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0" name="Shape 130"/>
          <p:cNvSpPr/>
          <p:nvPr/>
        </p:nvSpPr>
        <p:spPr>
          <a:xfrm>
            <a:off x="2660073" y="404812"/>
            <a:ext cx="6079113" cy="5969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 algn="r">
              <a:buClr>
                <a:srgbClr val="002060"/>
              </a:buClr>
              <a:buSzPct val="25000"/>
            </a:pPr>
            <a:r>
              <a:rPr lang="az-Cyrl-AZ" sz="3600" dirty="0">
                <a:solidFill>
                  <a:srgbClr val="002060"/>
                </a:solidFill>
              </a:rPr>
              <a:t>Профиль предприятия</a:t>
            </a:r>
            <a:endParaRPr lang="sk-SK" sz="36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Shape 1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1715" y="4233823"/>
            <a:ext cx="5372532" cy="203680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/>
          <p:nvPr/>
        </p:nvSpPr>
        <p:spPr>
          <a:xfrm>
            <a:off x="539751" y="1412875"/>
            <a:ext cx="7915318" cy="31716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lvl="0" indent="-285750">
              <a:lnSpc>
                <a:spcPct val="150000"/>
              </a:lnSpc>
              <a:buClr>
                <a:srgbClr val="000000"/>
              </a:buClr>
              <a:buSzPct val="123456"/>
              <a:buFont typeface="Noto Sans Symbols"/>
              <a:buChar char="▪"/>
            </a:pPr>
            <a:r>
              <a:rPr lang="az-Cyrl-AZ" sz="1600" dirty="0"/>
              <a:t>Динамично развивающееся предприятие в словацком бизнесе </a:t>
            </a:r>
            <a:r>
              <a:rPr lang="az-Cyrl-AZ" sz="1600" b="1" dirty="0">
                <a:solidFill>
                  <a:srgbClr val="0070C0"/>
                </a:solidFill>
              </a:rPr>
              <a:t>с 1992 года</a:t>
            </a:r>
            <a:endParaRPr lang="sk-SK" sz="1600" b="1" dirty="0">
              <a:solidFill>
                <a:srgbClr val="0070C0"/>
              </a:solidFill>
            </a:endParaRPr>
          </a:p>
          <a:p>
            <a:pPr marL="285750" lvl="0" indent="-285750">
              <a:lnSpc>
                <a:spcPct val="150000"/>
              </a:lnSpc>
              <a:buClr>
                <a:srgbClr val="000000"/>
              </a:buClr>
              <a:buSzPct val="123456"/>
              <a:buFont typeface="Noto Sans Symbols"/>
              <a:buChar char="▪"/>
            </a:pPr>
            <a:r>
              <a:rPr lang="az-Cyrl-AZ" altLang="sk-SK" sz="1600" dirty="0"/>
              <a:t>Иновационные разработки в  области теплового хозяйства</a:t>
            </a:r>
            <a:endParaRPr lang="sk-SK"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lnSpc>
                <a:spcPct val="150000"/>
              </a:lnSpc>
              <a:buClr>
                <a:srgbClr val="000000"/>
              </a:buClr>
              <a:buSzPct val="123456"/>
              <a:buFont typeface="Noto Sans Symbols"/>
              <a:buChar char="▪"/>
            </a:pPr>
            <a:r>
              <a:rPr lang="az-Cyrl-AZ" altLang="sk-SK" sz="1600" dirty="0"/>
              <a:t>Оптимизация и повышение эффективности теплоснабжения</a:t>
            </a:r>
            <a:endParaRPr lang="sk-SK" sz="1600" dirty="0"/>
          </a:p>
          <a:p>
            <a:pPr marL="285750" indent="-285750">
              <a:lnSpc>
                <a:spcPct val="150000"/>
              </a:lnSpc>
              <a:buClr>
                <a:srgbClr val="000000"/>
              </a:buClr>
              <a:buSzPct val="123456"/>
              <a:buFont typeface="Noto Sans Symbols"/>
              <a:buChar char="▪"/>
            </a:pPr>
            <a:r>
              <a:rPr lang="az-Cyrl-AZ" sz="1600" dirty="0"/>
              <a:t>Автоматизированные системы управления объектами теплоснабжения</a:t>
            </a:r>
            <a:endParaRPr lang="sk-SK" sz="1600" dirty="0"/>
          </a:p>
          <a:p>
            <a:pPr marL="285750" indent="-285750">
              <a:lnSpc>
                <a:spcPct val="150000"/>
              </a:lnSpc>
              <a:buClr>
                <a:srgbClr val="000000"/>
              </a:buClr>
              <a:buSzPct val="123456"/>
              <a:buFont typeface="Noto Sans Symbols"/>
              <a:buChar char="▪"/>
            </a:pPr>
            <a:r>
              <a:rPr lang="az-Cyrl-AZ" sz="1600" dirty="0"/>
              <a:t>Интеграция систем диспетчеризации и управления</a:t>
            </a:r>
            <a:endParaRPr lang="sk-SK" sz="1600" dirty="0"/>
          </a:p>
          <a:p>
            <a:pPr marL="285750" indent="-285750">
              <a:lnSpc>
                <a:spcPct val="150000"/>
              </a:lnSpc>
              <a:buClr>
                <a:srgbClr val="000000"/>
              </a:buClr>
              <a:buSzPct val="123456"/>
              <a:buFont typeface="Noto Sans Symbols"/>
              <a:buChar char="▪"/>
            </a:pPr>
            <a:r>
              <a:rPr lang="az-Cyrl-AZ" sz="1600" dirty="0"/>
              <a:t>Большой опыт в реконструкции систем теплоснабжения </a:t>
            </a:r>
          </a:p>
          <a:p>
            <a:pPr marL="285750" indent="-285750">
              <a:lnSpc>
                <a:spcPct val="150000"/>
              </a:lnSpc>
              <a:buClr>
                <a:srgbClr val="000000"/>
              </a:buClr>
              <a:buSzPct val="123456"/>
              <a:buFont typeface="Noto Sans Symbols"/>
              <a:buChar char="▪"/>
            </a:pPr>
            <a:r>
              <a:rPr lang="az-Cyrl-AZ" sz="1600" dirty="0"/>
              <a:t>Партер крупнейших теплоснабжающих компаний Словакии</a:t>
            </a:r>
            <a:r>
              <a:rPr lang="sk-SK" sz="1600" dirty="0"/>
              <a:t>    </a:t>
            </a:r>
            <a:endParaRPr sz="1600" dirty="0"/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/>
        </p:nvSpPr>
        <p:spPr>
          <a:xfrm>
            <a:off x="500062" y="5945187"/>
            <a:ext cx="4940298" cy="92074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11"/>
                </a:moveTo>
                <a:lnTo>
                  <a:pt x="120000" y="120000"/>
                </a:lnTo>
                <a:lnTo>
                  <a:pt x="89105" y="120000"/>
                </a:lnTo>
                <a:lnTo>
                  <a:pt x="16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62" name="Shape 262"/>
          <p:cNvSpPr/>
          <p:nvPr/>
        </p:nvSpPr>
        <p:spPr>
          <a:xfrm>
            <a:off x="485775" y="5938837"/>
            <a:ext cx="3690938" cy="933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119388"/>
                </a:lnTo>
                <a:lnTo>
                  <a:pt x="94761" y="120000"/>
                </a:lnTo>
                <a:lnTo>
                  <a:pt x="255" y="81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63" name="Shape 263"/>
          <p:cNvSpPr/>
          <p:nvPr/>
        </p:nvSpPr>
        <p:spPr>
          <a:xfrm>
            <a:off x="-4763" y="5791200"/>
            <a:ext cx="3400424" cy="1079499"/>
          </a:xfrm>
          <a:prstGeom prst="rtTriangl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264" name="Shape 264"/>
          <p:cNvCxnSpPr/>
          <p:nvPr/>
        </p:nvCxnSpPr>
        <p:spPr>
          <a:xfrm>
            <a:off x="-7937" y="5786437"/>
            <a:ext cx="3403599" cy="1084261"/>
          </a:xfrm>
          <a:prstGeom prst="straightConnector1">
            <a:avLst/>
          </a:prstGeom>
          <a:noFill/>
          <a:ln w="12050" cap="flat" cmpd="sng">
            <a:solidFill>
              <a:srgbClr val="5EA3B4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265" name="Shape 2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5825" y="6308725"/>
            <a:ext cx="1476375" cy="323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Shape 266"/>
          <p:cNvCxnSpPr/>
          <p:nvPr/>
        </p:nvCxnSpPr>
        <p:spPr>
          <a:xfrm>
            <a:off x="539750" y="1268412"/>
            <a:ext cx="8135938" cy="0"/>
          </a:xfrm>
          <a:prstGeom prst="straightConnector1">
            <a:avLst/>
          </a:prstGeom>
          <a:noFill/>
          <a:ln w="635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7" name="Shape 267"/>
          <p:cNvSpPr/>
          <p:nvPr/>
        </p:nvSpPr>
        <p:spPr>
          <a:xfrm>
            <a:off x="717797" y="304604"/>
            <a:ext cx="8021427" cy="630942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 algn="r">
              <a:buClr>
                <a:srgbClr val="002060"/>
              </a:buClr>
              <a:buSzPct val="25000"/>
            </a:pPr>
            <a:r>
              <a:rPr lang="az-Cyrl-AZ" sz="2800" dirty="0">
                <a:solidFill>
                  <a:srgbClr val="002060"/>
                </a:solidFill>
              </a:rPr>
              <a:t>Качество, жизненная среда обитания, интегральная  безопасность</a:t>
            </a:r>
            <a:endParaRPr lang="sk-SK" sz="2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Shape 268"/>
          <p:cNvSpPr txBox="1"/>
          <p:nvPr/>
        </p:nvSpPr>
        <p:spPr>
          <a:xfrm>
            <a:off x="539750" y="1500174"/>
            <a:ext cx="4824338" cy="353943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285750" lvl="0" indent="-285750">
              <a:lnSpc>
                <a:spcPct val="150000"/>
              </a:lnSpc>
              <a:buClr>
                <a:srgbClr val="002060"/>
              </a:buClr>
              <a:buSzPct val="25000"/>
            </a:pPr>
            <a:r>
              <a:rPr lang="az-Cyrl-AZ" sz="1600" b="1" dirty="0">
                <a:solidFill>
                  <a:srgbClr val="002060"/>
                </a:solidFill>
              </a:rPr>
              <a:t>Интегральная систем</a:t>
            </a:r>
            <a:r>
              <a:rPr lang="sk-SK" sz="1600" b="1" dirty="0">
                <a:solidFill>
                  <a:srgbClr val="002060"/>
                </a:solidFill>
              </a:rPr>
              <a:t>a </a:t>
            </a:r>
            <a:r>
              <a:rPr lang="az-Cyrl-AZ" sz="1600" b="1" dirty="0">
                <a:solidFill>
                  <a:srgbClr val="002060"/>
                </a:solidFill>
              </a:rPr>
              <a:t>управления</a:t>
            </a:r>
            <a:endParaRPr lang="sk-SK" sz="16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50000"/>
              </a:lnSpc>
              <a:spcBef>
                <a:spcPts val="1200"/>
              </a:spcBef>
              <a:buClr>
                <a:srgbClr val="002060"/>
              </a:buClr>
              <a:buSzPct val="100000"/>
              <a:buFont typeface="Noto Sans Symbols"/>
              <a:buChar char="▪"/>
            </a:pPr>
            <a:r>
              <a:rPr lang="sk-SK" sz="16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ISO 9001:2008 – </a:t>
            </a:r>
            <a:r>
              <a:rPr lang="az-Cyrl-AZ" sz="1600" dirty="0">
                <a:solidFill>
                  <a:srgbClr val="002060"/>
                </a:solidFill>
              </a:rPr>
              <a:t>менеджмент качества </a:t>
            </a:r>
            <a:endParaRPr lang="sk-SK" sz="16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50000"/>
              </a:lnSpc>
              <a:spcBef>
                <a:spcPts val="1200"/>
              </a:spcBef>
              <a:buClr>
                <a:srgbClr val="002060"/>
              </a:buClr>
              <a:buSzPct val="100000"/>
              <a:buFont typeface="Noto Sans Symbols"/>
              <a:buChar char="▪"/>
            </a:pPr>
            <a:r>
              <a:rPr lang="sk-SK" sz="16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ISO 14001:2004 – </a:t>
            </a:r>
            <a:r>
              <a:rPr lang="az-Cyrl-AZ" sz="1600" dirty="0">
                <a:solidFill>
                  <a:srgbClr val="002060"/>
                </a:solidFill>
              </a:rPr>
              <a:t>энвиронментальный менеджмент</a:t>
            </a:r>
            <a:endParaRPr lang="sk-SK" sz="16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50000"/>
              </a:lnSpc>
              <a:spcBef>
                <a:spcPts val="1200"/>
              </a:spcBef>
              <a:buClr>
                <a:srgbClr val="002060"/>
              </a:buClr>
              <a:buSzPct val="100000"/>
              <a:buFont typeface="Noto Sans Symbols"/>
              <a:buChar char="▪"/>
            </a:pPr>
            <a:r>
              <a:rPr lang="sk-SK" sz="16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BS OHSAS 18001:2007 – </a:t>
            </a:r>
            <a:r>
              <a:rPr lang="az-Cyrl-AZ" sz="1600" dirty="0">
                <a:solidFill>
                  <a:srgbClr val="002060"/>
                </a:solidFill>
              </a:rPr>
              <a:t>менеджмент безопасности труда и охраны здоровья на производстве</a:t>
            </a:r>
            <a:endParaRPr lang="sk-SK" sz="16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Font typeface="Noto Sans Symbols"/>
              <a:buNone/>
            </a:pPr>
            <a:endParaRPr sz="16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50000"/>
              </a:lnSpc>
              <a:spcBef>
                <a:spcPts val="1200"/>
              </a:spcBef>
              <a:buClr>
                <a:srgbClr val="002060"/>
              </a:buClr>
              <a:buSzPct val="100000"/>
              <a:buFont typeface="Noto Sans Symbols"/>
              <a:buChar char="▪"/>
            </a:pPr>
            <a:r>
              <a:rPr lang="sk-SK" sz="16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DIN EN ISO 3834-2 – </a:t>
            </a:r>
            <a:r>
              <a:rPr lang="az-Cyrl-AZ" sz="1600" dirty="0">
                <a:solidFill>
                  <a:srgbClr val="002060"/>
                </a:solidFill>
              </a:rPr>
              <a:t>качество сварочных работ</a:t>
            </a:r>
            <a:endParaRPr lang="sk-SK" sz="16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Shape 2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25687" y="3032942"/>
            <a:ext cx="3149999" cy="1439998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70" name="Shape 27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25687" y="4581128"/>
            <a:ext cx="3149999" cy="1439998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71" name="Shape 27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25210" y="1484758"/>
            <a:ext cx="3150475" cy="1439998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/>
        </p:nvSpPr>
        <p:spPr>
          <a:xfrm>
            <a:off x="500062" y="5945187"/>
            <a:ext cx="4940298" cy="92074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11"/>
                </a:moveTo>
                <a:lnTo>
                  <a:pt x="120000" y="120000"/>
                </a:lnTo>
                <a:lnTo>
                  <a:pt x="89105" y="120000"/>
                </a:lnTo>
                <a:lnTo>
                  <a:pt x="16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77" name="Shape 277"/>
          <p:cNvSpPr/>
          <p:nvPr/>
        </p:nvSpPr>
        <p:spPr>
          <a:xfrm>
            <a:off x="485775" y="5938837"/>
            <a:ext cx="3690938" cy="933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119388"/>
                </a:lnTo>
                <a:lnTo>
                  <a:pt x="94761" y="120000"/>
                </a:lnTo>
                <a:lnTo>
                  <a:pt x="255" y="81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78" name="Shape 278"/>
          <p:cNvSpPr/>
          <p:nvPr/>
        </p:nvSpPr>
        <p:spPr>
          <a:xfrm>
            <a:off x="-4763" y="5791200"/>
            <a:ext cx="3400424" cy="1079499"/>
          </a:xfrm>
          <a:prstGeom prst="rtTriangl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279" name="Shape 279"/>
          <p:cNvCxnSpPr/>
          <p:nvPr/>
        </p:nvCxnSpPr>
        <p:spPr>
          <a:xfrm>
            <a:off x="-7937" y="5786437"/>
            <a:ext cx="3403599" cy="1084261"/>
          </a:xfrm>
          <a:prstGeom prst="straightConnector1">
            <a:avLst/>
          </a:prstGeom>
          <a:noFill/>
          <a:ln w="12050" cap="flat" cmpd="sng">
            <a:solidFill>
              <a:srgbClr val="5EA3B4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280" name="Shape 2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5825" y="6308725"/>
            <a:ext cx="1476375" cy="323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1" name="Shape 281"/>
          <p:cNvCxnSpPr/>
          <p:nvPr/>
        </p:nvCxnSpPr>
        <p:spPr>
          <a:xfrm>
            <a:off x="539750" y="1268412"/>
            <a:ext cx="8135938" cy="0"/>
          </a:xfrm>
          <a:prstGeom prst="straightConnector1">
            <a:avLst/>
          </a:prstGeom>
          <a:noFill/>
          <a:ln w="635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2" name="Shape 282"/>
          <p:cNvSpPr/>
          <p:nvPr/>
        </p:nvSpPr>
        <p:spPr>
          <a:xfrm>
            <a:off x="955964" y="404812"/>
            <a:ext cx="7783222" cy="5969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 algn="r">
              <a:buClr>
                <a:srgbClr val="002060"/>
              </a:buClr>
              <a:buSzPct val="25000"/>
            </a:pPr>
            <a:r>
              <a:rPr lang="az-Cyrl-AZ" sz="3600" dirty="0">
                <a:solidFill>
                  <a:srgbClr val="002060"/>
                </a:solidFill>
              </a:rPr>
              <a:t>Заказчики и партнеры</a:t>
            </a:r>
            <a:endParaRPr lang="sk-SK" sz="36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539750" y="1340766"/>
            <a:ext cx="8153398" cy="15874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>
              <a:buClr>
                <a:srgbClr val="0070C0"/>
              </a:buClr>
              <a:buSzPct val="25000"/>
            </a:pPr>
            <a:r>
              <a:rPr lang="az-Cyrl-AZ" sz="2400" dirty="0">
                <a:solidFill>
                  <a:srgbClr val="0070C0"/>
                </a:solidFill>
              </a:rPr>
              <a:t>Производители тепла, тепловое хозяйство</a:t>
            </a:r>
            <a:endParaRPr lang="sk-SK" sz="24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sk-S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TEKO Košice, Tepelné hospodárstvo Košice, Martinská teplárenská, Žilinská teplárenská, </a:t>
            </a:r>
            <a:r>
              <a:rPr lang="sk-SK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Bytterm</a:t>
            </a:r>
            <a:r>
              <a:rPr lang="sk-S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Žilina, Koncern </a:t>
            </a:r>
            <a:r>
              <a:rPr lang="sk-SK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Steffe</a:t>
            </a:r>
            <a:r>
              <a:rPr lang="sk-S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sk-SK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Dalkia</a:t>
            </a:r>
            <a:r>
              <a:rPr lang="sk-S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Olomouc, </a:t>
            </a:r>
            <a:r>
              <a:rPr lang="sk-SK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Dalkia</a:t>
            </a:r>
            <a:r>
              <a:rPr lang="sk-S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Mariánske </a:t>
            </a:r>
            <a:r>
              <a:rPr lang="sk-SK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Lázně</a:t>
            </a:r>
            <a:r>
              <a:rPr lang="sk-S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Energetická skupina GGE(Devínska Nová Ves, Považská Bystrica, Snina), DTT </a:t>
            </a:r>
            <a:r>
              <a:rPr lang="sk-SK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Třinec</a:t>
            </a:r>
            <a:r>
              <a:rPr lang="sk-S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sk-SK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Energobyt</a:t>
            </a:r>
            <a:r>
              <a:rPr lang="sk-S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Humenné, </a:t>
            </a:r>
            <a:r>
              <a:rPr lang="sk-SK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Tezar</a:t>
            </a:r>
            <a:r>
              <a:rPr lang="sk-S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Bytča, </a:t>
            </a:r>
            <a:r>
              <a:rPr lang="sk-SK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Bineko</a:t>
            </a:r>
            <a:r>
              <a:rPr lang="sk-S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Rajec, BP Námestovo, Energy Snina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Shape 2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12397" y="3673548"/>
            <a:ext cx="1714199" cy="26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/>
          <p:nvPr/>
        </p:nvSpPr>
        <p:spPr>
          <a:xfrm>
            <a:off x="538162" y="3752850"/>
            <a:ext cx="6135686" cy="1879598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>
              <a:buClr>
                <a:srgbClr val="0070C0"/>
              </a:buClr>
              <a:buSzPct val="25000"/>
            </a:pPr>
            <a:r>
              <a:rPr lang="az-Cyrl-AZ" sz="2400" dirty="0">
                <a:solidFill>
                  <a:srgbClr val="0070C0"/>
                </a:solidFill>
              </a:rPr>
              <a:t>Энергетика, газовое хозяйство</a:t>
            </a:r>
            <a:endParaRPr lang="sk-SK" sz="2400" dirty="0">
              <a:solidFill>
                <a:srgbClr val="0070C0"/>
              </a:solidFill>
            </a:endParaRPr>
          </a:p>
          <a:p>
            <a:pPr lvl="0">
              <a:buClr>
                <a:srgbClr val="0070C0"/>
              </a:buClr>
              <a:buSzPct val="25000"/>
            </a:pPr>
            <a:endParaRPr sz="20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sk-S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SPP, </a:t>
            </a:r>
            <a:r>
              <a:rPr lang="sk-SK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a.s</a:t>
            </a:r>
            <a:r>
              <a:rPr lang="sk-S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., </a:t>
            </a:r>
            <a:r>
              <a:rPr lang="sk-SK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eustream</a:t>
            </a:r>
            <a:r>
              <a:rPr lang="sk-S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lokalita Veľké Kapušany, </a:t>
            </a:r>
            <a:r>
              <a:rPr lang="sk-SK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eustream</a:t>
            </a:r>
            <a:r>
              <a:rPr lang="sk-S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lokalita Jablonov nad Turňou, </a:t>
            </a:r>
            <a:r>
              <a:rPr lang="sk-SK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eustream</a:t>
            </a:r>
            <a:r>
              <a:rPr lang="sk-S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lokalita Veľké Zlievce, </a:t>
            </a:r>
            <a:r>
              <a:rPr lang="sk-SK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eustream</a:t>
            </a:r>
            <a:r>
              <a:rPr lang="sk-S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lokalita Ivanka pri Nitre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/>
        </p:nvSpPr>
        <p:spPr>
          <a:xfrm>
            <a:off x="500062" y="5945187"/>
            <a:ext cx="4940298" cy="92074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11"/>
                </a:moveTo>
                <a:lnTo>
                  <a:pt x="120000" y="120000"/>
                </a:lnTo>
                <a:lnTo>
                  <a:pt x="89105" y="120000"/>
                </a:lnTo>
                <a:lnTo>
                  <a:pt x="16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91" name="Shape 291"/>
          <p:cNvSpPr/>
          <p:nvPr/>
        </p:nvSpPr>
        <p:spPr>
          <a:xfrm>
            <a:off x="485775" y="5938837"/>
            <a:ext cx="3690938" cy="933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119388"/>
                </a:lnTo>
                <a:lnTo>
                  <a:pt x="94761" y="120000"/>
                </a:lnTo>
                <a:lnTo>
                  <a:pt x="255" y="81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92" name="Shape 292"/>
          <p:cNvSpPr/>
          <p:nvPr/>
        </p:nvSpPr>
        <p:spPr>
          <a:xfrm>
            <a:off x="-4763" y="5791200"/>
            <a:ext cx="3400424" cy="1079499"/>
          </a:xfrm>
          <a:prstGeom prst="rtTriangl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293" name="Shape 293"/>
          <p:cNvCxnSpPr/>
          <p:nvPr/>
        </p:nvCxnSpPr>
        <p:spPr>
          <a:xfrm>
            <a:off x="-7937" y="5786437"/>
            <a:ext cx="3403599" cy="1084261"/>
          </a:xfrm>
          <a:prstGeom prst="straightConnector1">
            <a:avLst/>
          </a:prstGeom>
          <a:noFill/>
          <a:ln w="12050" cap="flat" cmpd="sng">
            <a:solidFill>
              <a:srgbClr val="5EA3B4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294" name="Shape 2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5825" y="6308725"/>
            <a:ext cx="1476375" cy="323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5" name="Shape 295"/>
          <p:cNvCxnSpPr/>
          <p:nvPr/>
        </p:nvCxnSpPr>
        <p:spPr>
          <a:xfrm>
            <a:off x="539750" y="1268412"/>
            <a:ext cx="8135938" cy="0"/>
          </a:xfrm>
          <a:prstGeom prst="straightConnector1">
            <a:avLst/>
          </a:prstGeom>
          <a:noFill/>
          <a:ln w="635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6" name="Shape 296"/>
          <p:cNvSpPr/>
          <p:nvPr/>
        </p:nvSpPr>
        <p:spPr>
          <a:xfrm>
            <a:off x="1981200" y="404812"/>
            <a:ext cx="6757986" cy="5969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 algn="r">
              <a:buClr>
                <a:srgbClr val="002060"/>
              </a:buClr>
              <a:buSzPct val="25000"/>
            </a:pPr>
            <a:r>
              <a:rPr lang="az-Cyrl-AZ" sz="3600" dirty="0">
                <a:solidFill>
                  <a:srgbClr val="002060"/>
                </a:solidFill>
              </a:rPr>
              <a:t>Заказчики и партнеры</a:t>
            </a:r>
            <a:endParaRPr lang="sk-SK" sz="3600" dirty="0">
              <a:solidFill>
                <a:srgbClr val="002060"/>
              </a:solidFill>
            </a:endParaRPr>
          </a:p>
        </p:txBody>
      </p:sp>
      <p:sp>
        <p:nvSpPr>
          <p:cNvPr id="297" name="Shape 297"/>
          <p:cNvSpPr/>
          <p:nvPr/>
        </p:nvSpPr>
        <p:spPr>
          <a:xfrm>
            <a:off x="539750" y="1340766"/>
            <a:ext cx="8153398" cy="12954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>
              <a:buClr>
                <a:srgbClr val="0070C0"/>
              </a:buClr>
              <a:buSzPct val="25000"/>
            </a:pPr>
            <a:r>
              <a:rPr lang="az-Cyrl-AZ" sz="2400" dirty="0">
                <a:solidFill>
                  <a:srgbClr val="0070C0"/>
                </a:solidFill>
              </a:rPr>
              <a:t>Текстильное производство, резиновое производство, машиностроение</a:t>
            </a:r>
            <a:endParaRPr lang="sk-SK" sz="24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sk-SK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Nexis</a:t>
            </a:r>
            <a:r>
              <a:rPr lang="sk-S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k-SK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Fibers</a:t>
            </a:r>
            <a:r>
              <a:rPr lang="sk-S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sk-SK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Tytex</a:t>
            </a:r>
            <a:r>
              <a:rPr lang="sk-S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sk-SK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Konštrukta</a:t>
            </a:r>
            <a:r>
              <a:rPr lang="sk-S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Industry Trenčín, Continental, </a:t>
            </a:r>
            <a:r>
              <a:rPr lang="sk-SK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Buzuluk</a:t>
            </a:r>
            <a:r>
              <a:rPr lang="sk-S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Komárov, Matador Púchov, INA Kysuce, </a:t>
            </a:r>
            <a:r>
              <a:rPr lang="sk-SK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Farrel</a:t>
            </a:r>
            <a:r>
              <a:rPr lang="sk-S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k-SK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Ltd</a:t>
            </a:r>
            <a:r>
              <a:rPr lang="sk-S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., KIA Slovakia, </a:t>
            </a:r>
            <a:r>
              <a:rPr lang="sk-SK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Donghee</a:t>
            </a:r>
            <a:r>
              <a:rPr lang="sk-S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Slovakia, ...</a:t>
            </a:r>
          </a:p>
        </p:txBody>
      </p:sp>
      <p:pic>
        <p:nvPicPr>
          <p:cNvPr id="298" name="Shape 2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75450" y="3309937"/>
            <a:ext cx="1951037" cy="299402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Shape 299"/>
          <p:cNvSpPr/>
          <p:nvPr/>
        </p:nvSpPr>
        <p:spPr>
          <a:xfrm>
            <a:off x="538162" y="3416072"/>
            <a:ext cx="6135686" cy="12954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>
              <a:buClr>
                <a:srgbClr val="0070C0"/>
              </a:buClr>
              <a:buSzPct val="25000"/>
            </a:pPr>
            <a:r>
              <a:rPr lang="az-Cyrl-AZ" sz="2400" dirty="0">
                <a:solidFill>
                  <a:srgbClr val="0070C0"/>
                </a:solidFill>
              </a:rPr>
              <a:t>Менеджмент строительных объектов</a:t>
            </a:r>
            <a:endParaRPr sz="20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Clr>
                <a:schemeClr val="dk1"/>
              </a:buClr>
              <a:buSzPct val="25000"/>
            </a:pPr>
            <a:r>
              <a:rPr lang="ru-RU" altLang="sk-SK" sz="2000" dirty="0"/>
              <a:t>Больница</a:t>
            </a:r>
            <a:r>
              <a:rPr lang="sk-SK" altLang="sk-SK" sz="2000" dirty="0"/>
              <a:t> </a:t>
            </a:r>
            <a:r>
              <a:rPr lang="ru-RU" altLang="sk-SK" sz="2000" dirty="0"/>
              <a:t>г. </a:t>
            </a:r>
            <a:r>
              <a:rPr lang="sk-SK" altLang="sk-SK" sz="2000" dirty="0"/>
              <a:t>Šaca, </a:t>
            </a:r>
            <a:r>
              <a:rPr lang="ru-RU" altLang="sk-SK" sz="2000" dirty="0"/>
              <a:t>Больница</a:t>
            </a:r>
            <a:r>
              <a:rPr lang="sk-SK" altLang="sk-SK" sz="2000" dirty="0"/>
              <a:t> Sosna </a:t>
            </a:r>
            <a:r>
              <a:rPr lang="ru-RU" altLang="sk-SK" sz="2000" dirty="0"/>
              <a:t>г. </a:t>
            </a:r>
            <a:r>
              <a:rPr lang="sk-SK" altLang="sk-SK" sz="2000" dirty="0" err="1"/>
              <a:t>Třinec</a:t>
            </a:r>
            <a:r>
              <a:rPr lang="sk-SK" altLang="sk-SK" sz="2000" dirty="0"/>
              <a:t>, </a:t>
            </a:r>
            <a:r>
              <a:rPr lang="ru-RU" altLang="sk-SK" sz="2000" dirty="0"/>
              <a:t>Больница г.</a:t>
            </a:r>
            <a:r>
              <a:rPr lang="sk-SK" altLang="sk-SK" sz="2000" dirty="0"/>
              <a:t> Považská Bystrica, </a:t>
            </a:r>
            <a:r>
              <a:rPr lang="ru-RU" altLang="sk-SK" sz="2000" dirty="0"/>
              <a:t>Гостиницы</a:t>
            </a:r>
            <a:r>
              <a:rPr lang="sk-SK" altLang="sk-SK" sz="2000" dirty="0"/>
              <a:t> </a:t>
            </a:r>
            <a:r>
              <a:rPr lang="ru-RU" altLang="sk-SK" sz="2000" dirty="0"/>
              <a:t>и торговые центры</a:t>
            </a:r>
            <a:r>
              <a:rPr lang="sk-SK" altLang="sk-SK" sz="2000" dirty="0"/>
              <a:t>, ...</a:t>
            </a:r>
            <a:endParaRPr lang="sk-SK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Shape 3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3350" y="4797151"/>
            <a:ext cx="720724" cy="48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Shape 30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68538" y="4797151"/>
            <a:ext cx="719135" cy="48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68538" y="5409926"/>
            <a:ext cx="719135" cy="47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Shape 30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59337" y="4797151"/>
            <a:ext cx="720724" cy="48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32138" y="4811439"/>
            <a:ext cx="719135" cy="481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65150" y="5424214"/>
            <a:ext cx="720724" cy="465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132138" y="5424214"/>
            <a:ext cx="719135" cy="47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995737" y="4811439"/>
            <a:ext cx="720724" cy="47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995737" y="5409926"/>
            <a:ext cx="720724" cy="47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Shape 30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724525" y="4797151"/>
            <a:ext cx="719138" cy="48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Shape 31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403350" y="5424214"/>
            <a:ext cx="720724" cy="47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Shape 31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864100" y="5401989"/>
            <a:ext cx="719138" cy="48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724525" y="5401989"/>
            <a:ext cx="719138" cy="500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Shape 31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65150" y="4797151"/>
            <a:ext cx="720724" cy="495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/>
        </p:nvSpPr>
        <p:spPr>
          <a:xfrm>
            <a:off x="500062" y="5945187"/>
            <a:ext cx="4940298" cy="92074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11"/>
                </a:moveTo>
                <a:lnTo>
                  <a:pt x="120000" y="120000"/>
                </a:lnTo>
                <a:lnTo>
                  <a:pt x="89105" y="120000"/>
                </a:lnTo>
                <a:lnTo>
                  <a:pt x="16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485775" y="5938837"/>
            <a:ext cx="3690938" cy="933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119388"/>
                </a:lnTo>
                <a:lnTo>
                  <a:pt x="94761" y="120000"/>
                </a:lnTo>
                <a:lnTo>
                  <a:pt x="255" y="81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20" name="Shape 320"/>
          <p:cNvSpPr/>
          <p:nvPr/>
        </p:nvSpPr>
        <p:spPr>
          <a:xfrm>
            <a:off x="-4763" y="5791200"/>
            <a:ext cx="3400424" cy="1079499"/>
          </a:xfrm>
          <a:prstGeom prst="rtTriangl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321" name="Shape 321"/>
          <p:cNvCxnSpPr/>
          <p:nvPr/>
        </p:nvCxnSpPr>
        <p:spPr>
          <a:xfrm>
            <a:off x="-7937" y="5786437"/>
            <a:ext cx="3403599" cy="1084261"/>
          </a:xfrm>
          <a:prstGeom prst="straightConnector1">
            <a:avLst/>
          </a:prstGeom>
          <a:noFill/>
          <a:ln w="12050" cap="flat" cmpd="sng">
            <a:solidFill>
              <a:srgbClr val="5EA3B4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322" name="Shape 3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5825" y="6308725"/>
            <a:ext cx="1476375" cy="323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3" name="Shape 323"/>
          <p:cNvCxnSpPr/>
          <p:nvPr/>
        </p:nvCxnSpPr>
        <p:spPr>
          <a:xfrm>
            <a:off x="539750" y="1268412"/>
            <a:ext cx="8135938" cy="0"/>
          </a:xfrm>
          <a:prstGeom prst="straightConnector1">
            <a:avLst/>
          </a:prstGeom>
          <a:noFill/>
          <a:ln w="635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4" name="Shape 324"/>
          <p:cNvSpPr/>
          <p:nvPr/>
        </p:nvSpPr>
        <p:spPr>
          <a:xfrm>
            <a:off x="1259632" y="404812"/>
            <a:ext cx="7479554" cy="5969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 algn="r">
              <a:buClr>
                <a:srgbClr val="002060"/>
              </a:buClr>
              <a:buSzPct val="25000"/>
            </a:pPr>
            <a:r>
              <a:rPr lang="az-Cyrl-AZ" sz="3600" dirty="0">
                <a:solidFill>
                  <a:srgbClr val="002060"/>
                </a:solidFill>
              </a:rPr>
              <a:t>Заказчики и партнеры</a:t>
            </a:r>
          </a:p>
          <a:p>
            <a:pPr lvl="0" algn="r">
              <a:buClr>
                <a:srgbClr val="002060"/>
              </a:buClr>
              <a:buSzPct val="25000"/>
            </a:pPr>
            <a:endParaRPr lang="az-Cyrl-AZ" sz="3600" dirty="0">
              <a:solidFill>
                <a:srgbClr val="002060"/>
              </a:solidFill>
            </a:endParaRPr>
          </a:p>
        </p:txBody>
      </p:sp>
      <p:sp>
        <p:nvSpPr>
          <p:cNvPr id="325" name="Shape 325"/>
          <p:cNvSpPr/>
          <p:nvPr/>
        </p:nvSpPr>
        <p:spPr>
          <a:xfrm>
            <a:off x="539750" y="1340766"/>
            <a:ext cx="8153398" cy="12954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>
              <a:buClr>
                <a:srgbClr val="0070C0"/>
              </a:buClr>
              <a:buSzPct val="25000"/>
            </a:pPr>
            <a:r>
              <a:rPr lang="az-Cyrl-AZ" sz="2400" dirty="0">
                <a:solidFill>
                  <a:srgbClr val="0070C0"/>
                </a:solidFill>
              </a:rPr>
              <a:t>Научные и-исследовательские организации</a:t>
            </a:r>
            <a:endParaRPr lang="sk-SK" sz="2400" dirty="0">
              <a:solidFill>
                <a:srgbClr val="0070C0"/>
              </a:solidFill>
            </a:endParaRPr>
          </a:p>
          <a:p>
            <a:pPr lvl="0">
              <a:buClr>
                <a:srgbClr val="0070C0"/>
              </a:buClr>
              <a:buSzPct val="25000"/>
            </a:pPr>
            <a:endParaRPr sz="20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Clr>
                <a:schemeClr val="dk1"/>
              </a:buClr>
              <a:buSzPct val="25000"/>
            </a:pPr>
            <a:r>
              <a:rPr lang="az-Cyrl-AZ" sz="2000" dirty="0">
                <a:solidFill>
                  <a:schemeClr val="dk1"/>
                </a:solidFill>
              </a:rPr>
              <a:t>Жилинский университет – факультет машиностроения</a:t>
            </a:r>
            <a:endParaRPr lang="sk-SK" sz="2000" dirty="0">
              <a:solidFill>
                <a:schemeClr val="dk1"/>
              </a:solidFill>
            </a:endParaRPr>
          </a:p>
          <a:p>
            <a:pPr lvl="0">
              <a:buClr>
                <a:schemeClr val="dk1"/>
              </a:buClr>
              <a:buSzPct val="25000"/>
            </a:pPr>
            <a:r>
              <a:rPr lang="az-Cyrl-AZ" sz="2000" dirty="0">
                <a:solidFill>
                  <a:schemeClr val="dk1"/>
                </a:solidFill>
              </a:rPr>
              <a:t>Жилинский университет – факультет управления и информатики</a:t>
            </a:r>
            <a:endParaRPr lang="sk-SK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Clr>
                <a:schemeClr val="dk1"/>
              </a:buClr>
              <a:buSzPct val="25000"/>
            </a:pPr>
            <a:r>
              <a:rPr lang="az-Cyrl-AZ" sz="2000" dirty="0">
                <a:solidFill>
                  <a:schemeClr val="dk1"/>
                </a:solidFill>
              </a:rPr>
              <a:t>Технический университет Кошице</a:t>
            </a:r>
            <a:endParaRPr lang="sk-SK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Clr>
                <a:schemeClr val="dk1"/>
              </a:buClr>
              <a:buSzPct val="25000"/>
            </a:pPr>
            <a:r>
              <a:rPr lang="az-Cyrl-AZ" sz="2000" dirty="0">
                <a:solidFill>
                  <a:schemeClr val="dk1"/>
                </a:solidFill>
              </a:rPr>
              <a:t>Горный институт Острава</a:t>
            </a:r>
            <a:endParaRPr lang="sk-SK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Clr>
                <a:schemeClr val="dk1"/>
              </a:buClr>
              <a:buSzPct val="25000"/>
            </a:pPr>
            <a:r>
              <a:rPr lang="az-Cyrl-AZ" sz="2000" dirty="0">
                <a:solidFill>
                  <a:schemeClr val="dk1"/>
                </a:solidFill>
              </a:rPr>
              <a:t>Научный энергетический центр Острава</a:t>
            </a:r>
            <a:endParaRPr lang="sk-SK" sz="2000" dirty="0">
              <a:solidFill>
                <a:schemeClr val="dk1"/>
              </a:solidFill>
            </a:endParaRPr>
          </a:p>
        </p:txBody>
      </p:sp>
      <p:pic>
        <p:nvPicPr>
          <p:cNvPr id="327" name="Shape 3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35564" y="4927316"/>
            <a:ext cx="864095" cy="1015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Shape 3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2825" y="3521346"/>
            <a:ext cx="2286000" cy="48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79380" y="4855309"/>
            <a:ext cx="1140340" cy="11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75724" y="4927316"/>
            <a:ext cx="2232248" cy="1023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539750" y="1268413"/>
            <a:ext cx="8135938" cy="0"/>
          </a:xfrm>
          <a:prstGeom prst="line">
            <a:avLst/>
          </a:prstGeom>
          <a:ln w="63500" cmpd="sng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7" name="TextBox 9"/>
          <p:cNvSpPr txBox="1">
            <a:spLocks noChangeArrowheads="1"/>
          </p:cNvSpPr>
          <p:nvPr/>
        </p:nvSpPr>
        <p:spPr bwMode="auto">
          <a:xfrm>
            <a:off x="4651401" y="404813"/>
            <a:ext cx="40751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az-Cyrl-AZ" altLang="sk-SK" sz="3200" b="1" dirty="0">
                <a:solidFill>
                  <a:srgbClr val="002060"/>
                </a:solidFill>
              </a:rPr>
              <a:t>Тепловые пункты</a:t>
            </a:r>
            <a:r>
              <a:rPr lang="az-Cyrl-AZ" sz="3200" b="1" dirty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 </a:t>
            </a:r>
            <a:endParaRPr lang="sk-SK" sz="3200" b="1" dirty="0">
              <a:solidFill>
                <a:srgbClr val="00206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Picture 5" descr="Stefe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90599"/>
            <a:ext cx="2304256" cy="562137"/>
          </a:xfrm>
          <a:prstGeom prst="rect">
            <a:avLst/>
          </a:prstGeom>
        </p:spPr>
      </p:pic>
      <p:pic>
        <p:nvPicPr>
          <p:cNvPr id="10" name="Picture 9" descr="IMG_91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12776"/>
            <a:ext cx="9144000" cy="5544616"/>
          </a:xfrm>
          <a:prstGeom prst="rect">
            <a:avLst/>
          </a:prstGeom>
        </p:spPr>
      </p:pic>
      <p:sp>
        <p:nvSpPr>
          <p:cNvPr id="7" name="Shape 186">
            <a:extLst>
              <a:ext uri="{FF2B5EF4-FFF2-40B4-BE49-F238E27FC236}">
                <a16:creationId xmlns:a16="http://schemas.microsoft.com/office/drawing/2014/main" id="{2CA000DF-7F5B-7C44-B65B-E933A6E6C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" y="174625"/>
            <a:ext cx="2840038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02060"/>
              </a:buClr>
              <a:buSzPct val="25000"/>
            </a:pPr>
            <a:r>
              <a:rPr lang="az-Cyrl-AZ" altLang="sk-SK" sz="1600" dirty="0">
                <a:solidFill>
                  <a:srgbClr val="0070C0"/>
                </a:solidFill>
              </a:rPr>
              <a:t>Проекты</a:t>
            </a:r>
          </a:p>
        </p:txBody>
      </p:sp>
    </p:spTree>
    <p:extLst>
      <p:ext uri="{BB962C8B-B14F-4D97-AF65-F5344CB8AC3E}">
        <p14:creationId xmlns:p14="http://schemas.microsoft.com/office/powerpoint/2010/main" val="2113199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539750" y="1268413"/>
            <a:ext cx="8135938" cy="0"/>
          </a:xfrm>
          <a:prstGeom prst="line">
            <a:avLst/>
          </a:prstGeom>
          <a:ln w="63500" cmpd="sng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7" name="TextBox 9"/>
          <p:cNvSpPr txBox="1">
            <a:spLocks noChangeArrowheads="1"/>
          </p:cNvSpPr>
          <p:nvPr/>
        </p:nvSpPr>
        <p:spPr bwMode="auto">
          <a:xfrm>
            <a:off x="4651401" y="404813"/>
            <a:ext cx="40751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az-Cyrl-AZ" altLang="sk-SK" sz="3200" b="1" dirty="0">
                <a:solidFill>
                  <a:srgbClr val="002060"/>
                </a:solidFill>
              </a:rPr>
              <a:t>Тепловые пункты</a:t>
            </a:r>
            <a:r>
              <a:rPr lang="az-Cyrl-AZ" sz="3200" b="1" dirty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 </a:t>
            </a:r>
            <a:endParaRPr lang="sk-SK" sz="3200" b="1" dirty="0">
              <a:solidFill>
                <a:srgbClr val="00206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Picture 5" descr="Stefe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90599"/>
            <a:ext cx="2304256" cy="562137"/>
          </a:xfrm>
          <a:prstGeom prst="rect">
            <a:avLst/>
          </a:prstGeom>
        </p:spPr>
      </p:pic>
      <p:pic>
        <p:nvPicPr>
          <p:cNvPr id="7" name="Picture 6" descr="A picture containing indoor, ground, building, floor&#13;&#10;&#13;&#10;Description automatically generated">
            <a:extLst>
              <a:ext uri="{FF2B5EF4-FFF2-40B4-BE49-F238E27FC236}">
                <a16:creationId xmlns:a16="http://schemas.microsoft.com/office/drawing/2014/main" id="{F475A411-6A4A-C245-BC34-3611ECA24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0" y="1406078"/>
            <a:ext cx="9146380" cy="5439222"/>
          </a:xfrm>
          <a:prstGeom prst="rect">
            <a:avLst/>
          </a:prstGeom>
        </p:spPr>
      </p:pic>
      <p:sp>
        <p:nvSpPr>
          <p:cNvPr id="8" name="Shape 186">
            <a:extLst>
              <a:ext uri="{FF2B5EF4-FFF2-40B4-BE49-F238E27FC236}">
                <a16:creationId xmlns:a16="http://schemas.microsoft.com/office/drawing/2014/main" id="{57523CDF-6224-FE4A-8404-9F34B7640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" y="174625"/>
            <a:ext cx="2840038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02060"/>
              </a:buClr>
              <a:buSzPct val="25000"/>
            </a:pPr>
            <a:r>
              <a:rPr lang="az-Cyrl-AZ" altLang="sk-SK" sz="1600" dirty="0">
                <a:solidFill>
                  <a:srgbClr val="0070C0"/>
                </a:solidFill>
              </a:rPr>
              <a:t>Проекты</a:t>
            </a:r>
          </a:p>
        </p:txBody>
      </p:sp>
    </p:spTree>
    <p:extLst>
      <p:ext uri="{BB962C8B-B14F-4D97-AF65-F5344CB8AC3E}">
        <p14:creationId xmlns:p14="http://schemas.microsoft.com/office/powerpoint/2010/main" val="2651779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539750" y="1268413"/>
            <a:ext cx="8135938" cy="0"/>
          </a:xfrm>
          <a:prstGeom prst="line">
            <a:avLst/>
          </a:prstGeom>
          <a:ln w="63500" cmpd="sng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7" name="TextBox 9"/>
          <p:cNvSpPr txBox="1">
            <a:spLocks noChangeArrowheads="1"/>
          </p:cNvSpPr>
          <p:nvPr/>
        </p:nvSpPr>
        <p:spPr bwMode="auto">
          <a:xfrm>
            <a:off x="3964142" y="528177"/>
            <a:ext cx="47115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sk-SK" altLang="sk-SK" sz="2000" dirty="0" err="1">
                <a:solidFill>
                  <a:srgbClr val="002060"/>
                </a:solidFill>
              </a:rPr>
              <a:t>Технологические</a:t>
            </a:r>
            <a:r>
              <a:rPr lang="sk-SK" altLang="sk-SK" sz="2000" dirty="0">
                <a:solidFill>
                  <a:srgbClr val="002060"/>
                </a:solidFill>
              </a:rPr>
              <a:t> </a:t>
            </a:r>
            <a:r>
              <a:rPr lang="sk-SK" altLang="sk-SK" sz="2000" dirty="0" err="1">
                <a:solidFill>
                  <a:srgbClr val="002060"/>
                </a:solidFill>
              </a:rPr>
              <a:t>тепловые</a:t>
            </a:r>
            <a:r>
              <a:rPr lang="sk-SK" altLang="sk-SK" sz="2000" dirty="0">
                <a:solidFill>
                  <a:srgbClr val="002060"/>
                </a:solidFill>
              </a:rPr>
              <a:t> </a:t>
            </a:r>
            <a:r>
              <a:rPr lang="sk-SK" altLang="sk-SK" sz="2000" dirty="0" err="1">
                <a:solidFill>
                  <a:srgbClr val="002060"/>
                </a:solidFill>
              </a:rPr>
              <a:t>установки</a:t>
            </a:r>
            <a:endParaRPr lang="sk-SK" sz="2000" b="1" dirty="0">
              <a:solidFill>
                <a:srgbClr val="00206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Picture 5" descr="Conti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3086100" cy="944880"/>
          </a:xfrm>
          <a:prstGeom prst="rect">
            <a:avLst/>
          </a:prstGeom>
        </p:spPr>
      </p:pic>
      <p:pic>
        <p:nvPicPr>
          <p:cNvPr id="11" name="Picture 10" descr="fotografia-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12776"/>
            <a:ext cx="9144000" cy="5472608"/>
          </a:xfrm>
          <a:prstGeom prst="rect">
            <a:avLst/>
          </a:prstGeom>
        </p:spPr>
      </p:pic>
      <p:sp>
        <p:nvSpPr>
          <p:cNvPr id="7" name="Shape 186">
            <a:extLst>
              <a:ext uri="{FF2B5EF4-FFF2-40B4-BE49-F238E27FC236}">
                <a16:creationId xmlns:a16="http://schemas.microsoft.com/office/drawing/2014/main" id="{77502EFD-3B1B-684E-A9C3-82CAD47FE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" y="174625"/>
            <a:ext cx="2840038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02060"/>
              </a:buClr>
              <a:buSzPct val="25000"/>
            </a:pPr>
            <a:r>
              <a:rPr lang="az-Cyrl-AZ" altLang="sk-SK" sz="1600" dirty="0">
                <a:solidFill>
                  <a:srgbClr val="0070C0"/>
                </a:solidFill>
              </a:rPr>
              <a:t>Проекты</a:t>
            </a:r>
          </a:p>
        </p:txBody>
      </p:sp>
    </p:spTree>
    <p:extLst>
      <p:ext uri="{BB962C8B-B14F-4D97-AF65-F5344CB8AC3E}">
        <p14:creationId xmlns:p14="http://schemas.microsoft.com/office/powerpoint/2010/main" val="1467324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539750" y="1268413"/>
            <a:ext cx="8135938" cy="0"/>
          </a:xfrm>
          <a:prstGeom prst="line">
            <a:avLst/>
          </a:prstGeom>
          <a:ln w="63500" cmpd="sng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foto_full_temperacka-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9144000" cy="5472608"/>
          </a:xfrm>
          <a:prstGeom prst="rect">
            <a:avLst/>
          </a:prstGeom>
        </p:spPr>
      </p:pic>
      <p:pic>
        <p:nvPicPr>
          <p:cNvPr id="7" name="Picture 6" descr="Konstrukta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506597"/>
            <a:ext cx="1872208" cy="474131"/>
          </a:xfrm>
          <a:prstGeom prst="rect">
            <a:avLst/>
          </a:prstGeom>
        </p:spPr>
      </p:pic>
      <p:sp>
        <p:nvSpPr>
          <p:cNvPr id="6" name="Shape 186">
            <a:extLst>
              <a:ext uri="{FF2B5EF4-FFF2-40B4-BE49-F238E27FC236}">
                <a16:creationId xmlns:a16="http://schemas.microsoft.com/office/drawing/2014/main" id="{C8926AF9-E46C-164F-8073-93C8B1B5A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" y="174625"/>
            <a:ext cx="2840038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02060"/>
              </a:buClr>
              <a:buSzPct val="25000"/>
            </a:pPr>
            <a:r>
              <a:rPr lang="az-Cyrl-AZ" altLang="sk-SK" sz="1600" dirty="0">
                <a:solidFill>
                  <a:srgbClr val="0070C0"/>
                </a:solidFill>
              </a:rPr>
              <a:t>Проекты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5E77227C-6FD4-814A-BBBA-DD8259F9E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142" y="528177"/>
            <a:ext cx="47115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sk-SK" altLang="sk-SK" sz="2000" dirty="0" err="1">
                <a:solidFill>
                  <a:srgbClr val="002060"/>
                </a:solidFill>
              </a:rPr>
              <a:t>Технологические</a:t>
            </a:r>
            <a:r>
              <a:rPr lang="sk-SK" altLang="sk-SK" sz="2000" dirty="0">
                <a:solidFill>
                  <a:srgbClr val="002060"/>
                </a:solidFill>
              </a:rPr>
              <a:t> </a:t>
            </a:r>
            <a:r>
              <a:rPr lang="sk-SK" altLang="sk-SK" sz="2000" dirty="0" err="1">
                <a:solidFill>
                  <a:srgbClr val="002060"/>
                </a:solidFill>
              </a:rPr>
              <a:t>тепловые</a:t>
            </a:r>
            <a:r>
              <a:rPr lang="sk-SK" altLang="sk-SK" sz="2000" dirty="0">
                <a:solidFill>
                  <a:srgbClr val="002060"/>
                </a:solidFill>
              </a:rPr>
              <a:t> </a:t>
            </a:r>
            <a:r>
              <a:rPr lang="sk-SK" altLang="sk-SK" sz="2000" dirty="0" err="1">
                <a:solidFill>
                  <a:srgbClr val="002060"/>
                </a:solidFill>
              </a:rPr>
              <a:t>установки</a:t>
            </a:r>
            <a:endParaRPr lang="sk-SK" sz="2000" b="1" dirty="0">
              <a:solidFill>
                <a:srgbClr val="002060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825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539750" y="1268413"/>
            <a:ext cx="8135938" cy="0"/>
          </a:xfrm>
          <a:prstGeom prst="line">
            <a:avLst/>
          </a:prstGeom>
          <a:ln w="63500" cmpd="sng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7" name="TextBox 9"/>
          <p:cNvSpPr txBox="1">
            <a:spLocks noChangeArrowheads="1"/>
          </p:cNvSpPr>
          <p:nvPr/>
        </p:nvSpPr>
        <p:spPr bwMode="auto">
          <a:xfrm>
            <a:off x="3944412" y="404813"/>
            <a:ext cx="47821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az-Cyrl-AZ" altLang="sk-SK" sz="18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Щиты управления газовой котельной и 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az-Cyrl-AZ" altLang="sk-SK" sz="18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когенерационной установкой</a:t>
            </a:r>
            <a:endParaRPr lang="sk-SK" altLang="sk-SK" sz="18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" name="Picture 6" descr="IMG_10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9143999" cy="5445224"/>
          </a:xfrm>
          <a:prstGeom prst="rect">
            <a:avLst/>
          </a:prstGeom>
        </p:spPr>
      </p:pic>
      <p:pic>
        <p:nvPicPr>
          <p:cNvPr id="8" name="Picture 7" descr="Snina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750" y="462839"/>
            <a:ext cx="1078233" cy="530278"/>
          </a:xfrm>
          <a:prstGeom prst="rect">
            <a:avLst/>
          </a:prstGeom>
        </p:spPr>
      </p:pic>
      <p:sp>
        <p:nvSpPr>
          <p:cNvPr id="6" name="Shape 186">
            <a:extLst>
              <a:ext uri="{FF2B5EF4-FFF2-40B4-BE49-F238E27FC236}">
                <a16:creationId xmlns:a16="http://schemas.microsoft.com/office/drawing/2014/main" id="{7B114C32-380C-9542-A462-266DE37C6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" y="174625"/>
            <a:ext cx="2840038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02060"/>
              </a:buClr>
              <a:buSzPct val="25000"/>
            </a:pPr>
            <a:r>
              <a:rPr lang="az-Cyrl-AZ" altLang="sk-SK" sz="1600" dirty="0">
                <a:solidFill>
                  <a:srgbClr val="0070C0"/>
                </a:solidFill>
              </a:rPr>
              <a:t>Проекты</a:t>
            </a:r>
          </a:p>
        </p:txBody>
      </p:sp>
    </p:spTree>
    <p:extLst>
      <p:ext uri="{BB962C8B-B14F-4D97-AF65-F5344CB8AC3E}">
        <p14:creationId xmlns:p14="http://schemas.microsoft.com/office/powerpoint/2010/main" val="942271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539750" y="1268413"/>
            <a:ext cx="8135938" cy="0"/>
          </a:xfrm>
          <a:prstGeom prst="line">
            <a:avLst/>
          </a:prstGeom>
          <a:ln w="63500" cmpd="sng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7" name="TextBox 9"/>
          <p:cNvSpPr txBox="1">
            <a:spLocks noChangeArrowheads="1"/>
          </p:cNvSpPr>
          <p:nvPr/>
        </p:nvSpPr>
        <p:spPr bwMode="auto">
          <a:xfrm>
            <a:off x="2934585" y="404813"/>
            <a:ext cx="57919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az-Cyrl-AZ" sz="3600" b="1" dirty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Диспетчерские системы</a:t>
            </a:r>
            <a:endParaRPr lang="sk-SK" sz="3600" b="1" dirty="0">
              <a:solidFill>
                <a:srgbClr val="00206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Picture 5" descr="TEHO_map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6577"/>
            <a:ext cx="9144000" cy="5501423"/>
          </a:xfrm>
          <a:prstGeom prst="rect">
            <a:avLst/>
          </a:prstGeom>
        </p:spPr>
      </p:pic>
      <p:pic>
        <p:nvPicPr>
          <p:cNvPr id="10" name="Picture 9" descr="TEHO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1" y="548680"/>
            <a:ext cx="1961731" cy="432048"/>
          </a:xfrm>
          <a:prstGeom prst="rect">
            <a:avLst/>
          </a:prstGeom>
        </p:spPr>
      </p:pic>
      <p:sp>
        <p:nvSpPr>
          <p:cNvPr id="7" name="Shape 186">
            <a:extLst>
              <a:ext uri="{FF2B5EF4-FFF2-40B4-BE49-F238E27FC236}">
                <a16:creationId xmlns:a16="http://schemas.microsoft.com/office/drawing/2014/main" id="{04B9968B-D7A9-BC4C-8630-39C31962C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" y="174625"/>
            <a:ext cx="2840038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02060"/>
              </a:buClr>
              <a:buSzPct val="25000"/>
            </a:pPr>
            <a:r>
              <a:rPr lang="az-Cyrl-AZ" altLang="sk-SK" sz="1600" dirty="0">
                <a:solidFill>
                  <a:srgbClr val="0070C0"/>
                </a:solidFill>
              </a:rPr>
              <a:t>Проекты</a:t>
            </a:r>
          </a:p>
        </p:txBody>
      </p:sp>
    </p:spTree>
    <p:extLst>
      <p:ext uri="{BB962C8B-B14F-4D97-AF65-F5344CB8AC3E}">
        <p14:creationId xmlns:p14="http://schemas.microsoft.com/office/powerpoint/2010/main" val="1207914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500062" y="5945187"/>
            <a:ext cx="4940298" cy="92074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11"/>
                </a:moveTo>
                <a:lnTo>
                  <a:pt x="120000" y="120000"/>
                </a:lnTo>
                <a:lnTo>
                  <a:pt x="89105" y="120000"/>
                </a:lnTo>
                <a:lnTo>
                  <a:pt x="16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485775" y="5938837"/>
            <a:ext cx="3690938" cy="933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119388"/>
                </a:lnTo>
                <a:lnTo>
                  <a:pt x="94761" y="120000"/>
                </a:lnTo>
                <a:lnTo>
                  <a:pt x="255" y="81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-4763" y="5791200"/>
            <a:ext cx="3400424" cy="1079499"/>
          </a:xfrm>
          <a:prstGeom prst="rtTriangl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140" name="Shape 140"/>
          <p:cNvCxnSpPr/>
          <p:nvPr/>
        </p:nvCxnSpPr>
        <p:spPr>
          <a:xfrm>
            <a:off x="-7937" y="5786437"/>
            <a:ext cx="3403599" cy="1084261"/>
          </a:xfrm>
          <a:prstGeom prst="straightConnector1">
            <a:avLst/>
          </a:prstGeom>
          <a:noFill/>
          <a:ln w="12050" cap="flat" cmpd="sng">
            <a:solidFill>
              <a:srgbClr val="5EA3B4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41" name="Shape 1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5825" y="6308725"/>
            <a:ext cx="1476375" cy="323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" name="Shape 142"/>
          <p:cNvCxnSpPr/>
          <p:nvPr/>
        </p:nvCxnSpPr>
        <p:spPr>
          <a:xfrm>
            <a:off x="539750" y="1268412"/>
            <a:ext cx="8135938" cy="0"/>
          </a:xfrm>
          <a:prstGeom prst="straightConnector1">
            <a:avLst/>
          </a:prstGeom>
          <a:noFill/>
          <a:ln w="635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3" name="Shape 143"/>
          <p:cNvSpPr/>
          <p:nvPr/>
        </p:nvSpPr>
        <p:spPr>
          <a:xfrm>
            <a:off x="539552" y="335537"/>
            <a:ext cx="8199635" cy="5969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 algn="r">
              <a:buClr>
                <a:srgbClr val="002060"/>
              </a:buClr>
              <a:buSzPct val="25000"/>
            </a:pPr>
            <a:r>
              <a:rPr lang="az-Cyrl-AZ" sz="2800" dirty="0">
                <a:solidFill>
                  <a:srgbClr val="002060"/>
                </a:solidFill>
              </a:rPr>
              <a:t>Профиль предприятия – Подразделение «Теплотехника и энергетика»</a:t>
            </a:r>
            <a:endParaRPr lang="sk-SK" sz="2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3563937" y="1632992"/>
            <a:ext cx="5130800" cy="43307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247650" lvl="0" indent="-247650">
              <a:lnSpc>
                <a:spcPct val="150000"/>
              </a:lnSpc>
              <a:buClr>
                <a:srgbClr val="000000"/>
              </a:buClr>
              <a:buSzPct val="100000"/>
              <a:buFont typeface="Noto Sans Symbols"/>
              <a:buChar char="▪"/>
            </a:pPr>
            <a:r>
              <a:rPr lang="az-Cyrl-AZ" dirty="0">
                <a:solidFill>
                  <a:schemeClr val="dk1"/>
                </a:solidFill>
              </a:rPr>
              <a:t>Энергетический анализ и технико-экономическая оценка, энергетический аудит</a:t>
            </a:r>
            <a:endParaRPr lang="sk-SK" b="0" i="0" u="none" strike="noStrike" cap="none" dirty="0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247650" lvl="0" indent="-247650">
              <a:lnSpc>
                <a:spcPct val="150000"/>
              </a:lnSpc>
              <a:buClr>
                <a:srgbClr val="000000"/>
              </a:buClr>
              <a:buSzPct val="100000"/>
              <a:buFont typeface="Noto Sans Symbols"/>
              <a:buChar char="▪"/>
            </a:pPr>
            <a:r>
              <a:rPr lang="az-Cyrl-AZ" dirty="0">
                <a:solidFill>
                  <a:schemeClr val="dk1"/>
                </a:solidFill>
              </a:rPr>
              <a:t>Проектная и комплексная инженерная деятельность</a:t>
            </a:r>
            <a:endParaRPr lang="sk-SK" b="1" i="0" u="none" strike="noStrike" cap="none" dirty="0">
              <a:solidFill>
                <a:srgbClr val="00B050"/>
              </a:solidFill>
              <a:sym typeface="Arial"/>
            </a:endParaRPr>
          </a:p>
          <a:p>
            <a:pPr marL="247650" lvl="0" indent="-247650">
              <a:lnSpc>
                <a:spcPct val="150000"/>
              </a:lnSpc>
              <a:buClr>
                <a:srgbClr val="000000"/>
              </a:buClr>
              <a:buSzPct val="100000"/>
              <a:buFont typeface="Noto Sans Symbols"/>
              <a:buChar char="▪"/>
            </a:pPr>
            <a:r>
              <a:rPr lang="az-Cyrl-AZ" dirty="0">
                <a:solidFill>
                  <a:schemeClr val="dk1"/>
                </a:solidFill>
              </a:rPr>
              <a:t>Тепловые пункты, теплотехника </a:t>
            </a:r>
            <a:endParaRPr lang="sk-SK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7650" lvl="0" indent="-247650">
              <a:lnSpc>
                <a:spcPct val="150000"/>
              </a:lnSpc>
              <a:buClr>
                <a:srgbClr val="000000"/>
              </a:buClr>
              <a:buSzPct val="100000"/>
              <a:buFont typeface="Noto Sans Symbols"/>
              <a:buChar char="▪"/>
            </a:pPr>
            <a:r>
              <a:rPr lang="az-Cyrl-AZ" dirty="0">
                <a:solidFill>
                  <a:schemeClr val="dk1"/>
                </a:solidFill>
              </a:rPr>
              <a:t>Технологические тепловые установки</a:t>
            </a:r>
            <a:endParaRPr lang="sk-SK" dirty="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247650" lvl="0" indent="-247650">
              <a:lnSpc>
                <a:spcPct val="150000"/>
              </a:lnSpc>
              <a:buClr>
                <a:srgbClr val="000000"/>
              </a:buClr>
              <a:buSzPct val="100000"/>
              <a:buFont typeface="Noto Sans Symbols"/>
              <a:buChar char="▪"/>
            </a:pPr>
            <a:r>
              <a:rPr lang="az-Cyrl-AZ" dirty="0">
                <a:solidFill>
                  <a:schemeClr val="dk1"/>
                </a:solidFill>
              </a:rPr>
              <a:t>Распределительные устройства низкого напряжения, щиты управления и автоматизации</a:t>
            </a:r>
            <a:endParaRPr lang="sk-SK" b="0" i="0" u="none" strike="noStrike" cap="none" dirty="0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247650" lvl="0" indent="-247650">
              <a:lnSpc>
                <a:spcPct val="150000"/>
              </a:lnSpc>
              <a:buClr>
                <a:srgbClr val="000000"/>
              </a:buClr>
              <a:buSzPct val="100000"/>
              <a:buFont typeface="Noto Sans Symbols"/>
              <a:buChar char="▪"/>
            </a:pPr>
            <a:r>
              <a:rPr lang="az-Cyrl-AZ" dirty="0">
                <a:solidFill>
                  <a:schemeClr val="dk1"/>
                </a:solidFill>
              </a:rPr>
              <a:t>Автоматизированные системы управления и мониторинга в режиме реального времени</a:t>
            </a:r>
            <a:endParaRPr lang="sk-SK" dirty="0">
              <a:solidFill>
                <a:schemeClr val="dk1"/>
              </a:solidFill>
            </a:endParaRPr>
          </a:p>
          <a:p>
            <a:pPr marL="247650" lvl="0" indent="-247650">
              <a:lnSpc>
                <a:spcPct val="150000"/>
              </a:lnSpc>
              <a:buClr>
                <a:srgbClr val="000000"/>
              </a:buClr>
              <a:buSzPct val="100000"/>
              <a:buFont typeface="Noto Sans Symbols"/>
              <a:buChar char="▪"/>
            </a:pPr>
            <a:r>
              <a:rPr lang="az-Cyrl-AZ" dirty="0">
                <a:solidFill>
                  <a:schemeClr val="dk1"/>
                </a:solidFill>
              </a:rPr>
              <a:t>Информационные и диспетчерские системы для энергетики</a:t>
            </a:r>
            <a:endParaRPr lang="sk-SK" b="0" i="0" u="none" strike="noStrike" cap="none" dirty="0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247650" lvl="0" indent="-247650">
              <a:lnSpc>
                <a:spcPct val="150000"/>
              </a:lnSpc>
              <a:buClr>
                <a:srgbClr val="000000"/>
              </a:buClr>
              <a:buSzPct val="100000"/>
              <a:buFont typeface="Noto Sans Symbols"/>
              <a:buChar char="▪"/>
            </a:pPr>
            <a:r>
              <a:rPr lang="az-Cyrl-AZ" dirty="0">
                <a:solidFill>
                  <a:schemeClr val="dk1"/>
                </a:solidFill>
              </a:rPr>
              <a:t>Комплексное внедрение новых разработок</a:t>
            </a:r>
            <a:endParaRPr lang="sk-SK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91ED4A-4E63-414F-AF2E-0653E005545E}"/>
              </a:ext>
            </a:extLst>
          </p:cNvPr>
          <p:cNvGrpSpPr>
            <a:grpSpLocks noChangeAspect="1"/>
          </p:cNvGrpSpPr>
          <p:nvPr/>
        </p:nvGrpSpPr>
        <p:grpSpPr>
          <a:xfrm>
            <a:off x="539552" y="1692000"/>
            <a:ext cx="2859703" cy="1980000"/>
            <a:chOff x="539552" y="1651076"/>
            <a:chExt cx="4071970" cy="281934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2FA1277-70AD-374F-A7A8-01BE7ACAE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151"/>
            <a:stretch/>
          </p:blipFill>
          <p:spPr>
            <a:xfrm>
              <a:off x="539552" y="3935904"/>
              <a:ext cx="4071970" cy="53452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6A23C9-5CBC-F54F-AF38-E7681E868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9552" y="1651076"/>
              <a:ext cx="4071970" cy="228482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539750" y="1268413"/>
            <a:ext cx="8135938" cy="0"/>
          </a:xfrm>
          <a:prstGeom prst="line">
            <a:avLst/>
          </a:prstGeom>
          <a:ln w="63500" cmpd="sng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7" name="TextBox 9"/>
          <p:cNvSpPr txBox="1">
            <a:spLocks noChangeArrowheads="1"/>
          </p:cNvSpPr>
          <p:nvPr/>
        </p:nvSpPr>
        <p:spPr bwMode="auto">
          <a:xfrm>
            <a:off x="2292358" y="404813"/>
            <a:ext cx="64341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sk-SK" sz="3600" b="1" dirty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SAGAT Energy - </a:t>
            </a:r>
            <a:r>
              <a:rPr lang="az-Cyrl-AZ" sz="3600" b="1" dirty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Казахстан</a:t>
            </a:r>
            <a:endParaRPr lang="sk-SK" sz="3600" b="1" dirty="0">
              <a:solidFill>
                <a:srgbClr val="00206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552" y="1357298"/>
            <a:ext cx="81369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az-Cyrl-AZ" sz="1600" dirty="0">
                <a:solidFill>
                  <a:srgbClr val="002060"/>
                </a:solidFill>
                <a:latin typeface="Arial" charset="0"/>
                <a:cs typeface="Arial" charset="0"/>
                <a:sym typeface="Arial" charset="0"/>
              </a:rPr>
              <a:t>Распределительный шкаф  электрической мощности 1 </a:t>
            </a:r>
            <a:r>
              <a:rPr lang="sk-SK" sz="1600" dirty="0" err="1">
                <a:solidFill>
                  <a:srgbClr val="002060"/>
                </a:solidFill>
                <a:latin typeface="Arial" charset="0"/>
                <a:cs typeface="Arial" charset="0"/>
                <a:sym typeface="Arial" charset="0"/>
              </a:rPr>
              <a:t>Mwe</a:t>
            </a:r>
            <a:endParaRPr lang="sk-SK" sz="1600" dirty="0">
              <a:solidFill>
                <a:srgbClr val="002060"/>
              </a:solidFill>
              <a:latin typeface="Arial" charset="0"/>
              <a:cs typeface="Arial" charset="0"/>
              <a:sym typeface="Arial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az-Cyrl-AZ" sz="1600" dirty="0">
                <a:solidFill>
                  <a:srgbClr val="002060"/>
                </a:solidFill>
                <a:latin typeface="Arial" charset="0"/>
                <a:cs typeface="Arial" charset="0"/>
                <a:sym typeface="Arial" charset="0"/>
              </a:rPr>
              <a:t>Распределительный шкаф управления </a:t>
            </a:r>
            <a:r>
              <a:rPr lang="sk-SK" sz="1600" dirty="0">
                <a:solidFill>
                  <a:srgbClr val="002060"/>
                </a:solidFill>
                <a:latin typeface="Arial" charset="0"/>
                <a:cs typeface="Arial" charset="0"/>
                <a:sym typeface="Arial" charset="0"/>
              </a:rPr>
              <a:t>KGJ, </a:t>
            </a:r>
            <a:r>
              <a:rPr lang="az-Cyrl-AZ" sz="1600" dirty="0">
                <a:solidFill>
                  <a:srgbClr val="002060"/>
                </a:solidFill>
                <a:latin typeface="Arial" charset="0"/>
                <a:cs typeface="Arial" charset="0"/>
                <a:sym typeface="Arial" charset="0"/>
              </a:rPr>
              <a:t>включая систему </a:t>
            </a:r>
            <a:r>
              <a:rPr lang="sk-SK" sz="1600" dirty="0" err="1">
                <a:solidFill>
                  <a:srgbClr val="002060"/>
                </a:solidFill>
                <a:latin typeface="Arial" charset="0"/>
                <a:cs typeface="Arial" charset="0"/>
                <a:sym typeface="Arial" charset="0"/>
              </a:rPr>
              <a:t>Comap</a:t>
            </a:r>
            <a:endParaRPr lang="sk-SK" sz="1600" dirty="0">
              <a:solidFill>
                <a:srgbClr val="002060"/>
              </a:solidFill>
              <a:latin typeface="Arial" charset="0"/>
              <a:cs typeface="Arial" charset="0"/>
              <a:sym typeface="Arial" charset="0"/>
            </a:endParaRPr>
          </a:p>
          <a:p>
            <a:pPr marL="285750" indent="-285750" algn="l">
              <a:lnSpc>
                <a:spcPct val="150000"/>
              </a:lnSpc>
              <a:buFont typeface="Wingdings" pitchFamily="2" charset="2"/>
              <a:buChar char="§"/>
            </a:pPr>
            <a:endParaRPr lang="sk-SK" sz="1600" dirty="0">
              <a:solidFill>
                <a:srgbClr val="002060"/>
              </a:solidFill>
              <a:latin typeface="Arial" charset="0"/>
              <a:cs typeface="Arial" charset="0"/>
              <a:sym typeface="Arial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az-Cyrl-AZ" sz="1600" dirty="0">
                <a:solidFill>
                  <a:srgbClr val="002060"/>
                </a:solidFill>
                <a:latin typeface="Arial" charset="0"/>
                <a:cs typeface="Arial" charset="0"/>
                <a:sym typeface="Arial" charset="0"/>
              </a:rPr>
              <a:t>Распределение мощности от </a:t>
            </a:r>
            <a:r>
              <a:rPr lang="sk-SK" sz="1600" dirty="0">
                <a:solidFill>
                  <a:srgbClr val="002060"/>
                </a:solidFill>
                <a:latin typeface="Arial" charset="0"/>
                <a:cs typeface="Arial" charset="0"/>
                <a:sym typeface="Arial" charset="0"/>
              </a:rPr>
              <a:t>KGJ - 2 x 105kWe </a:t>
            </a:r>
            <a:r>
              <a:rPr lang="az-Cyrl-AZ" sz="1600" dirty="0">
                <a:solidFill>
                  <a:srgbClr val="002060"/>
                </a:solidFill>
                <a:latin typeface="Arial" charset="0"/>
                <a:cs typeface="Arial" charset="0"/>
                <a:sym typeface="Arial" charset="0"/>
              </a:rPr>
              <a:t>в Автономном режиме</a:t>
            </a:r>
            <a:endParaRPr lang="sk-SK" sz="1600" dirty="0">
              <a:solidFill>
                <a:srgbClr val="002060"/>
              </a:solidFill>
              <a:latin typeface="Arial" charset="0"/>
              <a:cs typeface="Arial" charset="0"/>
              <a:sym typeface="Arial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az-Cyrl-AZ" sz="1600" dirty="0">
                <a:solidFill>
                  <a:srgbClr val="002060"/>
                </a:solidFill>
                <a:latin typeface="Arial" charset="0"/>
                <a:cs typeface="Arial" charset="0"/>
                <a:sym typeface="Arial" charset="0"/>
              </a:rPr>
              <a:t>Диспетчерское управление и мониторинг посредством мобильника.</a:t>
            </a:r>
            <a:endParaRPr lang="sk-SK" sz="2400" b="1" dirty="0">
              <a:solidFill>
                <a:srgbClr val="0070C0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algn="l"/>
            <a:endParaRPr lang="sk-SK" sz="2000" b="1" dirty="0">
              <a:solidFill>
                <a:srgbClr val="0070C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" name="Picture 11" descr="IMG_0398.JPG"/>
          <p:cNvPicPr>
            <a:picLocks noChangeAspect="1"/>
          </p:cNvPicPr>
          <p:nvPr/>
        </p:nvPicPr>
        <p:blipFill>
          <a:blip r:embed="rId2" cstate="print"/>
          <a:srcRect l="949" t="24051" r="316" b="25316"/>
          <a:stretch>
            <a:fillRect/>
          </a:stretch>
        </p:blipFill>
        <p:spPr>
          <a:xfrm>
            <a:off x="0" y="3412539"/>
            <a:ext cx="9144000" cy="3516923"/>
          </a:xfrm>
          <a:prstGeom prst="rect">
            <a:avLst/>
          </a:prstGeom>
        </p:spPr>
      </p:pic>
      <p:pic>
        <p:nvPicPr>
          <p:cNvPr id="13" name="Picture 12" descr="vlajka-kazachstan-11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492630"/>
            <a:ext cx="975974" cy="650354"/>
          </a:xfrm>
          <a:prstGeom prst="rect">
            <a:avLst/>
          </a:prstGeom>
        </p:spPr>
      </p:pic>
      <p:sp>
        <p:nvSpPr>
          <p:cNvPr id="7" name="Shape 186">
            <a:extLst>
              <a:ext uri="{FF2B5EF4-FFF2-40B4-BE49-F238E27FC236}">
                <a16:creationId xmlns:a16="http://schemas.microsoft.com/office/drawing/2014/main" id="{6B51DCDB-B82E-BA48-AF90-D5D9939DF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" y="174625"/>
            <a:ext cx="2840038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02060"/>
              </a:buClr>
              <a:buSzPct val="25000"/>
            </a:pPr>
            <a:r>
              <a:rPr lang="az-Cyrl-AZ" altLang="sk-SK" sz="1600" dirty="0">
                <a:solidFill>
                  <a:srgbClr val="0070C0"/>
                </a:solidFill>
              </a:rPr>
              <a:t>Проекты</a:t>
            </a:r>
          </a:p>
        </p:txBody>
      </p:sp>
    </p:spTree>
    <p:extLst>
      <p:ext uri="{BB962C8B-B14F-4D97-AF65-F5344CB8AC3E}">
        <p14:creationId xmlns:p14="http://schemas.microsoft.com/office/powerpoint/2010/main" val="12532964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/>
        </p:nvSpPr>
        <p:spPr>
          <a:xfrm>
            <a:off x="500062" y="5945187"/>
            <a:ext cx="4940298" cy="92074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11"/>
                </a:moveTo>
                <a:lnTo>
                  <a:pt x="120000" y="120000"/>
                </a:lnTo>
                <a:lnTo>
                  <a:pt x="89105" y="120000"/>
                </a:lnTo>
                <a:lnTo>
                  <a:pt x="16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57" name="Shape 357"/>
          <p:cNvSpPr/>
          <p:nvPr/>
        </p:nvSpPr>
        <p:spPr>
          <a:xfrm>
            <a:off x="485775" y="5938837"/>
            <a:ext cx="3690938" cy="933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119388"/>
                </a:lnTo>
                <a:lnTo>
                  <a:pt x="94761" y="120000"/>
                </a:lnTo>
                <a:lnTo>
                  <a:pt x="255" y="81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58" name="Shape 358"/>
          <p:cNvSpPr/>
          <p:nvPr/>
        </p:nvSpPr>
        <p:spPr>
          <a:xfrm>
            <a:off x="-4763" y="5791200"/>
            <a:ext cx="3400424" cy="1079499"/>
          </a:xfrm>
          <a:prstGeom prst="rtTriangl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359" name="Shape 359"/>
          <p:cNvCxnSpPr/>
          <p:nvPr/>
        </p:nvCxnSpPr>
        <p:spPr>
          <a:xfrm>
            <a:off x="-7937" y="5786437"/>
            <a:ext cx="3403599" cy="1084261"/>
          </a:xfrm>
          <a:prstGeom prst="straightConnector1">
            <a:avLst/>
          </a:prstGeom>
          <a:noFill/>
          <a:ln w="12050" cap="flat" cmpd="sng">
            <a:solidFill>
              <a:srgbClr val="5EA3B4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360" name="Shape 3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5825" y="6308725"/>
            <a:ext cx="1476375" cy="323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1" name="Shape 361"/>
          <p:cNvCxnSpPr/>
          <p:nvPr/>
        </p:nvCxnSpPr>
        <p:spPr>
          <a:xfrm>
            <a:off x="539750" y="1268412"/>
            <a:ext cx="8135938" cy="0"/>
          </a:xfrm>
          <a:prstGeom prst="straightConnector1">
            <a:avLst/>
          </a:prstGeom>
          <a:noFill/>
          <a:ln w="635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2" name="Shape 362"/>
          <p:cNvSpPr/>
          <p:nvPr/>
        </p:nvSpPr>
        <p:spPr>
          <a:xfrm>
            <a:off x="600073" y="404812"/>
            <a:ext cx="8135938" cy="5969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 algn="r">
              <a:buClr>
                <a:srgbClr val="002060"/>
              </a:buClr>
              <a:buSzPct val="25000"/>
            </a:pPr>
            <a:r>
              <a:rPr lang="az-Cyrl-AZ" sz="3600" dirty="0">
                <a:solidFill>
                  <a:srgbClr val="002060"/>
                </a:solidFill>
              </a:rPr>
              <a:t>Заключение</a:t>
            </a:r>
            <a:endParaRPr lang="sk-SK" sz="36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Shape 363"/>
          <p:cNvSpPr/>
          <p:nvPr/>
        </p:nvSpPr>
        <p:spPr>
          <a:xfrm>
            <a:off x="2876550" y="2870200"/>
            <a:ext cx="3403599" cy="1117598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sk-SK" sz="1600" dirty="0">
                <a:solidFill>
                  <a:schemeClr val="dk1"/>
                </a:solidFill>
              </a:rPr>
              <a:t>zaverLogo2jpg.jpg</a:t>
            </a:r>
            <a:endParaRPr lang="sk-SK"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84E39-7AA2-6F40-984C-EF0E8F08D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8" y="1703555"/>
            <a:ext cx="9176279" cy="516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53145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500062" y="5945187"/>
            <a:ext cx="4940298" cy="92074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11"/>
                </a:moveTo>
                <a:lnTo>
                  <a:pt x="120000" y="120000"/>
                </a:lnTo>
                <a:lnTo>
                  <a:pt x="89105" y="120000"/>
                </a:lnTo>
                <a:lnTo>
                  <a:pt x="16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485775" y="5938837"/>
            <a:ext cx="3690938" cy="933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119388"/>
                </a:lnTo>
                <a:lnTo>
                  <a:pt x="94761" y="120000"/>
                </a:lnTo>
                <a:lnTo>
                  <a:pt x="255" y="81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-4763" y="5791200"/>
            <a:ext cx="3400424" cy="1079499"/>
          </a:xfrm>
          <a:prstGeom prst="rtTriangl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900" b="0" i="0" u="none" strike="noStrike" cap="none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127" name="Shape 127"/>
          <p:cNvCxnSpPr/>
          <p:nvPr/>
        </p:nvCxnSpPr>
        <p:spPr>
          <a:xfrm>
            <a:off x="-7937" y="5786437"/>
            <a:ext cx="3403599" cy="1084261"/>
          </a:xfrm>
          <a:prstGeom prst="straightConnector1">
            <a:avLst/>
          </a:prstGeom>
          <a:noFill/>
          <a:ln w="12050" cap="flat" cmpd="sng">
            <a:solidFill>
              <a:srgbClr val="5EA3B4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8" name="Shape 129">
            <a:extLst>
              <a:ext uri="{FF2B5EF4-FFF2-40B4-BE49-F238E27FC236}">
                <a16:creationId xmlns:a16="http://schemas.microsoft.com/office/drawing/2014/main" id="{F1230C3E-FDAF-4245-8023-AC000FE68DBF}"/>
              </a:ext>
            </a:extLst>
          </p:cNvPr>
          <p:cNvCxnSpPr/>
          <p:nvPr/>
        </p:nvCxnSpPr>
        <p:spPr>
          <a:xfrm>
            <a:off x="539750" y="1268412"/>
            <a:ext cx="8135938" cy="0"/>
          </a:xfrm>
          <a:prstGeom prst="straightConnector1">
            <a:avLst/>
          </a:prstGeom>
          <a:noFill/>
          <a:ln w="635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hape 130">
            <a:extLst>
              <a:ext uri="{FF2B5EF4-FFF2-40B4-BE49-F238E27FC236}">
                <a16:creationId xmlns:a16="http://schemas.microsoft.com/office/drawing/2014/main" id="{1C34B67C-38A1-5347-92E0-7B7CD946CFC1}"/>
              </a:ext>
            </a:extLst>
          </p:cNvPr>
          <p:cNvSpPr/>
          <p:nvPr/>
        </p:nvSpPr>
        <p:spPr>
          <a:xfrm>
            <a:off x="2524719" y="540788"/>
            <a:ext cx="6150969" cy="549275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 algn="r">
              <a:buClr>
                <a:srgbClr val="002060"/>
              </a:buClr>
              <a:buSzPct val="25000"/>
            </a:pPr>
            <a:r>
              <a:rPr lang="az-Cyrl-AZ" sz="3200" dirty="0">
                <a:solidFill>
                  <a:srgbClr val="002060"/>
                </a:solidFill>
              </a:rPr>
              <a:t>Производство, технология</a:t>
            </a:r>
            <a:endParaRPr lang="sk-SK" sz="32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9FC3FD-1286-7C47-8437-B9FDE8A9FA5C}"/>
              </a:ext>
            </a:extLst>
          </p:cNvPr>
          <p:cNvSpPr txBox="1"/>
          <p:nvPr/>
        </p:nvSpPr>
        <p:spPr>
          <a:xfrm>
            <a:off x="1195856" y="1696619"/>
            <a:ext cx="1837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Cyrl-AZ" b="1" dirty="0">
                <a:solidFill>
                  <a:srgbClr val="002060"/>
                </a:solidFill>
              </a:rPr>
              <a:t>Тепловые пункты </a:t>
            </a:r>
            <a:endParaRPr lang="en-GB" b="1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D990E9-7001-6E4C-9E3C-C46CBB51C2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5" b="1177"/>
          <a:stretch/>
        </p:blipFill>
        <p:spPr>
          <a:xfrm>
            <a:off x="6229777" y="2321903"/>
            <a:ext cx="2070100" cy="2921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F74BB7-5752-9547-94D5-DAD27776B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987" y="2327160"/>
            <a:ext cx="1943100" cy="2921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236027-A46F-2E41-A92E-9F1A46068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6382" y="2321903"/>
            <a:ext cx="1943100" cy="2921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5F66EB-1AB0-3047-A15B-890693EFD9B2}"/>
              </a:ext>
            </a:extLst>
          </p:cNvPr>
          <p:cNvSpPr txBox="1"/>
          <p:nvPr/>
        </p:nvSpPr>
        <p:spPr>
          <a:xfrm>
            <a:off x="3566408" y="1588898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az-Cyrl-AZ" b="1" dirty="0">
                <a:solidFill>
                  <a:srgbClr val="002060"/>
                </a:solidFill>
              </a:rPr>
              <a:t>Технологические</a:t>
            </a:r>
            <a:endParaRPr lang="sk-SK" b="1" dirty="0">
              <a:solidFill>
                <a:srgbClr val="002060"/>
              </a:solidFill>
            </a:endParaRPr>
          </a:p>
          <a:p>
            <a:pPr lvl="1" algn="ctr"/>
            <a:r>
              <a:rPr lang="az-Cyrl-AZ" b="1" dirty="0">
                <a:solidFill>
                  <a:srgbClr val="002060"/>
                </a:solidFill>
              </a:rPr>
              <a:t>тепловые установки </a:t>
            </a:r>
            <a:endParaRPr lang="en-GB" b="1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4A4621-6E8A-2F4C-93A8-C59A86D78368}"/>
              </a:ext>
            </a:extLst>
          </p:cNvPr>
          <p:cNvSpPr txBox="1"/>
          <p:nvPr/>
        </p:nvSpPr>
        <p:spPr>
          <a:xfrm>
            <a:off x="6043980" y="1620333"/>
            <a:ext cx="2441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z-Cyrl-AZ" b="1" dirty="0">
                <a:solidFill>
                  <a:srgbClr val="002060"/>
                </a:solidFill>
              </a:rPr>
              <a:t>Технологические</a:t>
            </a:r>
            <a:endParaRPr lang="sk-SK" b="1" dirty="0">
              <a:solidFill>
                <a:srgbClr val="002060"/>
              </a:solidFill>
            </a:endParaRPr>
          </a:p>
          <a:p>
            <a:pPr algn="ctr"/>
            <a:r>
              <a:rPr lang="az-Cyrl-AZ" b="1" dirty="0">
                <a:solidFill>
                  <a:srgbClr val="002060"/>
                </a:solidFill>
              </a:rPr>
              <a:t>холодильные установки </a:t>
            </a:r>
            <a:endParaRPr lang="en-GB" b="1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  <p:pic>
        <p:nvPicPr>
          <p:cNvPr id="16" name="Shape 166">
            <a:extLst>
              <a:ext uri="{FF2B5EF4-FFF2-40B4-BE49-F238E27FC236}">
                <a16:creationId xmlns:a16="http://schemas.microsoft.com/office/drawing/2014/main" id="{E9A00F94-35B7-4B46-BB18-543CD3D95FC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35825" y="6308725"/>
            <a:ext cx="1476375" cy="323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1694324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500062" y="5945187"/>
            <a:ext cx="4940298" cy="92074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11"/>
                </a:moveTo>
                <a:lnTo>
                  <a:pt x="120000" y="120000"/>
                </a:lnTo>
                <a:lnTo>
                  <a:pt x="89105" y="120000"/>
                </a:lnTo>
                <a:lnTo>
                  <a:pt x="16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485775" y="5938837"/>
            <a:ext cx="3690938" cy="933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119388"/>
                </a:lnTo>
                <a:lnTo>
                  <a:pt x="94761" y="120000"/>
                </a:lnTo>
                <a:lnTo>
                  <a:pt x="255" y="81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-4763" y="5791200"/>
            <a:ext cx="3400424" cy="1079499"/>
          </a:xfrm>
          <a:prstGeom prst="rtTriangl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165" name="Shape 165"/>
          <p:cNvCxnSpPr/>
          <p:nvPr/>
        </p:nvCxnSpPr>
        <p:spPr>
          <a:xfrm>
            <a:off x="-7937" y="5786437"/>
            <a:ext cx="3403599" cy="1084261"/>
          </a:xfrm>
          <a:prstGeom prst="straightConnector1">
            <a:avLst/>
          </a:prstGeom>
          <a:noFill/>
          <a:ln w="12050" cap="flat" cmpd="sng">
            <a:solidFill>
              <a:srgbClr val="5EA3B4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66" name="Shape 1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5825" y="6308725"/>
            <a:ext cx="1476375" cy="323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" name="Shape 167"/>
          <p:cNvCxnSpPr/>
          <p:nvPr/>
        </p:nvCxnSpPr>
        <p:spPr>
          <a:xfrm>
            <a:off x="539750" y="1268412"/>
            <a:ext cx="8135938" cy="0"/>
          </a:xfrm>
          <a:prstGeom prst="straightConnector1">
            <a:avLst/>
          </a:prstGeom>
          <a:noFill/>
          <a:ln w="635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8" name="Shape 168"/>
          <p:cNvSpPr/>
          <p:nvPr/>
        </p:nvSpPr>
        <p:spPr>
          <a:xfrm>
            <a:off x="485789" y="404825"/>
            <a:ext cx="8253300" cy="6308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algn="r">
              <a:buClr>
                <a:srgbClr val="002060"/>
              </a:buClr>
              <a:buSzPct val="25000"/>
            </a:pPr>
            <a:r>
              <a:rPr lang="az-Cyrl-AZ" sz="3600" dirty="0">
                <a:solidFill>
                  <a:srgbClr val="002060"/>
                </a:solidFill>
              </a:rPr>
              <a:t>Тепловые пункты </a:t>
            </a:r>
          </a:p>
          <a:p>
            <a:pPr algn="r">
              <a:buClr>
                <a:srgbClr val="002060"/>
              </a:buClr>
              <a:buSzPct val="25000"/>
            </a:pPr>
            <a:endParaRPr lang="sk-SK" sz="36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539750" y="1268746"/>
            <a:ext cx="8135938" cy="5603698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485768" y="404825"/>
            <a:ext cx="2839798" cy="6308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>
              <a:buClr>
                <a:srgbClr val="002060"/>
              </a:buClr>
              <a:buSzPct val="25000"/>
            </a:pPr>
            <a:endParaRPr lang="sk-SK" sz="16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198B3D-0CE1-5044-9271-D5CD4DEEEA8F}"/>
              </a:ext>
            </a:extLst>
          </p:cNvPr>
          <p:cNvSpPr/>
          <p:nvPr/>
        </p:nvSpPr>
        <p:spPr>
          <a:xfrm>
            <a:off x="539750" y="1600245"/>
            <a:ext cx="8135938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Font typeface="Wingdings" pitchFamily="2" charset="2"/>
              <a:buChar char="q"/>
            </a:pPr>
            <a:r>
              <a:rPr lang="az-Cyrl-AZ" altLang="sk-SK" sz="1300" dirty="0"/>
              <a:t>Современные индивидуальные тепловые пункты для отопления и горячего водоснабжения (ИТП</a:t>
            </a:r>
            <a:r>
              <a:rPr lang="sk-SK" altLang="sk-SK" sz="1300" dirty="0"/>
              <a:t>), </a:t>
            </a:r>
            <a:r>
              <a:rPr lang="az-Cyrl-AZ" altLang="sk-SK" sz="1300" dirty="0"/>
              <a:t>предназначены для многоквартирных домов. </a:t>
            </a:r>
          </a:p>
          <a:p>
            <a:pPr lvl="1" algn="just"/>
            <a:endParaRPr lang="sk-SK" altLang="sk-SK" sz="1300" dirty="0"/>
          </a:p>
          <a:p>
            <a:pPr lvl="1" algn="just"/>
            <a:endParaRPr lang="sk-SK" altLang="sk-SK" sz="1300" dirty="0"/>
          </a:p>
          <a:p>
            <a:pPr lvl="1" algn="just">
              <a:buFont typeface="Wingdings" pitchFamily="2" charset="2"/>
              <a:buChar char="q"/>
            </a:pPr>
            <a:r>
              <a:rPr lang="az-Cyrl-AZ" altLang="sk-SK" sz="1300" dirty="0"/>
              <a:t>Главным преимуществом ИТП</a:t>
            </a:r>
            <a:r>
              <a:rPr lang="sk-SK" altLang="sk-SK" sz="1300" dirty="0"/>
              <a:t> </a:t>
            </a:r>
            <a:r>
              <a:rPr lang="az-Cyrl-AZ" altLang="sk-SK" sz="1300" dirty="0"/>
              <a:t>для жильцов многоквартирного дома является снижение затрат на отопление и подачу горячей воды. а также повышение комфорта теплоснабжения за счёт возможности индивидуально регулировать температуру отопления и подаваемой горячей воды</a:t>
            </a:r>
            <a:endParaRPr lang="sk-SK" altLang="sk-SK" sz="1300" dirty="0"/>
          </a:p>
          <a:p>
            <a:pPr lvl="1" algn="just">
              <a:buFont typeface="Wingdings" pitchFamily="2" charset="2"/>
              <a:buChar char="q"/>
            </a:pPr>
            <a:endParaRPr lang="sk-SK" altLang="sk-SK" sz="1300" dirty="0"/>
          </a:p>
          <a:p>
            <a:pPr lvl="1" algn="just">
              <a:buFont typeface="Wingdings" pitchFamily="2" charset="2"/>
              <a:buChar char="q"/>
            </a:pPr>
            <a:endParaRPr lang="sk-SK" altLang="sk-SK" sz="1300" dirty="0"/>
          </a:p>
          <a:p>
            <a:pPr lvl="1" algn="just">
              <a:buFont typeface="Wingdings" pitchFamily="2" charset="2"/>
              <a:buChar char="q"/>
            </a:pPr>
            <a:r>
              <a:rPr lang="az-Cyrl-AZ" altLang="sk-SK" sz="1300" dirty="0"/>
              <a:t>Наличие прямого, точного и наглядного измерения расходуемого тепла на отопление и</a:t>
            </a:r>
            <a:r>
              <a:rPr lang="sk-SK" altLang="sk-SK" sz="1300" dirty="0"/>
              <a:t> </a:t>
            </a:r>
            <a:r>
              <a:rPr lang="az-Cyrl-AZ" altLang="sk-SK" sz="1300" dirty="0"/>
              <a:t>горячее водоснабжение. </a:t>
            </a:r>
          </a:p>
          <a:p>
            <a:pPr lvl="1" algn="just"/>
            <a:endParaRPr lang="sk-SK" altLang="sk-SK" sz="1300" dirty="0"/>
          </a:p>
          <a:p>
            <a:pPr lvl="1" algn="just"/>
            <a:endParaRPr lang="sk-SK" altLang="sk-SK" sz="1300" dirty="0"/>
          </a:p>
          <a:p>
            <a:pPr lvl="1" algn="just">
              <a:buFont typeface="Wingdings" pitchFamily="2" charset="2"/>
              <a:buChar char="q"/>
            </a:pPr>
            <a:r>
              <a:rPr lang="ru-RU" altLang="sk-SK" sz="1300" dirty="0"/>
              <a:t>ИТП</a:t>
            </a:r>
            <a:r>
              <a:rPr lang="sk-SK" altLang="sk-SK" sz="1300" dirty="0"/>
              <a:t> </a:t>
            </a:r>
            <a:r>
              <a:rPr lang="az-Cyrl-AZ" altLang="sk-SK" sz="1300" dirty="0"/>
              <a:t>работает по принципу независимости первичного и вторичного контуров. Он имеет высокий технический ресурс, бесшумную работу и низкий уровень отказов, работает в автоматическом режиме без обслуживающего персонала. Его работа контролируется на Центральном диспетчинге 24 часа в сутки</a:t>
            </a:r>
            <a:endParaRPr lang="sk-SK" altLang="sk-SK" sz="1300" dirty="0"/>
          </a:p>
          <a:p>
            <a:pPr marL="285750" indent="-285750">
              <a:buFont typeface="Wingdings" pitchFamily="2" charset="2"/>
              <a:buChar char="q"/>
            </a:pPr>
            <a:endParaRPr lang="sk-SK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89035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C2026-4415-4E48-B966-B079C403C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770" y="3567410"/>
            <a:ext cx="4493537" cy="3370153"/>
          </a:xfrm>
          <a:prstGeom prst="rect">
            <a:avLst/>
          </a:prstGeom>
        </p:spPr>
      </p:pic>
      <p:sp>
        <p:nvSpPr>
          <p:cNvPr id="162" name="Shape 162"/>
          <p:cNvSpPr/>
          <p:nvPr/>
        </p:nvSpPr>
        <p:spPr>
          <a:xfrm>
            <a:off x="500062" y="5945187"/>
            <a:ext cx="4940298" cy="92074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11"/>
                </a:moveTo>
                <a:lnTo>
                  <a:pt x="120000" y="120000"/>
                </a:lnTo>
                <a:lnTo>
                  <a:pt x="89105" y="120000"/>
                </a:lnTo>
                <a:lnTo>
                  <a:pt x="16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485775" y="5938837"/>
            <a:ext cx="3690938" cy="933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119388"/>
                </a:lnTo>
                <a:lnTo>
                  <a:pt x="94761" y="120000"/>
                </a:lnTo>
                <a:lnTo>
                  <a:pt x="255" y="81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-4763" y="5791200"/>
            <a:ext cx="3400424" cy="1079499"/>
          </a:xfrm>
          <a:prstGeom prst="rtTriangl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165" name="Shape 165"/>
          <p:cNvCxnSpPr/>
          <p:nvPr/>
        </p:nvCxnSpPr>
        <p:spPr>
          <a:xfrm>
            <a:off x="-7937" y="5786437"/>
            <a:ext cx="3403599" cy="1084261"/>
          </a:xfrm>
          <a:prstGeom prst="straightConnector1">
            <a:avLst/>
          </a:prstGeom>
          <a:noFill/>
          <a:ln w="12050" cap="flat" cmpd="sng">
            <a:solidFill>
              <a:srgbClr val="5EA3B4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66" name="Shape 1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35825" y="6308725"/>
            <a:ext cx="1476375" cy="323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" name="Shape 167"/>
          <p:cNvCxnSpPr/>
          <p:nvPr/>
        </p:nvCxnSpPr>
        <p:spPr>
          <a:xfrm>
            <a:off x="539750" y="1268412"/>
            <a:ext cx="8135938" cy="0"/>
          </a:xfrm>
          <a:prstGeom prst="straightConnector1">
            <a:avLst/>
          </a:prstGeom>
          <a:noFill/>
          <a:ln w="635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8" name="Shape 168"/>
          <p:cNvSpPr/>
          <p:nvPr/>
        </p:nvSpPr>
        <p:spPr>
          <a:xfrm>
            <a:off x="485789" y="404825"/>
            <a:ext cx="8253300" cy="6308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 algn="r">
              <a:buClr>
                <a:srgbClr val="002060"/>
              </a:buClr>
              <a:buSzPct val="25000"/>
            </a:pPr>
            <a:r>
              <a:rPr lang="az-Cyrl-AZ" sz="3600" dirty="0">
                <a:solidFill>
                  <a:srgbClr val="002060"/>
                </a:solidFill>
              </a:rPr>
              <a:t>Тепловые пункты</a:t>
            </a:r>
            <a:endParaRPr lang="sk-SK" sz="3600" dirty="0">
              <a:solidFill>
                <a:srgbClr val="002060"/>
              </a:solidFill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539750" y="1268746"/>
            <a:ext cx="8135938" cy="5603698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485768" y="404825"/>
            <a:ext cx="2839798" cy="6308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>
              <a:buClr>
                <a:srgbClr val="002060"/>
              </a:buClr>
              <a:buSzPct val="25000"/>
            </a:pPr>
            <a:endParaRPr lang="sk-SK" sz="16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A0E2A9-E3C9-4E42-AC3E-A652302367D5}"/>
              </a:ext>
            </a:extLst>
          </p:cNvPr>
          <p:cNvSpPr/>
          <p:nvPr/>
        </p:nvSpPr>
        <p:spPr>
          <a:xfrm>
            <a:off x="504031" y="1501101"/>
            <a:ext cx="8135938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az-Cyrl-AZ" altLang="sk-SK" dirty="0"/>
              <a:t>Установка ИТП позволяет поддержать параметры тепла в соответствии с нормативными требованиями. </a:t>
            </a:r>
          </a:p>
          <a:p>
            <a:pPr algn="just">
              <a:lnSpc>
                <a:spcPct val="150000"/>
              </a:lnSpc>
            </a:pPr>
            <a:endParaRPr lang="az-Cyrl-AZ" altLang="sk-SK" sz="1600" dirty="0"/>
          </a:p>
          <a:p>
            <a:pPr algn="just">
              <a:lnSpc>
                <a:spcPct val="150000"/>
              </a:lnSpc>
            </a:pPr>
            <a:r>
              <a:rPr lang="az-Cyrl-AZ" altLang="sk-SK" dirty="0"/>
              <a:t>Главный способ экономии - это значительное сокращение потерь тепла в распределительных устройствах теплоснабжения. В зависимости от конкретных условий эксплуатации </a:t>
            </a:r>
            <a:r>
              <a:rPr lang="ru-RU" altLang="sk-SK" dirty="0"/>
              <a:t>ИТП</a:t>
            </a:r>
            <a:r>
              <a:rPr lang="sk-SK" altLang="sk-SK" dirty="0"/>
              <a:t> </a:t>
            </a:r>
            <a:r>
              <a:rPr lang="az-Cyrl-AZ" altLang="sk-SK" dirty="0"/>
              <a:t>можно ежегодно сэкономить </a:t>
            </a:r>
            <a:r>
              <a:rPr lang="az-Cyrl-AZ" altLang="sk-SK" b="1" dirty="0"/>
              <a:t>20-30% тепловой энергии на горячем водоснабжении и 15-30% на отоплении</a:t>
            </a:r>
            <a:r>
              <a:rPr lang="sk-SK" altLang="sk-SK" b="1" dirty="0"/>
              <a:t>.</a:t>
            </a:r>
            <a:r>
              <a:rPr lang="sk-SK" altLang="sk-SK" dirty="0"/>
              <a:t>  </a:t>
            </a:r>
            <a:r>
              <a:rPr lang="az-Cyrl-AZ" altLang="sk-SK" dirty="0"/>
              <a:t>Дальнейшая экономия возможна за счет квалифицированного использования инструментов менеджмента энергопотребления.</a:t>
            </a:r>
          </a:p>
          <a:p>
            <a:pPr algn="just">
              <a:lnSpc>
                <a:spcPct val="150000"/>
              </a:lnSpc>
            </a:pPr>
            <a:endParaRPr lang="sk-SK" sz="1600" dirty="0"/>
          </a:p>
          <a:p>
            <a:pPr algn="just"/>
            <a:endParaRPr lang="sk-SK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5238961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172">
            <a:extLst>
              <a:ext uri="{FF2B5EF4-FFF2-40B4-BE49-F238E27FC236}">
                <a16:creationId xmlns:a16="http://schemas.microsoft.com/office/drawing/2014/main" id="{8EFD11F5-0906-BF47-A37E-D5FC34772B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3301" y="4061525"/>
            <a:ext cx="3189471" cy="218187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/>
          <p:nvPr/>
        </p:nvSpPr>
        <p:spPr>
          <a:xfrm>
            <a:off x="500062" y="5945187"/>
            <a:ext cx="4940298" cy="92074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11"/>
                </a:moveTo>
                <a:lnTo>
                  <a:pt x="120000" y="120000"/>
                </a:lnTo>
                <a:lnTo>
                  <a:pt x="89105" y="120000"/>
                </a:lnTo>
                <a:lnTo>
                  <a:pt x="16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485775" y="5938837"/>
            <a:ext cx="3690938" cy="933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119388"/>
                </a:lnTo>
                <a:lnTo>
                  <a:pt x="94761" y="120000"/>
                </a:lnTo>
                <a:lnTo>
                  <a:pt x="255" y="81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-4763" y="5791200"/>
            <a:ext cx="3400424" cy="1079499"/>
          </a:xfrm>
          <a:prstGeom prst="rtTriangl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165" name="Shape 165"/>
          <p:cNvCxnSpPr/>
          <p:nvPr/>
        </p:nvCxnSpPr>
        <p:spPr>
          <a:xfrm>
            <a:off x="-7937" y="5786437"/>
            <a:ext cx="3403599" cy="1084261"/>
          </a:xfrm>
          <a:prstGeom prst="straightConnector1">
            <a:avLst/>
          </a:prstGeom>
          <a:noFill/>
          <a:ln w="12050" cap="flat" cmpd="sng">
            <a:solidFill>
              <a:srgbClr val="5EA3B4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66" name="Shape 1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35825" y="6308725"/>
            <a:ext cx="1476375" cy="323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" name="Shape 167"/>
          <p:cNvCxnSpPr/>
          <p:nvPr/>
        </p:nvCxnSpPr>
        <p:spPr>
          <a:xfrm>
            <a:off x="539750" y="1268412"/>
            <a:ext cx="8135938" cy="0"/>
          </a:xfrm>
          <a:prstGeom prst="straightConnector1">
            <a:avLst/>
          </a:prstGeom>
          <a:noFill/>
          <a:ln w="635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8" name="Shape 168"/>
          <p:cNvSpPr/>
          <p:nvPr/>
        </p:nvSpPr>
        <p:spPr>
          <a:xfrm>
            <a:off x="485789" y="404825"/>
            <a:ext cx="8253300" cy="6308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algn="r">
              <a:buClr>
                <a:srgbClr val="002060"/>
              </a:buClr>
              <a:buSzPct val="25000"/>
            </a:pPr>
            <a:r>
              <a:rPr lang="az-Cyrl-AZ" sz="3600" dirty="0">
                <a:solidFill>
                  <a:srgbClr val="002060"/>
                </a:solidFill>
              </a:rPr>
              <a:t>Тепловые пункты </a:t>
            </a:r>
            <a:r>
              <a:rPr lang="sk-SK" sz="36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69" name="Shape 169"/>
          <p:cNvSpPr/>
          <p:nvPr/>
        </p:nvSpPr>
        <p:spPr>
          <a:xfrm>
            <a:off x="539750" y="1268746"/>
            <a:ext cx="4176299" cy="5603698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buClr>
                <a:srgbClr val="002060"/>
              </a:buClr>
              <a:buSzPct val="25000"/>
            </a:pPr>
            <a:r>
              <a:rPr lang="az-Cyrl-AZ" sz="1800" b="1" dirty="0">
                <a:solidFill>
                  <a:srgbClr val="002060"/>
                </a:solidFill>
              </a:rPr>
              <a:t>Теплоноситель - Вода</a:t>
            </a:r>
            <a:endParaRPr lang="sk-SK" sz="18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buClr>
                <a:schemeClr val="dk1"/>
              </a:buClr>
              <a:buSzPct val="25000"/>
            </a:pPr>
            <a:r>
              <a:rPr lang="sk-SK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az-Cyrl-AZ" sz="1200" b="1" dirty="0">
                <a:solidFill>
                  <a:srgbClr val="002060"/>
                </a:solidFill>
              </a:rPr>
              <a:t>Вода/вода</a:t>
            </a:r>
            <a:endParaRPr lang="sk-SK" sz="12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buClr>
                <a:srgbClr val="002060"/>
              </a:buClr>
              <a:buSzPct val="25000"/>
            </a:pPr>
            <a:r>
              <a:rPr lang="sk-SK" sz="1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sk-SK" sz="1200" b="1" dirty="0">
                <a:solidFill>
                  <a:srgbClr val="002060"/>
                </a:solidFill>
              </a:rPr>
              <a:t>IPC TZ</a:t>
            </a:r>
            <a:r>
              <a:rPr lang="sk-SK" sz="1200" dirty="0">
                <a:solidFill>
                  <a:srgbClr val="002060"/>
                </a:solidFill>
              </a:rPr>
              <a:t> </a:t>
            </a:r>
            <a:r>
              <a:rPr lang="az-Cyrl-AZ" altLang="sk-SK" sz="1200" dirty="0">
                <a:solidFill>
                  <a:srgbClr val="002060"/>
                </a:solidFill>
              </a:rPr>
              <a:t>вода</a:t>
            </a:r>
            <a:r>
              <a:rPr lang="ru-RU" altLang="sk-SK" sz="1200" dirty="0">
                <a:solidFill>
                  <a:srgbClr val="002060"/>
                </a:solidFill>
              </a:rPr>
              <a:t> 90/70°</a:t>
            </a:r>
            <a:endParaRPr lang="sk-SK" sz="120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buClr>
                <a:srgbClr val="002060"/>
              </a:buClr>
              <a:buSzPct val="25000"/>
            </a:pPr>
            <a:r>
              <a:rPr lang="sk-SK" sz="1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sk-SK" sz="1200" b="1" dirty="0">
                <a:solidFill>
                  <a:srgbClr val="002060"/>
                </a:solidFill>
              </a:rPr>
              <a:t>IPC TN</a:t>
            </a:r>
            <a:r>
              <a:rPr lang="sk-SK" sz="1200" dirty="0">
                <a:solidFill>
                  <a:srgbClr val="002060"/>
                </a:solidFill>
              </a:rPr>
              <a:t> </a:t>
            </a:r>
            <a:r>
              <a:rPr lang="az-Cyrl-AZ" altLang="sk-SK" sz="1200" dirty="0">
                <a:solidFill>
                  <a:srgbClr val="002060"/>
                </a:solidFill>
              </a:rPr>
              <a:t>вода 130/80°</a:t>
            </a:r>
            <a:endParaRPr lang="sk-SK" sz="120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25000"/>
            </a:pPr>
            <a:r>
              <a:rPr lang="az-Cyrl-AZ" altLang="sk-SK" b="1" dirty="0">
                <a:solidFill>
                  <a:srgbClr val="002060"/>
                </a:solidFill>
              </a:rPr>
              <a:t>Тепловые пункты горячего водоснабжения</a:t>
            </a:r>
            <a:endParaRPr lang="sk-SK" altLang="sk-SK" b="1" dirty="0">
              <a:solidFill>
                <a:srgbClr val="002060"/>
              </a:solidFill>
            </a:endParaRPr>
          </a:p>
          <a:p>
            <a:pPr lvl="0">
              <a:lnSpc>
                <a:spcPct val="150000"/>
              </a:lnSpc>
              <a:buClr>
                <a:srgbClr val="002060"/>
              </a:buClr>
              <a:buSzPct val="25000"/>
            </a:pPr>
            <a:r>
              <a:rPr lang="az-Cyrl-AZ" altLang="sk-SK" b="1" dirty="0">
                <a:solidFill>
                  <a:srgbClr val="002060"/>
                </a:solidFill>
              </a:rPr>
              <a:t>Квартирные ИТП</a:t>
            </a:r>
            <a:r>
              <a:rPr lang="az-Cyrl-AZ" b="1" dirty="0">
                <a:solidFill>
                  <a:srgbClr val="002060"/>
                </a:solidFill>
              </a:rPr>
              <a:t> </a:t>
            </a:r>
            <a:endParaRPr lang="sk-SK" b="1" dirty="0">
              <a:solidFill>
                <a:srgbClr val="002060"/>
              </a:solidFill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485768" y="404825"/>
            <a:ext cx="2839798" cy="6308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>
              <a:buClr>
                <a:srgbClr val="002060"/>
              </a:buClr>
              <a:buSzPct val="25000"/>
            </a:pPr>
            <a:r>
              <a:rPr lang="az-Cyrl-AZ" sz="1600" dirty="0">
                <a:solidFill>
                  <a:srgbClr val="0070C0"/>
                </a:solidFill>
              </a:rPr>
              <a:t>Производственная программа</a:t>
            </a:r>
            <a:endParaRPr lang="sk-SK" sz="16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4728000" y="1385225"/>
            <a:ext cx="4176299" cy="26000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buClr>
                <a:srgbClr val="002060"/>
              </a:buClr>
              <a:buSzPct val="25000"/>
            </a:pPr>
            <a:r>
              <a:rPr lang="az-Cyrl-AZ" sz="1800" b="1" dirty="0">
                <a:solidFill>
                  <a:srgbClr val="002060"/>
                </a:solidFill>
              </a:rPr>
              <a:t>Теплоноситель ПАР</a:t>
            </a:r>
          </a:p>
          <a:p>
            <a:pPr lvl="0">
              <a:lnSpc>
                <a:spcPct val="150000"/>
              </a:lnSpc>
              <a:buClr>
                <a:srgbClr val="002060"/>
              </a:buClr>
              <a:buSzPct val="25000"/>
            </a:pPr>
            <a:r>
              <a:rPr lang="sk-SK" sz="1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az-Cyrl-AZ" sz="1200" b="1" dirty="0">
                <a:solidFill>
                  <a:srgbClr val="002060"/>
                </a:solidFill>
              </a:rPr>
              <a:t>Пар/Вода</a:t>
            </a:r>
            <a:endParaRPr lang="sk-SK" sz="12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sk-SK" sz="1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sk-SK" sz="1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IPC PS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buClr>
                <a:srgbClr val="002060"/>
              </a:buClr>
              <a:buSzPct val="25000"/>
            </a:pPr>
            <a:r>
              <a:rPr lang="az-Cyrl-AZ" b="1" dirty="0">
                <a:solidFill>
                  <a:srgbClr val="002060"/>
                </a:solidFill>
              </a:rPr>
              <a:t>Многозонные распределители /</a:t>
            </a:r>
            <a:r>
              <a:rPr lang="sk-SK" b="1" dirty="0">
                <a:solidFill>
                  <a:srgbClr val="002060"/>
                </a:solidFill>
              </a:rPr>
              <a:t> </a:t>
            </a:r>
            <a:r>
              <a:rPr lang="az-Cyrl-AZ" b="1" dirty="0">
                <a:solidFill>
                  <a:srgbClr val="002060"/>
                </a:solidFill>
              </a:rPr>
              <a:t>коллекторы</a:t>
            </a:r>
            <a:endParaRPr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Picture 14" descr="A picture containing indoor, wall, floor&#13;&#10;&#13;&#10;Description automatically generated">
            <a:extLst>
              <a:ext uri="{FF2B5EF4-FFF2-40B4-BE49-F238E27FC236}">
                <a16:creationId xmlns:a16="http://schemas.microsoft.com/office/drawing/2014/main" id="{6161AC92-CADC-0647-BDB4-29AED0BBB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4518" y="4248395"/>
            <a:ext cx="2703201" cy="180144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ape 1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4078" y="4508637"/>
            <a:ext cx="4635900" cy="16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/>
          <p:nvPr/>
        </p:nvSpPr>
        <p:spPr>
          <a:xfrm>
            <a:off x="500062" y="5945187"/>
            <a:ext cx="4940400" cy="9206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11"/>
                </a:moveTo>
                <a:lnTo>
                  <a:pt x="120000" y="120000"/>
                </a:lnTo>
                <a:lnTo>
                  <a:pt x="89105" y="120000"/>
                </a:lnTo>
                <a:lnTo>
                  <a:pt x="16" y="0"/>
                </a:lnTo>
              </a:path>
            </a:pathLst>
          </a:custGeom>
          <a:solidFill>
            <a:schemeClr val="accent1">
              <a:alpha val="39607"/>
            </a:schemeClr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485775" y="5938837"/>
            <a:ext cx="3690899" cy="9335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119388"/>
                </a:lnTo>
                <a:lnTo>
                  <a:pt x="94761" y="120000"/>
                </a:lnTo>
                <a:lnTo>
                  <a:pt x="255" y="81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-4763" y="5791200"/>
            <a:ext cx="3400499" cy="1079400"/>
          </a:xfrm>
          <a:prstGeom prst="rtTriangl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181" name="Shape 181"/>
          <p:cNvCxnSpPr/>
          <p:nvPr/>
        </p:nvCxnSpPr>
        <p:spPr>
          <a:xfrm>
            <a:off x="-7937" y="5786437"/>
            <a:ext cx="3403500" cy="1084200"/>
          </a:xfrm>
          <a:prstGeom prst="straightConnector1">
            <a:avLst/>
          </a:prstGeom>
          <a:noFill/>
          <a:ln w="12050" cap="flat" cmpd="sng">
            <a:solidFill>
              <a:srgbClr val="5EA3B4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82" name="Shape 18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35825" y="6308725"/>
            <a:ext cx="1476300" cy="32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3" name="Shape 183"/>
          <p:cNvCxnSpPr/>
          <p:nvPr/>
        </p:nvCxnSpPr>
        <p:spPr>
          <a:xfrm>
            <a:off x="539750" y="1268412"/>
            <a:ext cx="8135999" cy="0"/>
          </a:xfrm>
          <a:prstGeom prst="straightConnector1">
            <a:avLst/>
          </a:prstGeom>
          <a:noFill/>
          <a:ln w="635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4" name="Shape 184"/>
          <p:cNvSpPr/>
          <p:nvPr/>
        </p:nvSpPr>
        <p:spPr>
          <a:xfrm>
            <a:off x="485789" y="404825"/>
            <a:ext cx="8253300" cy="6308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algn="r">
              <a:buClr>
                <a:srgbClr val="002060"/>
              </a:buClr>
              <a:buSzPct val="25000"/>
            </a:pPr>
            <a:r>
              <a:rPr lang="az-Cyrl-AZ" sz="3600" dirty="0">
                <a:solidFill>
                  <a:srgbClr val="002060"/>
                </a:solidFill>
              </a:rPr>
              <a:t>Тепловые пункты </a:t>
            </a:r>
            <a:r>
              <a:rPr lang="sk-SK" sz="36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85" name="Shape 185"/>
          <p:cNvSpPr/>
          <p:nvPr/>
        </p:nvSpPr>
        <p:spPr>
          <a:xfrm>
            <a:off x="539750" y="1421150"/>
            <a:ext cx="8136000" cy="4330800"/>
          </a:xfrm>
          <a:prstGeom prst="rect">
            <a:avLst/>
          </a:prstGeom>
          <a:noFill/>
          <a:ln w="9525" cap="flat" cmpd="sng">
            <a:solidFill>
              <a:srgbClr val="274E13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8100" tIns="38100" rIns="38100" bIns="381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2060"/>
              </a:buClr>
              <a:buSzPct val="25000"/>
            </a:pPr>
            <a:r>
              <a:rPr lang="az-Cyrl-AZ" altLang="sk-SK" sz="1800" b="1" dirty="0">
                <a:solidFill>
                  <a:srgbClr val="002060"/>
                </a:solidFill>
              </a:rPr>
              <a:t>Конструирование и проектирование</a:t>
            </a:r>
            <a:endParaRPr lang="sk-SK" sz="18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lvl="0" indent="-285750">
              <a:lnSpc>
                <a:spcPct val="150000"/>
              </a:lnSpc>
              <a:buClr>
                <a:schemeClr val="dk1"/>
              </a:buClr>
              <a:buSzPct val="100000"/>
              <a:buFont typeface="Wingdings" charset="2"/>
              <a:buChar char="§"/>
            </a:pPr>
            <a:r>
              <a:rPr lang="az-Cyrl-AZ" dirty="0">
                <a:solidFill>
                  <a:srgbClr val="002060"/>
                </a:solidFill>
              </a:rPr>
              <a:t>проектирование и оптимизация параметров</a:t>
            </a:r>
          </a:p>
          <a:p>
            <a:pPr marL="514350" indent="-285750">
              <a:lnSpc>
                <a:spcPct val="150000"/>
              </a:lnSpc>
              <a:buClr>
                <a:schemeClr val="dk1"/>
              </a:buClr>
              <a:buSzPct val="100000"/>
              <a:buFont typeface="Wingdings" charset="2"/>
              <a:buChar char="§"/>
            </a:pPr>
            <a:r>
              <a:rPr lang="az-Cyrl-AZ" dirty="0">
                <a:solidFill>
                  <a:srgbClr val="002060"/>
                </a:solidFill>
              </a:rPr>
              <a:t>точная технологическая разработка конструкции, расчет гидравлических параметров</a:t>
            </a:r>
            <a:endParaRPr lang="sk-SK" dirty="0">
              <a:solidFill>
                <a:srgbClr val="002060"/>
              </a:solidFill>
            </a:endParaRPr>
          </a:p>
          <a:p>
            <a:pPr marL="514350" indent="-285750">
              <a:lnSpc>
                <a:spcPct val="150000"/>
              </a:lnSpc>
              <a:buClr>
                <a:schemeClr val="dk1"/>
              </a:buClr>
              <a:buSzPct val="100000"/>
              <a:buFont typeface="Wingdings" charset="2"/>
              <a:buChar char="§"/>
            </a:pPr>
            <a:r>
              <a:rPr lang="az-Cyrl-AZ" dirty="0">
                <a:solidFill>
                  <a:srgbClr val="002060"/>
                </a:solidFill>
              </a:rPr>
              <a:t>проект конструкции &gt; оптимизация с учетом местных условий</a:t>
            </a:r>
            <a:endParaRPr lang="sk-SK" dirty="0">
              <a:solidFill>
                <a:srgbClr val="002060"/>
              </a:solidFill>
            </a:endParaRPr>
          </a:p>
          <a:p>
            <a:pPr marL="514350" lvl="0" indent="-285750">
              <a:lnSpc>
                <a:spcPct val="150000"/>
              </a:lnSpc>
              <a:buClr>
                <a:schemeClr val="dk1"/>
              </a:buClr>
              <a:buSzPct val="100000"/>
              <a:buFont typeface="Wingdings" charset="2"/>
              <a:buChar char="§"/>
            </a:pPr>
            <a:r>
              <a:rPr lang="sk-SK" dirty="0">
                <a:solidFill>
                  <a:srgbClr val="002060"/>
                </a:solidFill>
              </a:rPr>
              <a:t>3D </a:t>
            </a:r>
            <a:r>
              <a:rPr lang="az-Cyrl-AZ" dirty="0">
                <a:solidFill>
                  <a:srgbClr val="002060"/>
                </a:solidFill>
              </a:rPr>
              <a:t>цифровая модель</a:t>
            </a:r>
            <a:endParaRPr lang="sk-SK" dirty="0">
              <a:solidFill>
                <a:srgbClr val="002060"/>
              </a:solidFill>
            </a:endParaRPr>
          </a:p>
          <a:p>
            <a:pPr marL="514350" lvl="0" indent="-285750">
              <a:lnSpc>
                <a:spcPct val="150000"/>
              </a:lnSpc>
              <a:buClr>
                <a:schemeClr val="dk1"/>
              </a:buClr>
              <a:buSzPct val="100000"/>
              <a:buFont typeface="Wingdings" charset="2"/>
              <a:buChar char="§"/>
            </a:pPr>
            <a:r>
              <a:rPr lang="az-Cyrl-AZ" altLang="sk-SK" dirty="0">
                <a:solidFill>
                  <a:srgbClr val="002060"/>
                </a:solidFill>
              </a:rPr>
              <a:t>монтаж устройства в реальных условиях предоставляемого помещения /пространства в соответствии с проектом</a:t>
            </a:r>
            <a:endParaRPr lang="sk-SK" dirty="0">
              <a:solidFill>
                <a:srgbClr val="002060"/>
              </a:solidFill>
            </a:endParaRPr>
          </a:p>
          <a:p>
            <a:pPr marL="514350" lvl="0" indent="-285750">
              <a:lnSpc>
                <a:spcPct val="150000"/>
              </a:lnSpc>
              <a:buClr>
                <a:schemeClr val="dk1"/>
              </a:buClr>
              <a:buSzPct val="100000"/>
              <a:buFont typeface="Wingdings" charset="2"/>
              <a:buChar char="§"/>
            </a:pPr>
            <a:r>
              <a:rPr lang="az-Cyrl-AZ" altLang="sk-SK" dirty="0">
                <a:solidFill>
                  <a:srgbClr val="002060"/>
                </a:solidFill>
              </a:rPr>
              <a:t>индивидуальные проекты</a:t>
            </a:r>
            <a:r>
              <a:rPr lang="az-Cyrl-AZ" dirty="0">
                <a:solidFill>
                  <a:srgbClr val="002060"/>
                </a:solidFill>
              </a:rPr>
              <a:t> </a:t>
            </a:r>
            <a:endParaRPr lang="sk-SK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485768" y="404825"/>
            <a:ext cx="2839798" cy="6308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>
              <a:buClr>
                <a:srgbClr val="002060"/>
              </a:buClr>
              <a:buSzPct val="25000"/>
            </a:pPr>
            <a:r>
              <a:rPr lang="az-Cyrl-AZ" sz="1600" dirty="0">
                <a:solidFill>
                  <a:srgbClr val="0070C0"/>
                </a:solidFill>
              </a:rPr>
              <a:t>Производственная программа</a:t>
            </a:r>
          </a:p>
          <a:p>
            <a:pPr lvl="0">
              <a:buClr>
                <a:srgbClr val="002060"/>
              </a:buClr>
              <a:buSzPct val="25000"/>
            </a:pPr>
            <a:endParaRPr lang="az-Cyrl-AZ" sz="1600" dirty="0">
              <a:solidFill>
                <a:srgbClr val="0070C0"/>
              </a:solidFill>
            </a:endParaRPr>
          </a:p>
        </p:txBody>
      </p:sp>
      <p:pic>
        <p:nvPicPr>
          <p:cNvPr id="188" name="Shape 18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76625" y="4383960"/>
            <a:ext cx="2095595" cy="165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500062" y="5945187"/>
            <a:ext cx="4940298" cy="92074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11"/>
                </a:moveTo>
                <a:lnTo>
                  <a:pt x="120000" y="120000"/>
                </a:lnTo>
                <a:lnTo>
                  <a:pt x="89105" y="120000"/>
                </a:lnTo>
                <a:lnTo>
                  <a:pt x="16" y="0"/>
                </a:lnTo>
              </a:path>
            </a:pathLst>
          </a:custGeom>
          <a:solidFill>
            <a:schemeClr val="accent1">
              <a:alpha val="39215"/>
            </a:schemeClr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485775" y="5938837"/>
            <a:ext cx="3690938" cy="933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119388"/>
                </a:lnTo>
                <a:lnTo>
                  <a:pt x="94761" y="120000"/>
                </a:lnTo>
                <a:lnTo>
                  <a:pt x="255" y="81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-4763" y="5791200"/>
            <a:ext cx="3400424" cy="1079499"/>
          </a:xfrm>
          <a:prstGeom prst="rtTriangl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165" name="Shape 165"/>
          <p:cNvCxnSpPr/>
          <p:nvPr/>
        </p:nvCxnSpPr>
        <p:spPr>
          <a:xfrm>
            <a:off x="-7937" y="5786437"/>
            <a:ext cx="3403599" cy="1084261"/>
          </a:xfrm>
          <a:prstGeom prst="straightConnector1">
            <a:avLst/>
          </a:prstGeom>
          <a:noFill/>
          <a:ln w="12050" cap="flat" cmpd="sng">
            <a:solidFill>
              <a:srgbClr val="5EA3B4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66" name="Shape 1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5825" y="6308725"/>
            <a:ext cx="1476375" cy="323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" name="Shape 167"/>
          <p:cNvCxnSpPr/>
          <p:nvPr/>
        </p:nvCxnSpPr>
        <p:spPr>
          <a:xfrm>
            <a:off x="539750" y="1268412"/>
            <a:ext cx="8135938" cy="0"/>
          </a:xfrm>
          <a:prstGeom prst="straightConnector1">
            <a:avLst/>
          </a:prstGeom>
          <a:noFill/>
          <a:ln w="635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8" name="Shape 168"/>
          <p:cNvSpPr/>
          <p:nvPr/>
        </p:nvSpPr>
        <p:spPr>
          <a:xfrm>
            <a:off x="485789" y="320417"/>
            <a:ext cx="8253300" cy="6308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 algn="r">
              <a:buClr>
                <a:srgbClr val="002060"/>
              </a:buClr>
              <a:buSzPct val="25000"/>
            </a:pPr>
            <a:r>
              <a:rPr lang="az-Cyrl-AZ" sz="2800" dirty="0">
                <a:solidFill>
                  <a:srgbClr val="002060"/>
                </a:solidFill>
              </a:rPr>
              <a:t>Причины модернизации в Словакии и полученные результаты</a:t>
            </a:r>
            <a:endParaRPr lang="sk-SK" sz="2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539750" y="1268746"/>
            <a:ext cx="8135938" cy="5603698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485768" y="404825"/>
            <a:ext cx="2839798" cy="6308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>
              <a:buClr>
                <a:srgbClr val="002060"/>
              </a:buClr>
              <a:buSzPct val="25000"/>
            </a:pPr>
            <a:endParaRPr lang="sk-SK" sz="16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198B3D-0CE1-5044-9271-D5CD4DEEEA8F}"/>
              </a:ext>
            </a:extLst>
          </p:cNvPr>
          <p:cNvSpPr/>
          <p:nvPr/>
        </p:nvSpPr>
        <p:spPr>
          <a:xfrm>
            <a:off x="539750" y="1459565"/>
            <a:ext cx="813593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az-Cyrl-AZ" sz="1300" dirty="0">
                <a:latin typeface="+mn-lt"/>
              </a:rPr>
              <a:t>Изменения общественного строя после 1989 года, изменения форм собствености, разработка перехода к новому законодательству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az-Cyrl-AZ" sz="1300" dirty="0">
              <a:latin typeface="+mn-lt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az-Cyrl-AZ" sz="1300" dirty="0">
                <a:latin typeface="+mn-lt"/>
              </a:rPr>
              <a:t>Создание в 2003 г. самостоятельного и независимого регулирующего соответствующего органа  (</a:t>
            </a:r>
            <a:r>
              <a:rPr lang="sk-SK" sz="1300" dirty="0">
                <a:latin typeface="+mn-lt"/>
              </a:rPr>
              <a:t>ÚRSO) </a:t>
            </a:r>
            <a:r>
              <a:rPr lang="az-Cyrl-AZ" sz="1300" dirty="0">
                <a:latin typeface="+mn-lt"/>
              </a:rPr>
              <a:t>и применение двухкомпонентного тарифа на теплоснабжение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az-Cyrl-AZ" sz="1300" dirty="0">
              <a:latin typeface="+mn-lt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az-Cyrl-AZ" sz="1300" dirty="0">
                <a:latin typeface="+mn-lt"/>
              </a:rPr>
              <a:t>Требование точного расчета стоимости отопления и горячего водоснабжения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az-Cyrl-AZ" sz="1300" dirty="0">
              <a:latin typeface="+mn-lt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az-Cyrl-AZ" sz="1300" dirty="0">
                <a:latin typeface="+mn-lt"/>
              </a:rPr>
              <a:t>Применение мер по снижению тепловых потерь, оптимизация теплоснабжения, возможности финансирования за счёт фондов ЕС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az-Cyrl-AZ" sz="1300" dirty="0">
              <a:latin typeface="+mn-lt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az-Cyrl-AZ" sz="1300" dirty="0">
                <a:latin typeface="+mn-lt"/>
              </a:rPr>
              <a:t>Сохранение систем центрального теплоснабжения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az-Cyrl-AZ" sz="1300" dirty="0">
              <a:latin typeface="+mn-lt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az-Cyrl-AZ" sz="1300" dirty="0">
                <a:latin typeface="+mn-lt"/>
              </a:rPr>
              <a:t>Переход от первоначальной «4-трубной системы» к «2-трубной системе»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az-Cyrl-AZ" sz="1300" dirty="0">
              <a:latin typeface="+mn-lt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az-Cyrl-AZ" sz="1300" dirty="0">
                <a:latin typeface="+mn-lt"/>
              </a:rPr>
              <a:t>Установка тепловых пунктов непосредственно в жилом многоквартирном доме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az-Cyrl-AZ" sz="1300" dirty="0">
                <a:latin typeface="+mn-lt"/>
              </a:rPr>
              <a:t>Снижение потерь при транспортировке теплоносителя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az-Cyrl-AZ" sz="1300" dirty="0">
                <a:latin typeface="+mn-lt"/>
              </a:rPr>
              <a:t>Обеспечение качества теплоснабжения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az-Cyrl-AZ" sz="1300" dirty="0">
                <a:latin typeface="+mn-lt"/>
              </a:rPr>
              <a:t>Индивидуальная регулировка теплоснабжения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az-Cyrl-AZ" sz="1300" dirty="0">
              <a:latin typeface="+mn-lt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az-Cyrl-AZ" sz="1300" dirty="0">
                <a:latin typeface="+mn-lt"/>
              </a:rPr>
              <a:t>Применение комбинированных источников тепла и электрической энергии, возобновляемые источники тепловой энергии</a:t>
            </a:r>
            <a:endParaRPr lang="sk-SK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6714443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Default - Title Slid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BDEEA"/>
      </a:accent1>
      <a:accent2>
        <a:srgbClr val="333399"/>
      </a:accent2>
      <a:accent3>
        <a:srgbClr val="FFFFFF"/>
      </a:accent3>
      <a:accent4>
        <a:srgbClr val="000000"/>
      </a:accent4>
      <a:accent5>
        <a:srgbClr val="D2ECF3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BDEEA"/>
      </a:accent1>
      <a:accent2>
        <a:srgbClr val="333399"/>
      </a:accent2>
      <a:accent3>
        <a:srgbClr val="FFFFFF"/>
      </a:accent3>
      <a:accent4>
        <a:srgbClr val="000000"/>
      </a:accent4>
      <a:accent5>
        <a:srgbClr val="D2ECF3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2174</TotalTime>
  <Words>986</Words>
  <Application>Microsoft Macintosh PowerPoint</Application>
  <PresentationFormat>On-screen Show (4:3)</PresentationFormat>
  <Paragraphs>193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Cabin</vt:lpstr>
      <vt:lpstr>Helvetica</vt:lpstr>
      <vt:lpstr>Noto Sans Symbols</vt:lpstr>
      <vt:lpstr>Rambla</vt:lpstr>
      <vt:lpstr>Verdana</vt:lpstr>
      <vt:lpstr>Wingdings</vt:lpstr>
      <vt:lpstr>Default - Title Slide</vt:lpstr>
      <vt:lpstr>Default - Title and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Richard Čemeš</cp:lastModifiedBy>
  <cp:revision>53</cp:revision>
  <dcterms:modified xsi:type="dcterms:W3CDTF">2019-11-21T07:49:20Z</dcterms:modified>
</cp:coreProperties>
</file>