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25"/>
  </p:notesMasterIdLst>
  <p:sldIdLst>
    <p:sldId id="256" r:id="rId4"/>
    <p:sldId id="278" r:id="rId5"/>
    <p:sldId id="262" r:id="rId6"/>
    <p:sldId id="258" r:id="rId7"/>
    <p:sldId id="259" r:id="rId8"/>
    <p:sldId id="260" r:id="rId9"/>
    <p:sldId id="257" r:id="rId10"/>
    <p:sldId id="270" r:id="rId11"/>
    <p:sldId id="261" r:id="rId12"/>
    <p:sldId id="263" r:id="rId13"/>
    <p:sldId id="264" r:id="rId14"/>
    <p:sldId id="266" r:id="rId15"/>
    <p:sldId id="265" r:id="rId16"/>
    <p:sldId id="267" r:id="rId17"/>
    <p:sldId id="268" r:id="rId18"/>
    <p:sldId id="279" r:id="rId19"/>
    <p:sldId id="281" r:id="rId20"/>
    <p:sldId id="282" r:id="rId21"/>
    <p:sldId id="283" r:id="rId22"/>
    <p:sldId id="280" r:id="rId23"/>
    <p:sldId id="269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E2"/>
    <a:srgbClr val="EDEDEF"/>
    <a:srgbClr val="F8F8F9"/>
    <a:srgbClr val="FAFAFA"/>
    <a:srgbClr val="FBFBFB"/>
    <a:srgbClr val="0061A1"/>
    <a:srgbClr val="F9E9D9"/>
    <a:srgbClr val="D6E6D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5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2238" y="882650"/>
            <a:ext cx="7737476" cy="43529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49351" y="5514074"/>
            <a:ext cx="5994443" cy="52236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800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800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1028538"/>
            <a:ext cx="3251822" cy="5800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41321" y="11028538"/>
            <a:ext cx="3251822" cy="5800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F461CD1-DC95-477B-BF39-22352A8EF4CA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56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30575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356" cy="38859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3850589" y="9378982"/>
            <a:ext cx="2943875" cy="493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4B475D9-D5E0-410B-B261-EF226767A5D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938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713" cy="38863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3850588" y="9378982"/>
            <a:ext cx="2944232" cy="493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9EFA2C6-4BAF-4323-ABCB-F65A640B4DA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864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7070" cy="38867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3850588" y="9378983"/>
            <a:ext cx="2944589" cy="494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5EB9E52-AA0E-4386-AC72-66EEB0C2210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7070" cy="38867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3850588" y="9378983"/>
            <a:ext cx="2944589" cy="494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1195087-A17B-4D8E-B62A-1320EE7BDC9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686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713" cy="38863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3850588" y="9378982"/>
            <a:ext cx="2944232" cy="493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B14EF5E-C405-43B9-9629-6667F0B0C99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14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713" cy="38863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850588" y="9378982"/>
            <a:ext cx="2944232" cy="493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08E436-7408-468C-955D-2A1E6C7DD12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49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713" cy="38863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850588" y="9378982"/>
            <a:ext cx="2944232" cy="493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08E436-7408-468C-955D-2A1E6C7DD12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55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713" cy="38863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850588" y="9378982"/>
            <a:ext cx="2944232" cy="493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08E436-7408-468C-955D-2A1E6C7DD12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169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713" cy="38863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850588" y="9378982"/>
            <a:ext cx="2944232" cy="493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08E436-7408-468C-955D-2A1E6C7DD12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145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713" cy="38863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850588" y="9378982"/>
            <a:ext cx="2944232" cy="493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08E436-7408-468C-955D-2A1E6C7DD12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962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713" cy="38863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850588" y="9378982"/>
            <a:ext cx="2944232" cy="493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08E436-7408-468C-955D-2A1E6C7DD12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66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356" cy="38859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50589" y="9378982"/>
            <a:ext cx="2943875" cy="493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8D0BE58-C680-44A6-A622-3AF034F5A54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28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30575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356" cy="38859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3850589" y="9378982"/>
            <a:ext cx="2943875" cy="493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1DF2968-D7C7-4B9A-A9F1-9759918E80D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3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30575"/>
          </a:xfrm>
          <a:prstGeom prst="rect">
            <a:avLst/>
          </a:prstGeom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356" cy="38859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3850589" y="9378982"/>
            <a:ext cx="2943875" cy="493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328BC7B-58E7-45B3-8DA1-FB5A5CEB39E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45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30575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356" cy="38859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3850589" y="9378982"/>
            <a:ext cx="2943875" cy="493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A511F44-591B-4672-AABE-96A8D4B15AE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88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79767" y="4778056"/>
            <a:ext cx="5436356" cy="39071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3850590" y="9430250"/>
            <a:ext cx="2943875" cy="4960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4B475D9-D5E0-410B-B261-EF226767A5D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93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79767" y="4778056"/>
            <a:ext cx="5436356" cy="39071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3850590" y="9430250"/>
            <a:ext cx="2943875" cy="4960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4B475D9-D5E0-410B-B261-EF226767A5D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16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2962" cy="3332162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6356" cy="38859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3850589" y="9378982"/>
            <a:ext cx="2943875" cy="493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E5BA76A-3BF6-406B-8A64-03DC9DFC94D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826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30575"/>
          </a:xfrm>
          <a:prstGeom prst="rect">
            <a:avLst/>
          </a:prstGeom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79767" y="4752080"/>
            <a:ext cx="5437070" cy="38867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3850588" y="9378983"/>
            <a:ext cx="2944589" cy="494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43D94F2-9ABB-4FC0-BF3B-43153DD2BF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08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600" y="337156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600" y="270592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337156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600" y="337156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600" y="270592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0592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54148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167616" cy="6858000"/>
          </a:xfrm>
          <a:prstGeom prst="rect">
            <a:avLst/>
          </a:prstGeom>
        </p:spPr>
      </p:pic>
      <p:sp>
        <p:nvSpPr>
          <p:cNvPr id="158" name="CustomShape 1"/>
          <p:cNvSpPr/>
          <p:nvPr/>
        </p:nvSpPr>
        <p:spPr>
          <a:xfrm>
            <a:off x="650632" y="1270488"/>
            <a:ext cx="7403122" cy="43170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sz="3200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Сравнение современных технологий передачи данных для умного учета энергоресурсов в сфере ЖКХ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65298F-89E4-40E7-ABE0-7A4B5BA60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9190"/>
            <a:ext cx="9144000" cy="2588781"/>
          </a:xfrm>
          <a:prstGeom prst="rect">
            <a:avLst/>
          </a:prstGeom>
        </p:spPr>
      </p:pic>
      <p:sp>
        <p:nvSpPr>
          <p:cNvPr id="198" name="CustomShape 3"/>
          <p:cNvSpPr/>
          <p:nvPr/>
        </p:nvSpPr>
        <p:spPr>
          <a:xfrm>
            <a:off x="1863484" y="1440000"/>
            <a:ext cx="8505752" cy="23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4000"/>
          </a:bodyPr>
          <a:lstStyle/>
          <a:p>
            <a:pPr>
              <a:lnSpc>
                <a:spcPct val="110000"/>
              </a:lnSpc>
            </a:pPr>
            <a:r>
              <a:rPr lang="ru-RU" sz="1500" spc="-1" dirty="0">
                <a:solidFill>
                  <a:srgbClr val="0070C0"/>
                </a:solidFill>
                <a:latin typeface="Tahoma"/>
                <a:ea typeface="Tahoma"/>
              </a:rPr>
              <a:t>Компания </a:t>
            </a:r>
            <a:r>
              <a:rPr lang="ru-RU" sz="1500" spc="-1" dirty="0" err="1">
                <a:solidFill>
                  <a:srgbClr val="0070C0"/>
                </a:solidFill>
                <a:latin typeface="Tahoma"/>
                <a:ea typeface="Tahoma"/>
              </a:rPr>
              <a:t>Декаст</a:t>
            </a:r>
            <a:r>
              <a:rPr lang="ru-RU" sz="1500" spc="-1" dirty="0">
                <a:solidFill>
                  <a:srgbClr val="0070C0"/>
                </a:solidFill>
                <a:latin typeface="Tahoma"/>
                <a:ea typeface="Tahoma"/>
              </a:rPr>
              <a:t> предлагает:</a:t>
            </a:r>
            <a:endParaRPr lang="en-US" sz="1500" spc="-1" dirty="0">
              <a:solidFill>
                <a:srgbClr val="0070C0"/>
              </a:solidFill>
              <a:latin typeface="Tahoma"/>
              <a:ea typeface="Tahoma"/>
            </a:endParaRPr>
          </a:p>
          <a:p>
            <a:pPr>
              <a:lnSpc>
                <a:spcPct val="110000"/>
              </a:lnSpc>
            </a:pPr>
            <a:endParaRPr lang="ru-RU" sz="1500" spc="-1" dirty="0">
              <a:solidFill>
                <a:srgbClr val="0070C0"/>
              </a:solidFill>
              <a:latin typeface="Arial"/>
            </a:endParaRPr>
          </a:p>
          <a:p>
            <a:pPr marL="285750" indent="-285750">
              <a:lnSpc>
                <a:spcPct val="110000"/>
              </a:lnSpc>
              <a:buClr>
                <a:srgbClr val="0070C0"/>
              </a:buClr>
              <a:buFont typeface="Calibri Light" panose="020F0302020204030204" pitchFamily="34" charset="0"/>
              <a:buChar char="▪"/>
            </a:pPr>
            <a:r>
              <a:rPr lang="ru-RU" sz="1300" spc="-1" dirty="0">
                <a:solidFill>
                  <a:srgbClr val="18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Полный ассортимент конечных устройств для учета водных и тепловых ресурсов Ø 15-200 мм.</a:t>
            </a:r>
            <a:endParaRPr lang="ru-RU" sz="13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Font typeface="Calibri Light" panose="020F0302020204030204" pitchFamily="34" charset="0"/>
              <a:buChar char="▪"/>
            </a:pPr>
            <a:r>
              <a:rPr lang="ru-RU" sz="1300" spc="-1" dirty="0">
                <a:solidFill>
                  <a:srgbClr val="18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интеграции приборов учета энергоресурсов других производителей, имеющих импульсный выход или RS-485.</a:t>
            </a:r>
            <a:endParaRPr lang="ru-RU" sz="13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rgbClr val="0070C0"/>
              </a:buClr>
              <a:buFont typeface="Calibri Light" panose="020F0302020204030204" pitchFamily="34" charset="0"/>
              <a:buChar char="▪"/>
            </a:pPr>
            <a:r>
              <a:rPr lang="ru-RU" sz="1300" spc="-1" dirty="0">
                <a:solidFill>
                  <a:srgbClr val="18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передачи данных от конечных устройств через сеть </a:t>
            </a:r>
            <a:r>
              <a:rPr lang="ru-RU" sz="1300" spc="-1" dirty="0" err="1">
                <a:solidFill>
                  <a:srgbClr val="18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LoRaWAN</a:t>
            </a:r>
            <a:r>
              <a:rPr lang="ru-RU" sz="1300" spc="-1" dirty="0">
                <a:solidFill>
                  <a:srgbClr val="18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(оператора или собственную).</a:t>
            </a:r>
            <a:endParaRPr lang="ru-RU" sz="13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Font typeface="Calibri Light" panose="020F0302020204030204" pitchFamily="34" charset="0"/>
              <a:buChar char="▪"/>
            </a:pPr>
            <a:r>
              <a:rPr lang="ru-RU" sz="1300" spc="-1" dirty="0">
                <a:solidFill>
                  <a:srgbClr val="18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Многофункциональную платформу ДЕКАСТ.СЕРВИСЫ для сбора и анализа данных с приборов учета, переданных любым известным способом (проводной и беспроводной).</a:t>
            </a:r>
            <a:endParaRPr lang="ru-RU" sz="13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Font typeface="Calibri Light" panose="020F0302020204030204" pitchFamily="34" charset="0"/>
              <a:buChar char="▪"/>
            </a:pPr>
            <a:r>
              <a:rPr lang="ru-RU" sz="1300" spc="-1" dirty="0">
                <a:solidFill>
                  <a:srgbClr val="18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интеграции ДЕКАСТ.СЕРВИСЫ через API с любыми другими платформами для обмена данными, например, </a:t>
            </a:r>
            <a:r>
              <a:rPr lang="ru-RU" sz="1300" u="sng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mos.ru</a:t>
            </a:r>
            <a:endParaRPr lang="ru-RU" sz="1300" spc="-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61101D-5380-44F8-B4EC-4DF637215936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Комплексное предложение компании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Декаст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Метроник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8AE3B6-689A-4496-98DC-3063C08D2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sp>
        <p:nvSpPr>
          <p:cNvPr id="201" name="CustomShape 1"/>
          <p:cNvSpPr/>
          <p:nvPr/>
        </p:nvSpPr>
        <p:spPr>
          <a:xfrm>
            <a:off x="7982040" y="63565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2AF1111-0C6B-40E7-A52A-68E187F2C57E}" type="slidenum">
              <a:rPr lang="ru-RU" sz="1200" spc="-1">
                <a:solidFill>
                  <a:srgbClr val="8B8B8B"/>
                </a:solidFill>
                <a:latin typeface="Calibri"/>
                <a:ea typeface="DejaVu Sans"/>
              </a:rPr>
              <a:t>11</a:t>
            </a:fld>
            <a:endParaRPr lang="ru-RU" sz="1200" spc="-1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1" y="1185578"/>
            <a:ext cx="8308848" cy="550468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A603FC-31FB-46E9-BBD5-E1E240F6A53C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Приборы учета воды и тепла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711F466-B6BF-4AC1-9EC1-F16DCDC086E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624613" y="4507709"/>
            <a:ext cx="2217942" cy="16123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043C2A-B516-467B-A400-935E001EA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sp>
        <p:nvSpPr>
          <p:cNvPr id="208" name="CustomShape 1"/>
          <p:cNvSpPr/>
          <p:nvPr/>
        </p:nvSpPr>
        <p:spPr>
          <a:xfrm>
            <a:off x="7982040" y="63565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33D5BC6-671A-42ED-91C1-A65501266924}" type="slidenum">
              <a:rPr lang="ru-RU" sz="1200" spc="-1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lang="ru-RU" sz="1200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5585839" y="1771020"/>
            <a:ext cx="4732920" cy="2102220"/>
          </a:xfrm>
          <a:prstGeom prst="rect">
            <a:avLst/>
          </a:prstGeom>
          <a:solidFill>
            <a:srgbClr val="D6E6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10000"/>
              </a:lnSpc>
            </a:pPr>
            <a:endParaRPr lang="ru-RU" sz="1300" spc="-1" dirty="0">
              <a:latin typeface="Arial"/>
            </a:endParaRPr>
          </a:p>
          <a:p>
            <a:pPr>
              <a:lnSpc>
                <a:spcPct val="110000"/>
              </a:lnSpc>
            </a:pPr>
            <a:endParaRPr lang="ru-RU" sz="1300" b="1" spc="-1" dirty="0">
              <a:solidFill>
                <a:srgbClr val="181717"/>
              </a:solidFill>
              <a:latin typeface="Tahoma"/>
              <a:ea typeface="Tahoma"/>
            </a:endParaRPr>
          </a:p>
          <a:p>
            <a:pPr>
              <a:lnSpc>
                <a:spcPct val="110000"/>
              </a:lnSpc>
            </a:pPr>
            <a:r>
              <a:rPr lang="ru-RU" sz="1300" b="1" spc="-1" dirty="0">
                <a:solidFill>
                  <a:srgbClr val="181717"/>
                </a:solidFill>
                <a:latin typeface="Tahoma"/>
                <a:ea typeface="Tahoma"/>
              </a:rPr>
              <a:t>Использование оператора </a:t>
            </a:r>
            <a:r>
              <a:rPr lang="ru-RU" sz="1300" b="1" spc="-1" dirty="0" err="1">
                <a:solidFill>
                  <a:srgbClr val="181717"/>
                </a:solidFill>
                <a:latin typeface="Tahoma"/>
                <a:ea typeface="Tahoma"/>
              </a:rPr>
              <a:t>LoRaWAN</a:t>
            </a:r>
            <a:r>
              <a:rPr lang="ru-RU" sz="1300" b="1" spc="-1" dirty="0">
                <a:solidFill>
                  <a:srgbClr val="181717"/>
                </a:solidFill>
                <a:latin typeface="Tahoma"/>
                <a:ea typeface="Tahoma"/>
              </a:rPr>
              <a:t> сети:</a:t>
            </a:r>
            <a:r>
              <a:rPr lang="ru-RU" sz="1300" spc="-1" dirty="0">
                <a:solidFill>
                  <a:srgbClr val="181717"/>
                </a:solidFill>
                <a:latin typeface="Tahoma"/>
                <a:ea typeface="Tahoma"/>
              </a:rPr>
              <a:t> </a:t>
            </a:r>
          </a:p>
          <a:p>
            <a:pPr>
              <a:lnSpc>
                <a:spcPct val="110000"/>
              </a:lnSpc>
            </a:pPr>
            <a:endParaRPr lang="ru-RU" sz="1300" spc="-1" dirty="0"/>
          </a:p>
          <a:p>
            <a:pPr>
              <a:lnSpc>
                <a:spcPct val="110000"/>
              </a:lnSpc>
            </a:pPr>
            <a:r>
              <a:rPr lang="ru-RU" sz="1300" spc="-1" dirty="0">
                <a:solidFill>
                  <a:srgbClr val="181717"/>
                </a:solidFill>
                <a:latin typeface="Tahoma"/>
                <a:ea typeface="Tahoma"/>
              </a:rPr>
              <a:t>После подтверждения уверенного покрытия на территории расположения узлов учета одним из операторов необходимо заключить договор на передачу данных (с основными операторами Казахстана у компании </a:t>
            </a:r>
            <a:r>
              <a:rPr lang="ru-RU" sz="1300" spc="-1" dirty="0" err="1">
                <a:solidFill>
                  <a:srgbClr val="181717"/>
                </a:solidFill>
                <a:latin typeface="Tahoma"/>
                <a:ea typeface="Tahoma"/>
              </a:rPr>
              <a:t>Декаст</a:t>
            </a:r>
            <a:r>
              <a:rPr lang="ru-RU" sz="1300" spc="-1" dirty="0">
                <a:solidFill>
                  <a:srgbClr val="181717"/>
                </a:solidFill>
                <a:latin typeface="Tahoma"/>
                <a:ea typeface="Tahoma"/>
              </a:rPr>
              <a:t> уже заключен договор и передача данных будет включена в стоимость поставленного оборудования)</a:t>
            </a:r>
            <a:endParaRPr lang="ru-RU" sz="1300" spc="-1" dirty="0">
              <a:latin typeface="Arial"/>
            </a:endParaRPr>
          </a:p>
          <a:p>
            <a:pPr>
              <a:lnSpc>
                <a:spcPct val="110000"/>
              </a:lnSpc>
            </a:pPr>
            <a:endParaRPr lang="ru-RU" sz="1300" spc="-1" dirty="0">
              <a:latin typeface="Arial"/>
            </a:endParaRPr>
          </a:p>
          <a:p>
            <a:pPr>
              <a:lnSpc>
                <a:spcPct val="110000"/>
              </a:lnSpc>
            </a:pPr>
            <a:endParaRPr lang="ru-RU" sz="1300" spc="-1" dirty="0">
              <a:latin typeface="Arial"/>
            </a:endParaRPr>
          </a:p>
          <a:p>
            <a:pPr>
              <a:lnSpc>
                <a:spcPct val="110000"/>
              </a:lnSpc>
            </a:pPr>
            <a:endParaRPr lang="ru-RU" sz="1300" spc="-1" dirty="0">
              <a:latin typeface="Arial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5585839" y="3936960"/>
            <a:ext cx="4732920" cy="2648880"/>
          </a:xfrm>
          <a:prstGeom prst="rect">
            <a:avLst/>
          </a:prstGeom>
          <a:solidFill>
            <a:srgbClr val="F9E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000" lnSpcReduction="10000"/>
          </a:bodyPr>
          <a:lstStyle/>
          <a:p>
            <a:pPr>
              <a:lnSpc>
                <a:spcPct val="110000"/>
              </a:lnSpc>
            </a:pPr>
            <a:r>
              <a:rPr lang="ru-RU" sz="1400" b="1" spc="-1" dirty="0">
                <a:solidFill>
                  <a:srgbClr val="181717"/>
                </a:solidFill>
                <a:latin typeface="Tahoma"/>
                <a:ea typeface="Tahoma"/>
              </a:rPr>
              <a:t>Использование базовых станций </a:t>
            </a:r>
            <a:r>
              <a:rPr lang="ru-RU" sz="1400" b="1" spc="-1" dirty="0" err="1">
                <a:solidFill>
                  <a:srgbClr val="181717"/>
                </a:solidFill>
                <a:latin typeface="Tahoma"/>
                <a:ea typeface="Tahoma"/>
              </a:rPr>
              <a:t>LoRaWAN</a:t>
            </a:r>
            <a:r>
              <a:rPr lang="ru-RU" sz="1400" b="1" spc="-1" dirty="0">
                <a:solidFill>
                  <a:srgbClr val="181717"/>
                </a:solidFill>
                <a:latin typeface="Tahoma"/>
                <a:ea typeface="Tahoma"/>
              </a:rPr>
              <a:t> для развертывания собственной локальной сети:</a:t>
            </a:r>
            <a:endParaRPr lang="ru-RU" sz="1400" spc="-1" dirty="0">
              <a:latin typeface="Arial"/>
            </a:endParaRPr>
          </a:p>
          <a:p>
            <a:pPr>
              <a:lnSpc>
                <a:spcPct val="110000"/>
              </a:lnSpc>
            </a:pPr>
            <a:endParaRPr lang="ru-RU" sz="1300" spc="-1" dirty="0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ru-RU" sz="1300" spc="-1" dirty="0">
                <a:solidFill>
                  <a:srgbClr val="000000"/>
                </a:solidFill>
                <a:latin typeface="Tahoma"/>
                <a:ea typeface="Tahoma"/>
              </a:rPr>
              <a:t>Необходимо приобрести базовые станции </a:t>
            </a:r>
            <a:r>
              <a:rPr lang="ru-RU" sz="1300" spc="-1" dirty="0" err="1">
                <a:solidFill>
                  <a:srgbClr val="000000"/>
                </a:solidFill>
                <a:latin typeface="Tahoma"/>
                <a:ea typeface="Tahoma"/>
              </a:rPr>
              <a:t>LoRaWAN</a:t>
            </a:r>
            <a:r>
              <a:rPr lang="ru-RU" sz="1300" spc="-1" dirty="0">
                <a:solidFill>
                  <a:srgbClr val="000000"/>
                </a:solidFill>
                <a:latin typeface="Tahoma"/>
                <a:ea typeface="Tahoma"/>
              </a:rPr>
              <a:t> исходя из примерного расчета одна базовая станция от 5 тыс. до 10 тыс. устройств расположенных на расстоянии не более 5 км. Ориентировочная стоимость одной станции 34 </a:t>
            </a:r>
            <a:r>
              <a:rPr lang="ru-RU" sz="1300" spc="-1">
                <a:solidFill>
                  <a:srgbClr val="000000"/>
                </a:solidFill>
                <a:latin typeface="Tahoma"/>
                <a:ea typeface="Tahoma"/>
              </a:rPr>
              <a:t>тыс. рублей</a:t>
            </a:r>
            <a:r>
              <a:rPr lang="ru-RU" sz="1300" spc="-1" dirty="0">
                <a:solidFill>
                  <a:srgbClr val="000000"/>
                </a:solidFill>
                <a:latin typeface="Tahoma"/>
                <a:ea typeface="Tahoma"/>
              </a:rPr>
              <a:t>.</a:t>
            </a:r>
            <a:endParaRPr lang="ru-RU" sz="1300" spc="-1" dirty="0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ru-RU" sz="1300" spc="-1" dirty="0">
                <a:solidFill>
                  <a:srgbClr val="000000"/>
                </a:solidFill>
                <a:latin typeface="Tahoma"/>
                <a:ea typeface="Tahoma"/>
              </a:rPr>
              <a:t>При покупке БС в компании </a:t>
            </a:r>
            <a:r>
              <a:rPr lang="ru-RU" sz="1300" spc="-1" dirty="0" err="1">
                <a:solidFill>
                  <a:srgbClr val="000000"/>
                </a:solidFill>
                <a:latin typeface="Tahoma"/>
                <a:ea typeface="Tahoma"/>
              </a:rPr>
              <a:t>Декаст</a:t>
            </a:r>
            <a:r>
              <a:rPr lang="ru-RU" sz="1300" spc="-1" dirty="0">
                <a:solidFill>
                  <a:srgbClr val="000000"/>
                </a:solidFill>
                <a:latin typeface="Tahoma"/>
                <a:ea typeface="Tahoma"/>
              </a:rPr>
              <a:t> все настройки будет осуществлены при отгрузке оборудования, при покупке БС в другой компании будет необходимо прописать в БС информацию о месте отправки данных (</a:t>
            </a:r>
            <a:r>
              <a:rPr lang="ru-RU" sz="1300" spc="-1" dirty="0" err="1">
                <a:solidFill>
                  <a:srgbClr val="000000"/>
                </a:solidFill>
                <a:latin typeface="Tahoma"/>
                <a:ea typeface="Tahoma"/>
              </a:rPr>
              <a:t>Декаст.Сервисы</a:t>
            </a:r>
            <a:r>
              <a:rPr lang="ru-RU" sz="1300" spc="-1" dirty="0">
                <a:solidFill>
                  <a:srgbClr val="000000"/>
                </a:solidFill>
                <a:latin typeface="Tahoma"/>
                <a:ea typeface="Tahoma"/>
              </a:rPr>
              <a:t>) и связаться со специалистами компании </a:t>
            </a:r>
            <a:r>
              <a:rPr lang="ru-RU" sz="1300" spc="-1" dirty="0" err="1">
                <a:solidFill>
                  <a:srgbClr val="000000"/>
                </a:solidFill>
                <a:latin typeface="Tahoma"/>
                <a:ea typeface="Tahoma"/>
              </a:rPr>
              <a:t>Декаст</a:t>
            </a:r>
            <a:r>
              <a:rPr lang="ru-RU" sz="1300" spc="-1" dirty="0">
                <a:solidFill>
                  <a:srgbClr val="000000"/>
                </a:solidFill>
                <a:latin typeface="Tahoma"/>
                <a:ea typeface="Tahoma"/>
              </a:rPr>
              <a:t>, чтобы включить информацию о БС в серверную часть .</a:t>
            </a:r>
            <a:r>
              <a:rPr lang="ru-RU" sz="1300" spc="-1" dirty="0">
                <a:solidFill>
                  <a:srgbClr val="FF0000"/>
                </a:solidFill>
                <a:latin typeface="Tahoma"/>
                <a:ea typeface="Tahoma"/>
              </a:rPr>
              <a:t> </a:t>
            </a:r>
            <a:endParaRPr lang="ru-RU" sz="1300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04" y="1771020"/>
            <a:ext cx="3405236" cy="481482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F8CF25-C46F-4C0E-945A-E66064FC77AB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транспортных сетей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LoRaWAN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366ED3-EA93-4517-BA0F-A4F6E3651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sp>
        <p:nvSpPr>
          <p:cNvPr id="204" name="CustomShape 1"/>
          <p:cNvSpPr/>
          <p:nvPr/>
        </p:nvSpPr>
        <p:spPr>
          <a:xfrm>
            <a:off x="7982040" y="63565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E1EE8E9-E32D-4A08-B8CF-90B4A5029991}" type="slidenum">
              <a:rPr lang="ru-RU" sz="1200" spc="-1">
                <a:solidFill>
                  <a:srgbClr val="8B8B8B"/>
                </a:solidFill>
                <a:latin typeface="Calibri"/>
                <a:ea typeface="DejaVu Sans"/>
              </a:rPr>
              <a:t>13</a:t>
            </a:fld>
            <a:endParaRPr lang="ru-RU" sz="1200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5257E1-4114-4EB0-834D-E66B7ED82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76350"/>
            <a:ext cx="9144000" cy="55816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0EE3E4-73AC-4DD6-93EE-E139B066B315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работы «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Декаст.Сервисы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051033-D41C-4FF7-ABA2-0A3E4C16F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pic>
        <p:nvPicPr>
          <p:cNvPr id="216" name="Рисунок 7"/>
          <p:cNvPicPr/>
          <p:nvPr/>
        </p:nvPicPr>
        <p:blipFill>
          <a:blip r:embed="rId4"/>
          <a:stretch/>
        </p:blipFill>
        <p:spPr>
          <a:xfrm>
            <a:off x="6022104" y="2051603"/>
            <a:ext cx="4829040" cy="3466800"/>
          </a:xfrm>
          <a:prstGeom prst="rect">
            <a:avLst/>
          </a:prstGeom>
          <a:ln>
            <a:noFill/>
          </a:ln>
        </p:spPr>
      </p:pic>
      <p:graphicFrame>
        <p:nvGraphicFramePr>
          <p:cNvPr id="217" name="Table 2"/>
          <p:cNvGraphicFramePr/>
          <p:nvPr>
            <p:extLst>
              <p:ext uri="{D42A27DB-BD31-4B8C-83A1-F6EECF244321}">
                <p14:modId xmlns:p14="http://schemas.microsoft.com/office/powerpoint/2010/main" val="2257129070"/>
              </p:ext>
            </p:extLst>
          </p:nvPr>
        </p:nvGraphicFramePr>
        <p:xfrm>
          <a:off x="810705" y="2189594"/>
          <a:ext cx="5882326" cy="3328809"/>
        </p:xfrm>
        <a:graphic>
          <a:graphicData uri="http://schemas.openxmlformats.org/drawingml/2006/table">
            <a:tbl>
              <a:tblPr/>
              <a:tblGrid>
                <a:gridCol w="588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8809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</a:pPr>
                      <a:r>
                        <a:rPr lang="ru-RU" sz="2800" b="0" strike="noStrike" spc="-1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</a:rPr>
                        <a:t>Декаст.Сервисы</a:t>
                      </a:r>
                      <a:r>
                        <a:rPr lang="ru-RU" sz="2800" b="0" strike="noStrike" spc="-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</a:rPr>
                        <a:t> – </a:t>
                      </a:r>
                      <a:endParaRPr lang="ru-RU" sz="2800" b="0" strike="noStrike" spc="-1" dirty="0">
                        <a:latin typeface="Arial"/>
                      </a:endParaRPr>
                    </a:p>
                    <a:p>
                      <a:pPr marL="108000">
                        <a:lnSpc>
                          <a:spcPct val="100000"/>
                        </a:lnSpc>
                      </a:pPr>
                      <a:r>
                        <a:rPr lang="ru-RU" sz="2800" b="0" strike="noStrike" spc="-1" dirty="0">
                          <a:solidFill>
                            <a:srgbClr val="0D0D0D"/>
                          </a:solidFill>
                          <a:latin typeface="Tahoma"/>
                          <a:ea typeface="Tahoma"/>
                        </a:rPr>
                        <a:t>это набор сервисов (платформа), помогающих взаимодействовать поставщикам и потребителям услуг в жилищно-коммунальном хозяйстве.</a:t>
                      </a:r>
                      <a:endParaRPr lang="ru-RU" sz="2800" b="0" strike="noStrike" spc="-1" dirty="0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CDC477-984C-4837-A2CC-B352FA155216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Сервер приложений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71F446-AA5E-4802-A152-F52AFD8F1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pic>
        <p:nvPicPr>
          <p:cNvPr id="229" name="Picture 2"/>
          <p:cNvPicPr/>
          <p:nvPr/>
        </p:nvPicPr>
        <p:blipFill>
          <a:blip r:embed="rId4"/>
          <a:stretch/>
        </p:blipFill>
        <p:spPr>
          <a:xfrm>
            <a:off x="1491952" y="1578313"/>
            <a:ext cx="9208095" cy="4544765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6C8639C-2783-4345-92CA-64E365DBA40D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Сервер приложений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71F446-AA5E-4802-A152-F52AFD8F1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pic>
        <p:nvPicPr>
          <p:cNvPr id="223" name="Picture 2"/>
          <p:cNvPicPr/>
          <p:nvPr/>
        </p:nvPicPr>
        <p:blipFill>
          <a:blip r:embed="rId4"/>
          <a:stretch/>
        </p:blipFill>
        <p:spPr>
          <a:xfrm>
            <a:off x="1264384" y="1716632"/>
            <a:ext cx="9663231" cy="4467352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6C8639C-2783-4345-92CA-64E365DBA40D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Сервер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41792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71F446-AA5E-4802-A152-F52AFD8F1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pic>
        <p:nvPicPr>
          <p:cNvPr id="225" name="Picture 2"/>
          <p:cNvPicPr/>
          <p:nvPr/>
        </p:nvPicPr>
        <p:blipFill>
          <a:blip r:embed="rId4"/>
          <a:stretch/>
        </p:blipFill>
        <p:spPr>
          <a:xfrm>
            <a:off x="1212006" y="1826627"/>
            <a:ext cx="9767987" cy="4404491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6C8639C-2783-4345-92CA-64E365DBA40D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Сервер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42087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71F446-AA5E-4802-A152-F52AFD8F1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pic>
        <p:nvPicPr>
          <p:cNvPr id="227" name="Рисунок 7"/>
          <p:cNvPicPr/>
          <p:nvPr/>
        </p:nvPicPr>
        <p:blipFill>
          <a:blip r:embed="rId4"/>
          <a:stretch/>
        </p:blipFill>
        <p:spPr>
          <a:xfrm>
            <a:off x="1282046" y="1649691"/>
            <a:ext cx="9945278" cy="4539177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6C8639C-2783-4345-92CA-64E365DBA40D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Сервер приложений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033B4B6-5520-45A8-8FBC-32FE5BE6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48" y="5190467"/>
            <a:ext cx="2875176" cy="998401"/>
          </a:xfrm>
          <a:prstGeom prst="rect">
            <a:avLst/>
          </a:prstGeom>
          <a:noFill/>
          <a:ln>
            <a:solidFill>
              <a:srgbClr val="3465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76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71F446-AA5E-4802-A152-F52AFD8F1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6C8639C-2783-4345-92CA-64E365DBA40D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Сервер приложений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D6E4119-1379-4AD4-8E3F-78224AE9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8" y="1578313"/>
            <a:ext cx="10015878" cy="485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38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4CBB8B-148B-47D5-8DD9-8119C6E34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93" y="1185579"/>
            <a:ext cx="5924614" cy="56724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305D73-722B-4F10-9085-34C1CB3EB068}"/>
              </a:ext>
            </a:extLst>
          </p:cNvPr>
          <p:cNvSpPr/>
          <p:nvPr/>
        </p:nvSpPr>
        <p:spPr>
          <a:xfrm>
            <a:off x="529793" y="392734"/>
            <a:ext cx="9772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компании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71F446-AA5E-4802-A152-F52AFD8F1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6C8639C-2783-4345-92CA-64E365DBA40D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Сервер приложений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4E5AD554-CCAF-4CDA-8926-C6CCF590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20" y="1680486"/>
            <a:ext cx="10237509" cy="460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1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167616" cy="6858000"/>
          </a:xfrm>
          <a:prstGeom prst="rect">
            <a:avLst/>
          </a:prstGeom>
        </p:spPr>
      </p:pic>
      <p:sp>
        <p:nvSpPr>
          <p:cNvPr id="232" name="CustomShape 1"/>
          <p:cNvSpPr/>
          <p:nvPr/>
        </p:nvSpPr>
        <p:spPr>
          <a:xfrm>
            <a:off x="921629" y="1553329"/>
            <a:ext cx="8175240" cy="1565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r>
              <a:rPr lang="ru-RU" sz="2800" spc="-1" dirty="0">
                <a:solidFill>
                  <a:schemeClr val="bg1"/>
                </a:solidFill>
                <a:latin typeface="Tahoma"/>
                <a:ea typeface="Tahoma"/>
              </a:rPr>
              <a:t>Уже производится и есть в наличии </a:t>
            </a:r>
          </a:p>
          <a:p>
            <a:r>
              <a:rPr lang="ru-RU" sz="2800" spc="-1" dirty="0">
                <a:solidFill>
                  <a:schemeClr val="bg1"/>
                </a:solidFill>
                <a:latin typeface="Tahoma"/>
                <a:ea typeface="Tahoma"/>
              </a:rPr>
              <a:t>на складе в г. Москва</a:t>
            </a:r>
            <a:endParaRPr lang="ru-RU" sz="28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955469" y="3301240"/>
            <a:ext cx="8141400" cy="1565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spc="-1" dirty="0">
                <a:solidFill>
                  <a:schemeClr val="bg1"/>
                </a:solidFill>
                <a:latin typeface="Tahoma"/>
                <a:ea typeface="Tahoma"/>
              </a:rPr>
              <a:t>123290, г. Москва, 1-й Магистральный тупик, 10,корп. 1</a:t>
            </a:r>
            <a:endParaRPr lang="ru-RU" sz="1400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400" spc="-1" dirty="0">
                <a:solidFill>
                  <a:schemeClr val="bg1"/>
                </a:solidFill>
                <a:latin typeface="Tahoma"/>
                <a:ea typeface="Tahoma"/>
              </a:rPr>
              <a:t>Тел./Факс: +7 (495) 232-19-30</a:t>
            </a:r>
            <a:endParaRPr lang="ru-RU" sz="1400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400" spc="-1" dirty="0">
                <a:solidFill>
                  <a:schemeClr val="bg1"/>
                </a:solidFill>
                <a:latin typeface="Tahoma"/>
                <a:ea typeface="Tahoma"/>
              </a:rPr>
              <a:t>e-</a:t>
            </a:r>
            <a:r>
              <a:rPr lang="ru-RU" sz="1400" spc="-1" dirty="0" err="1">
                <a:solidFill>
                  <a:schemeClr val="bg1"/>
                </a:solidFill>
                <a:latin typeface="Tahoma"/>
                <a:ea typeface="Tahoma"/>
              </a:rPr>
              <a:t>mail</a:t>
            </a:r>
            <a:r>
              <a:rPr lang="ru-RU" sz="1400" spc="-1" dirty="0">
                <a:solidFill>
                  <a:schemeClr val="bg1"/>
                </a:solidFill>
                <a:latin typeface="Tahoma"/>
                <a:ea typeface="Tahoma"/>
              </a:rPr>
              <a:t>: </a:t>
            </a:r>
            <a:r>
              <a:rPr lang="ru-RU" sz="1400" spc="-1" dirty="0">
                <a:solidFill>
                  <a:srgbClr val="00B0F0"/>
                </a:solidFill>
                <a:latin typeface="Tahoma"/>
                <a:ea typeface="Tahoma"/>
              </a:rPr>
              <a:t>metronic@decast.com</a:t>
            </a:r>
            <a:endParaRPr lang="ru-RU" sz="1400" spc="-1" dirty="0">
              <a:solidFill>
                <a:srgbClr val="00B0F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400" spc="-1" dirty="0">
                <a:solidFill>
                  <a:srgbClr val="00B0F0"/>
                </a:solidFill>
                <a:latin typeface="Tahoma"/>
                <a:ea typeface="Tahoma"/>
              </a:rPr>
              <a:t>www.decast.com</a:t>
            </a:r>
            <a:endParaRPr lang="ru-RU" sz="1400" spc="-1" dirty="0">
              <a:solidFill>
                <a:srgbClr val="00B0F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10D59C-7B54-4F80-961B-6AF2FA7B8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0386" y="1444040"/>
            <a:ext cx="7731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Tahoma"/>
                <a:ea typeface="Tahoma"/>
              </a:rPr>
              <a:t>Минимизация мошенничества потребителей</a:t>
            </a:r>
            <a:endParaRPr lang="ru-RU" sz="1400" spc="-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1446" y="1688765"/>
            <a:ext cx="7170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Многие потребители пытаются фальсифицировать данные. </a:t>
            </a:r>
            <a:endParaRPr lang="ru-RU" sz="1200" spc="-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Они ставят магниты или подключаются к соседям.</a:t>
            </a:r>
            <a:endParaRPr lang="ru-RU" sz="1200" spc="-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32" y="2370461"/>
            <a:ext cx="589496" cy="5973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979325" y="2304318"/>
            <a:ext cx="7731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Tahoma"/>
                <a:ea typeface="Tahoma"/>
              </a:rPr>
              <a:t>Облегчение процесса сбора данных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80386" y="2549043"/>
            <a:ext cx="7245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Несовершенство технического оборудования и наличие человеческого фактора приводит к тому, что собранные данные необъективны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80" y="3263011"/>
            <a:ext cx="618615" cy="574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48" y="1498564"/>
            <a:ext cx="572626" cy="57262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978264" y="3144426"/>
            <a:ext cx="7731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Tahoma"/>
                <a:ea typeface="Tahoma"/>
              </a:rPr>
              <a:t>Уменьшение небаланса данных от потребителей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79325" y="3389151"/>
            <a:ext cx="7245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Из-за человеческого фактора данные по потреблению приходят несвоевременно, что </a:t>
            </a:r>
          </a:p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также сказывается на росте убытков компании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48" y="4132267"/>
            <a:ext cx="572626" cy="44512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978264" y="4090171"/>
            <a:ext cx="7731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Tahoma"/>
                <a:ea typeface="Tahoma"/>
              </a:rPr>
              <a:t>Снижение расходов на общедомовые нужды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79325" y="4334896"/>
            <a:ext cx="7245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Жильцам приходится</a:t>
            </a:r>
            <a:r>
              <a:rPr lang="en-US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платить за долги</a:t>
            </a:r>
            <a:r>
              <a:rPr lang="en-US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своих соседей,</a:t>
            </a:r>
            <a:r>
              <a:rPr lang="en-US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которые не платят за</a:t>
            </a:r>
            <a:r>
              <a:rPr lang="en-US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расход ресурсов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26" y="4872575"/>
            <a:ext cx="650668" cy="59283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977203" y="4831818"/>
            <a:ext cx="7731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Tahoma"/>
                <a:ea typeface="Tahoma"/>
              </a:rPr>
              <a:t>Переход с нормативного на реальный учет потребления ресурсов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78264" y="5076543"/>
            <a:ext cx="7245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Потребители, у которых отсутствуют приборы учета, превышают нормативы,</a:t>
            </a:r>
          </a:p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установленные законом, и их невозможно учесть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977203" y="5809775"/>
            <a:ext cx="7731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Tahoma"/>
                <a:ea typeface="Tahoma"/>
              </a:rPr>
              <a:t>Снижение текущих убытков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78264" y="6054500"/>
            <a:ext cx="7245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</a:rPr>
              <a:t>И отсутствие спорных ситуаций с ресурсно-снабжающими организациями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49" y="5697394"/>
            <a:ext cx="803501" cy="80350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153D44B-EA9D-43F3-A8ED-63C9BEA3072E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Задачи, которые решают умные приборы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E5B4ED9-843A-4F98-844F-3C2CB33C3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63485" y="1293060"/>
          <a:ext cx="8232121" cy="530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67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С чем сталкивается пользователь системы при эксплуатации:</a:t>
                      </a:r>
                      <a:endParaRPr kumimoji="0" lang="en-US" sz="20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uLnTx/>
                        <a:uFillTx/>
                        <a:latin typeface="Tahoma"/>
                        <a:ea typeface="Tahom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uLnTx/>
                        <a:uFillTx/>
                        <a:latin typeface="Tahoma"/>
                        <a:ea typeface="Tahom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uLnTx/>
                        <a:uFillTx/>
                        <a:latin typeface="Tahoma"/>
                        <a:ea typeface="Tahom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140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Визуальный сбор данных</a:t>
                      </a:r>
                      <a:endParaRPr kumimoji="0" lang="ru-RU" sz="16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Низкая достоверность данных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Несвоевременный баланс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Мошенничество жильцов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kern="1200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  <a:cs typeface="+mn-cs"/>
                        </a:rPr>
                        <a:t>Рост СОИД (содержание общего имущества дома)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Спорные ситуации с </a:t>
                      </a:r>
                      <a:r>
                        <a:rPr lang="ru-RU" sz="1000" b="0" strike="noStrike" spc="-1" dirty="0" err="1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ресурсо</a:t>
                      </a:r>
                      <a:r>
                        <a:rPr lang="en-US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-</a:t>
                      </a: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снабжающими организациями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Отсутствие доступа к достоверным данным на приборе учета</a:t>
                      </a: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 typeface="StarSymbol"/>
                        <a:buNone/>
                        <a:tabLst/>
                        <a:defRPr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Низкая стоимость оборудования</a:t>
                      </a:r>
                      <a:endParaRPr lang="ru-RU" sz="1000" b="0" strike="noStrike" spc="-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335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Проводные системы сбора данных</a:t>
                      </a:r>
                      <a:endParaRPr kumimoji="0" lang="ru-RU" sz="16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</a:rPr>
                        <a:t>Сложность и дополнительные затраты на провода и монтаж слаботочных сетей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</a:rPr>
                        <a:t>Высокие затраты на обслуживание и поддержание</a:t>
                      </a:r>
                      <a:r>
                        <a:rPr lang="en-US" sz="1000" b="0" strike="noStrike" spc="-1" dirty="0">
                          <a:solidFill>
                            <a:srgbClr val="181717"/>
                          </a:solidFill>
                          <a:latin typeface="Tahoma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</a:rPr>
                        <a:t>работоспособности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Сложность локализации неисправностей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Возможность выхода системы из строя из-за обрыва в слаботочной сети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latin typeface="+mn-lt"/>
                        </a:rPr>
                        <a:t>Минимизация </a:t>
                      </a:r>
                      <a:r>
                        <a:rPr lang="ru-RU" sz="1000" b="0" strike="noStrike" kern="1200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  <a:cs typeface="+mn-cs"/>
                        </a:rPr>
                        <a:t>СОИД</a:t>
                      </a:r>
                      <a:r>
                        <a:rPr lang="ru-RU" sz="1000" b="0" strike="noStrike" spc="-1" dirty="0">
                          <a:latin typeface="+mn-lt"/>
                        </a:rPr>
                        <a:t> (при полной работоспособности)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346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Беспроводные системы с ручным сбором данных</a:t>
                      </a:r>
                      <a:endParaRPr kumimoji="0" lang="ru-RU" sz="16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Стоимость оборудования выше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Высокая стоимость обслуживания и из-за необходимости в персонале для обеспечения ручного сбора данных.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Асинхронность полученных данных зависящая от частоты обходов</a:t>
                      </a: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 typeface="StarSymbol"/>
                        <a:buNone/>
                        <a:tabLst/>
                        <a:defRPr/>
                      </a:pPr>
                      <a:r>
                        <a:rPr lang="ru-RU" sz="1000" b="0" strike="noStrike" spc="-1" dirty="0">
                          <a:latin typeface="+mn-lt"/>
                        </a:rPr>
                        <a:t>Минимизация </a:t>
                      </a:r>
                      <a:r>
                        <a:rPr lang="ru-RU" sz="1000" b="0" strike="noStrike" kern="1200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  <a:cs typeface="+mn-cs"/>
                        </a:rPr>
                        <a:t>СОИД</a:t>
                      </a:r>
                      <a:endParaRPr lang="ru-RU" sz="1000" b="0" strike="noStrike" spc="-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0009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Беспроводные системы с автоматическим сбором данных </a:t>
                      </a:r>
                      <a:endParaRPr kumimoji="0" lang="ru-RU" sz="16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952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Стоимость оборудования выше</a:t>
                      </a:r>
                    </a:p>
                    <a:p>
                      <a:pPr marL="88900" indent="952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latin typeface="+mn-lt"/>
                        </a:rPr>
                        <a:t>Минимизация </a:t>
                      </a:r>
                      <a:r>
                        <a:rPr lang="ru-RU" sz="1000" b="0" strike="noStrike" kern="1200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  <a:cs typeface="+mn-cs"/>
                        </a:rPr>
                        <a:t>СОИД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9525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Не требует обслуживания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9525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Не требует персонала для сбора данных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9525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Полная синхронность данных, не зависящая от человеческого фактора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9525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Отображение и учет ресурсов в режиме реального времени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88900" indent="9525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Предотвращение хищений путем отслеживания вмешательств в работу приборов учета</a:t>
                      </a:r>
                      <a:endParaRPr lang="ru-RU" sz="1000" b="0" strike="noStrike" spc="-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01" y="2931750"/>
            <a:ext cx="138545" cy="135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2166336"/>
            <a:ext cx="138545" cy="1356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2315809"/>
            <a:ext cx="138545" cy="135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2465733"/>
            <a:ext cx="138545" cy="1356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2617568"/>
            <a:ext cx="138545" cy="1356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2776916"/>
            <a:ext cx="138545" cy="1356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01" y="2005457"/>
            <a:ext cx="138545" cy="1356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3279053"/>
            <a:ext cx="138545" cy="1356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3430888"/>
            <a:ext cx="138545" cy="1356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3590236"/>
            <a:ext cx="138545" cy="1356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3749584"/>
            <a:ext cx="138545" cy="1356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4437404"/>
            <a:ext cx="138545" cy="1356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4603527"/>
            <a:ext cx="138545" cy="1356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4907935"/>
            <a:ext cx="138545" cy="1356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3" y="5492386"/>
            <a:ext cx="138545" cy="1356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3" y="5787096"/>
            <a:ext cx="138545" cy="1356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5937972"/>
            <a:ext cx="138545" cy="1356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3" y="6095245"/>
            <a:ext cx="138545" cy="1356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4" y="6250217"/>
            <a:ext cx="138545" cy="1356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3" y="6405189"/>
            <a:ext cx="138545" cy="1356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3A90C7-74E5-4B9E-9E01-1EF25F71D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00" y="3909580"/>
            <a:ext cx="138545" cy="1356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53280E8-2935-426B-B2E9-4D556BBC9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99" y="5062396"/>
            <a:ext cx="138545" cy="13565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5D87879-77FC-49CE-B3B4-BE4050EC9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99" y="5646191"/>
            <a:ext cx="138545" cy="13565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0E61F9C-1860-47D1-8DDD-9164EC5510C3}"/>
              </a:ext>
            </a:extLst>
          </p:cNvPr>
          <p:cNvSpPr/>
          <p:nvPr/>
        </p:nvSpPr>
        <p:spPr>
          <a:xfrm>
            <a:off x="529793" y="392734"/>
            <a:ext cx="9772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Типы систем сбора данных с приборов учета энергоресурсов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72C25B2-6DE8-494A-9CF9-F43A02216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27596"/>
              </p:ext>
            </p:extLst>
          </p:nvPr>
        </p:nvGraphicFramePr>
        <p:xfrm>
          <a:off x="2069092" y="1369032"/>
          <a:ext cx="8625617" cy="5333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422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Проприетарные</a:t>
                      </a:r>
                      <a:r>
                        <a:rPr kumimoji="0" lang="ru-RU" sz="16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 системы </a:t>
                      </a:r>
                      <a:r>
                        <a:rPr kumimoji="0" lang="en-US" sz="16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LP-WAN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lnSpc>
                          <a:spcPct val="10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Полная привязка и зависимость от текущего производителя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Низкое энергопотребление приборов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Высокая дальность связи</a:t>
                      </a:r>
                      <a:endParaRPr lang="ru-RU" sz="1000" b="0" strike="noStrike" spc="-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948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Системы на основе </a:t>
                      </a:r>
                      <a:r>
                        <a:rPr kumimoji="0" lang="en-US" sz="16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GSM</a:t>
                      </a:r>
                    </a:p>
                    <a:p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lnSpc>
                          <a:spcPct val="11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Необходимость контролировать баланс SIM-карт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Высокая зависимость от зоны покрытия и качества сигнала GSM-оператора</a:t>
                      </a: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 typeface="StarSymbol"/>
                        <a:buNone/>
                        <a:tabLst/>
                        <a:defRPr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</a:rPr>
                        <a:t>Привязка к одному GSM-оператору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Сложная инсталляция в смысле понимания силы сигнала на разных частях объекта (низкая проникающая способность GSM)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Очень высокое потребление энергии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Высокая степень покрытия СПД (мобильные операторы)</a:t>
                      </a:r>
                      <a:endParaRPr lang="ru-RU" sz="1000" b="0" strike="noStrike" spc="-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9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ahoma"/>
                        </a:rPr>
                        <a:t>Системы на основе </a:t>
                      </a:r>
                      <a:b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1600" b="0" strike="noStrike" spc="-1" dirty="0" err="1">
                          <a:solidFill>
                            <a:srgbClr val="000000"/>
                          </a:solidFill>
                          <a:latin typeface="Tahoma"/>
                        </a:rPr>
                        <a:t>Nb-IoT</a:t>
                      </a:r>
                      <a:endParaRPr lang="ru-RU" sz="1600" b="0" strike="noStrike" spc="-1" dirty="0">
                        <a:latin typeface="+mn-lt"/>
                      </a:endParaRPr>
                    </a:p>
                    <a:p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lnSpc>
                          <a:spcPct val="11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</a:rPr>
                        <a:t>Необходимость контролировать баланс SIM-карт</a:t>
                      </a: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 typeface="StarSymbol"/>
                        <a:buNone/>
                        <a:tabLst/>
                        <a:defRPr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Высокая зависимость от зоны покрытия и качества сигнала GSM-оператора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</a:rPr>
                        <a:t>Отсутствие правового регулирования в использовании E-SIM, и, как следствие — привязка к одному GSM-оператору</a:t>
                      </a:r>
                    </a:p>
                    <a:p>
                      <a:pPr marL="179388" indent="0">
                        <a:lnSpc>
                          <a:spcPct val="11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latin typeface="+mn-lt"/>
                        </a:rPr>
                        <a:t>Низкая проработка технологии </a:t>
                      </a:r>
                    </a:p>
                    <a:p>
                      <a:pPr marL="179388" indent="0">
                        <a:lnSpc>
                          <a:spcPct val="1100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</a:rPr>
                        <a:t>Отсутствие возможности организации собственной беспроводной сети (масштабирование сети только силами GSM-операторов)</a:t>
                      </a: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 typeface="StarSymbol"/>
                        <a:buNone/>
                        <a:tabLst/>
                        <a:defRPr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Высокая проникающая способность сигнала от приборов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</a:rPr>
                        <a:t>Невысокое энергопотребление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ahoma"/>
                        </a:rPr>
                        <a:t>Высокая степень покрытия  (мобильные операторы)</a:t>
                      </a:r>
                      <a:endParaRPr lang="ru-RU" sz="1000" b="0" strike="noStrike" spc="-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009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Системы с открытым протоколом </a:t>
                      </a:r>
                      <a:r>
                        <a:rPr kumimoji="0" lang="ru-RU" sz="1600" b="0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+mn-cs"/>
                        </a:rPr>
                        <a:t>LoRaWAN</a:t>
                      </a:r>
                      <a:endParaRPr kumimoji="0" lang="ru-RU" sz="16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uLnTx/>
                        <a:uFillTx/>
                        <a:latin typeface="Tahoma"/>
                        <a:ea typeface="Tahom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Низкая готовность сетей передачи данных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Возможность использовать и дополнять систему любыми устройствами широчайшей линейки производителей приборов </a:t>
                      </a:r>
                      <a:r>
                        <a:rPr lang="ru-RU" sz="1000" b="0" strike="noStrike" spc="-1" dirty="0" err="1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LoRaWAN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Высокая проникающая способность сигнала от приборов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Низкое энергопотребление приборов</a:t>
                      </a:r>
                    </a:p>
                    <a:p>
                      <a:pPr marL="179388" indent="0">
                        <a:lnSpc>
                          <a:spcPct val="11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Возможность легко развернуть собственную сеть сбора данных(установка базовой станции)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Возможность передачи данных в любую систему сбора данных(возможна легкая интеграция с другими системами собственными силами)</a:t>
                      </a:r>
                      <a:endParaRPr lang="ru-RU" sz="1000" b="0" strike="noStrike" spc="-1" dirty="0">
                        <a:latin typeface="+mn-lt"/>
                      </a:endParaRPr>
                    </a:p>
                    <a:p>
                      <a:pPr marL="179388" indent="0">
                        <a:lnSpc>
                          <a:spcPct val="11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181717"/>
                          </a:solidFill>
                          <a:latin typeface="Tahoma"/>
                          <a:ea typeface="Tahoma"/>
                        </a:rPr>
                        <a:t>Возможно Масштабирование сети при необходимости собственными силами.</a:t>
                      </a:r>
                      <a:endParaRPr lang="ru-RU" sz="1000" b="0" strike="noStrike" spc="-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70" y="1677865"/>
            <a:ext cx="138545" cy="135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68" y="1522448"/>
            <a:ext cx="138545" cy="1356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7" y="1829280"/>
            <a:ext cx="138545" cy="1356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6" y="2167113"/>
            <a:ext cx="138545" cy="135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5" y="2333648"/>
            <a:ext cx="138545" cy="1356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04" y="2507329"/>
            <a:ext cx="138545" cy="1356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4" y="2676604"/>
            <a:ext cx="138545" cy="1356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4" y="3179512"/>
            <a:ext cx="138545" cy="1356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3" y="3420521"/>
            <a:ext cx="138545" cy="1356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3" y="3598899"/>
            <a:ext cx="138545" cy="1356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2" y="4087703"/>
            <a:ext cx="138545" cy="1356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1" y="4586973"/>
            <a:ext cx="138545" cy="1356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2" y="4757541"/>
            <a:ext cx="138545" cy="1356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2" y="4923450"/>
            <a:ext cx="138545" cy="1356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4" y="5353605"/>
            <a:ext cx="138545" cy="1356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03" y="5682785"/>
            <a:ext cx="138545" cy="1356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4" y="5180050"/>
            <a:ext cx="138545" cy="1356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5" y="6026323"/>
            <a:ext cx="138545" cy="1356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4" y="6187535"/>
            <a:ext cx="138545" cy="1356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3" y="6511814"/>
            <a:ext cx="138545" cy="1356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426F48-C763-49E9-AFF4-C1E3D681C3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3" y="3763425"/>
            <a:ext cx="138545" cy="1356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CB70D3C-4FC3-4D9D-84C7-F2FAF3090F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2" y="4260605"/>
            <a:ext cx="138545" cy="1356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26F8EF-5A74-4960-AB7A-39C65E1E2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4" y="5856473"/>
            <a:ext cx="138545" cy="13565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4F1865-C0DD-47E9-9826-2A2392262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4" y="3005824"/>
            <a:ext cx="138545" cy="13565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93D1826-DD7D-44C3-AAA5-E32D834E5B19}"/>
              </a:ext>
            </a:extLst>
          </p:cNvPr>
          <p:cNvSpPr/>
          <p:nvPr/>
        </p:nvSpPr>
        <p:spPr>
          <a:xfrm>
            <a:off x="529793" y="392734"/>
            <a:ext cx="9772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Типы беспроводных систем сбора данных с приборов учета энергоресурсов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81A9189-9569-49DE-8A34-A6B19CD81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sp>
        <p:nvSpPr>
          <p:cNvPr id="183" name="CustomShape 3"/>
          <p:cNvSpPr/>
          <p:nvPr/>
        </p:nvSpPr>
        <p:spPr>
          <a:xfrm>
            <a:off x="1727040" y="1221120"/>
            <a:ext cx="85057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91704"/>
              </p:ext>
            </p:extLst>
          </p:nvPr>
        </p:nvGraphicFramePr>
        <p:xfrm>
          <a:off x="1863484" y="1198687"/>
          <a:ext cx="8369277" cy="5157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438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Приборы учета с датчиком геркона (импульсным выходом) и </a:t>
                      </a: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радиомодулем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 импульсным входом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9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Ненадежность проводов (обрывы и наводки от высоковольтных проводов)</a:t>
                      </a:r>
                    </a:p>
                    <a:p>
                      <a:pPr marL="88900" indent="0">
                        <a:lnSpc>
                          <a:spcPts val="9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Дребезг контактов датчика геркона (неточный съем данных из-за вибрации)</a:t>
                      </a:r>
                    </a:p>
                    <a:p>
                      <a:pPr marL="88900" indent="0">
                        <a:lnSpc>
                          <a:spcPts val="9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Возможность передавать только один параметр с прибора учета</a:t>
                      </a:r>
                    </a:p>
                    <a:p>
                      <a:pPr marL="88900" indent="0">
                        <a:lnSpc>
                          <a:spcPts val="9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Сложная установка и коммутация системы устройств (счетчик и </a:t>
                      </a:r>
                      <a:r>
                        <a:rPr lang="ru-RU" sz="900" b="0" strike="noStrike" spc="0" baseline="0" dirty="0" err="1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радиомодуль</a:t>
                      </a: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тоже нужно соединить)</a:t>
                      </a:r>
                    </a:p>
                    <a:p>
                      <a:pPr marL="88900" indent="0">
                        <a:lnSpc>
                          <a:spcPts val="9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Система устройств стоит дороже чем одно устройство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802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Приборы учета с RS485 и </a:t>
                      </a: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радиомодулем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 входом RS485</a:t>
                      </a:r>
                      <a:endParaRPr lang="ru-RU" sz="11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9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Ненадежность проводов (обрывы и наводки)</a:t>
                      </a:r>
                    </a:p>
                    <a:p>
                      <a:pPr marL="88900" indent="0">
                        <a:lnSpc>
                          <a:spcPts val="9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Возможность передавать большее количество параметров чем через импульсный выход, но меньше чем по радио, у протоколов разная скорость передачи данных и приходиться урезать количество передаваемых по радио данных</a:t>
                      </a:r>
                      <a:endParaRPr lang="ru-RU" sz="900" b="0" strike="noStrike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Приборы учета с индуктивной накладкой МИД-И и </a:t>
                      </a:r>
                      <a:r>
                        <a:rPr lang="ru-RU" sz="1100" b="0" strike="noStrike" spc="0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радиомодулем</a:t>
                      </a:r>
                      <a:r>
                        <a:rPr lang="ru-RU" sz="1100" b="0" strike="noStrike" spc="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lang="ru-RU" sz="1100" b="0" strike="noStrike" spc="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b="0" strike="noStrike" spc="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импульсным входом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 typeface="StarSymbol"/>
                        <a:buNone/>
                        <a:tabLst/>
                        <a:defRPr/>
                      </a:pPr>
                      <a:r>
                        <a:rPr lang="ru-RU" sz="900" b="0" strike="noStrike" spc="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Ненадежность проводов (обрывы и наводки)</a:t>
                      </a:r>
                    </a:p>
                    <a:p>
                      <a:pPr marL="88900" indent="0">
                        <a:lnSpc>
                          <a:spcPts val="9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900" b="0" strike="noStrike" spc="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Отсутствует дребезг контактов (высокая точность съема данных с прибора учета)</a:t>
                      </a:r>
                    </a:p>
                    <a:p>
                      <a:pPr marL="88900" indent="0">
                        <a:lnSpc>
                          <a:spcPts val="900"/>
                        </a:lnSpc>
                        <a:buClr>
                          <a:srgbClr val="181717"/>
                        </a:buClr>
                        <a:buFont typeface="StarSymbol"/>
                        <a:buNone/>
                      </a:pPr>
                      <a:r>
                        <a:rPr lang="ru-RU" sz="900" b="0" strike="noStrike" spc="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Возможность передачи данных об обратном потоке и ошибке(поднесение магнита или слом устройства)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621">
                <a:tc>
                  <a:txBody>
                    <a:bodyPr/>
                    <a:lstStyle/>
                    <a:p>
                      <a:pPr marL="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7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Приборы учета с </a:t>
                      </a: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радионакладкой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оптическим съемом данных </a:t>
                      </a:r>
                      <a:b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прибора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Возможность считывать только один параметр расхода воды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Искажение считываемых данных при изменении освещенности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Простота установки в систему (одно устройство)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Приборы учета с </a:t>
                      </a:r>
                      <a:r>
                        <a:rPr lang="ru-RU" sz="1100" spc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радиомодулем</a:t>
                      </a:r>
                      <a:r>
                        <a:rPr lang="ru-RU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lang="ru-RU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индукционным съемом данных </a:t>
                      </a:r>
                      <a:br>
                        <a:rPr lang="ru-RU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прибора (МИД-Р)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ts val="900"/>
                        </a:lnSpc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Возможность считывать большое количество параметров (обратный поток, профиль расходов, макс и мин расходы и т.д.)</a:t>
                      </a:r>
                      <a:endParaRPr lang="ru-RU" sz="900" b="0" strike="noStrike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0488" indent="0">
                        <a:lnSpc>
                          <a:spcPts val="900"/>
                        </a:lnSpc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Высокая точность считывания показаний с прибора учета</a:t>
                      </a:r>
                      <a:endParaRPr lang="ru-RU" sz="900" b="0" strike="noStrike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0488" indent="0">
                        <a:lnSpc>
                          <a:spcPts val="900"/>
                        </a:lnSpc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Простота установки в систему(одно устройство)</a:t>
                      </a:r>
                      <a:endParaRPr lang="ru-RU" sz="900" b="0" strike="noStrike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0488" indent="0">
                        <a:lnSpc>
                          <a:spcPts val="900"/>
                        </a:lnSpc>
                      </a:pPr>
                      <a:r>
                        <a:rPr lang="ru-RU" sz="900" b="0" strike="noStrike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Низкая зависимость точности прибора от внешних факторов (вибрация, свет, магнитные поля), сигнализация поднесения магнита</a:t>
                      </a:r>
                      <a:endParaRPr lang="ru-RU" sz="900" b="0" strike="noStrike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Приборы учета с электронным счетным механизмом и встроенным </a:t>
                      </a:r>
                      <a:r>
                        <a:rPr lang="ru-RU" sz="1100" spc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радиомодулем</a:t>
                      </a:r>
                      <a:r>
                        <a:rPr lang="ru-RU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100" spc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iWAN</a:t>
                      </a:r>
                      <a:r>
                        <a:rPr lang="ru-RU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900" b="0" strike="noStrike" kern="1200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Низкая итоговая стоимость решения под ключ</a:t>
                      </a:r>
                    </a:p>
                    <a:p>
                      <a:pPr marL="90488" indent="0" algn="l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900" b="0" strike="noStrike" kern="1200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Простота установки устройств в систему (одно устройство)</a:t>
                      </a:r>
                    </a:p>
                    <a:p>
                      <a:pPr marL="90488" indent="0" algn="l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900" b="0" strike="noStrike" kern="1200" spc="0" baseline="0" dirty="0">
                          <a:solidFill>
                            <a:srgbClr val="18171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Низкая зависимость точности прибора от внешних факторов (вибрация, свет, магнитные поля), встроенная сигнализация поднесения магнита</a:t>
                      </a:r>
                    </a:p>
                    <a:p>
                      <a:pPr>
                        <a:lnSpc>
                          <a:spcPts val="900"/>
                        </a:lnSpc>
                      </a:pPr>
                      <a:endParaRPr lang="ru-RU" sz="900" b="0" strike="noStrike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1388183"/>
            <a:ext cx="115497" cy="1130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1509769"/>
            <a:ext cx="115497" cy="1130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1625431"/>
            <a:ext cx="115497" cy="1130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1744382"/>
            <a:ext cx="115497" cy="1130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1867631"/>
            <a:ext cx="115497" cy="1130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2528704"/>
            <a:ext cx="115497" cy="1130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2397874"/>
            <a:ext cx="115497" cy="1130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3209936"/>
            <a:ext cx="115497" cy="1130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4236219"/>
            <a:ext cx="115497" cy="1130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3329854"/>
            <a:ext cx="115497" cy="1130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3454319"/>
            <a:ext cx="115497" cy="1130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4761817"/>
            <a:ext cx="115497" cy="1130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4355997"/>
            <a:ext cx="115497" cy="1130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4111765"/>
            <a:ext cx="115497" cy="11309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4999971"/>
            <a:ext cx="115497" cy="11309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5122051"/>
            <a:ext cx="115497" cy="1130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5235142"/>
            <a:ext cx="115497" cy="1130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5637883"/>
            <a:ext cx="115497" cy="11309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5752040"/>
            <a:ext cx="115497" cy="1130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6" y="5870746"/>
            <a:ext cx="115497" cy="11309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5C2688E-C3B1-4782-99FB-4C44923F33A8}"/>
              </a:ext>
            </a:extLst>
          </p:cNvPr>
          <p:cNvSpPr/>
          <p:nvPr/>
        </p:nvSpPr>
        <p:spPr>
          <a:xfrm>
            <a:off x="529794" y="392734"/>
            <a:ext cx="9985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Типы приборов учета, используемых в системах сбора и анализа данных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sp>
        <p:nvSpPr>
          <p:cNvPr id="16" name="CustomShape 1"/>
          <p:cNvSpPr/>
          <p:nvPr/>
        </p:nvSpPr>
        <p:spPr>
          <a:xfrm>
            <a:off x="1863484" y="312984"/>
            <a:ext cx="7891200" cy="77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endParaRPr lang="ru-RU" sz="3200" spc="-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11D4557-03F6-42E0-A186-73DD5CBB4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84429"/>
              </p:ext>
            </p:extLst>
          </p:nvPr>
        </p:nvGraphicFramePr>
        <p:xfrm>
          <a:off x="574180" y="1748204"/>
          <a:ext cx="11061570" cy="298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020">
                  <a:extLst>
                    <a:ext uri="{9D8B030D-6E8A-4147-A177-3AD203B41FA5}">
                      <a16:colId xmlns:a16="http://schemas.microsoft.com/office/drawing/2014/main" val="2015218616"/>
                    </a:ext>
                  </a:extLst>
                </a:gridCol>
                <a:gridCol w="1604682">
                  <a:extLst>
                    <a:ext uri="{9D8B030D-6E8A-4147-A177-3AD203B41FA5}">
                      <a16:colId xmlns:a16="http://schemas.microsoft.com/office/drawing/2014/main" val="2241881511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1327468915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2075216906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3593306637"/>
                    </a:ext>
                  </a:extLst>
                </a:gridCol>
                <a:gridCol w="1541930">
                  <a:extLst>
                    <a:ext uri="{9D8B030D-6E8A-4147-A177-3AD203B41FA5}">
                      <a16:colId xmlns:a16="http://schemas.microsoft.com/office/drawing/2014/main" val="1486542606"/>
                    </a:ext>
                  </a:extLst>
                </a:gridCol>
                <a:gridCol w="2079373">
                  <a:extLst>
                    <a:ext uri="{9D8B030D-6E8A-4147-A177-3AD203B41FA5}">
                      <a16:colId xmlns:a16="http://schemas.microsoft.com/office/drawing/2014/main" val="2963509637"/>
                    </a:ext>
                  </a:extLst>
                </a:gridCol>
              </a:tblGrid>
              <a:tr h="1030855"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Проприетарность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Скорость передачи данных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Применимость для приборов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учета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воды и тепла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Лицензирование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разработчиков</a:t>
                      </a:r>
                    </a:p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Возможность смены поставщика телекоммуникационных услуг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41587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r>
                        <a:rPr lang="en-US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ru-RU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 </a:t>
                      </a:r>
                      <a:br>
                        <a:rPr lang="en-US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(Стриж, </a:t>
                      </a:r>
                      <a:r>
                        <a:rPr lang="ru-RU" sz="11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Waviot</a:t>
                      </a:r>
                      <a:r>
                        <a:rPr lang="ru-RU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т.д.)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Закрытый стандарт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Низкая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Слабо применимо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требуется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Ограничено одним разработчиком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Отсутствует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10319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lang="en-US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ru-RU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r>
                        <a:rPr lang="en-US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ru-RU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Открытый стандарт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Средняя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Применимо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требуется</a:t>
                      </a:r>
                    </a:p>
                    <a:p>
                      <a:pPr algn="l"/>
                      <a:endParaRPr lang="ru-RU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Тысячи по всему миру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Есть, в том числе на частную сеть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90180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en-US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lang="ru-RU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ru-RU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en-US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ru-RU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Открытый стандарт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Высокая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Применимо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Тысячи по всему миру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Ограниченно присутствует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784208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E06E60-A75F-4AAA-8A6E-691BCE2E3063}"/>
              </a:ext>
            </a:extLst>
          </p:cNvPr>
          <p:cNvSpPr/>
          <p:nvPr/>
        </p:nvSpPr>
        <p:spPr>
          <a:xfrm>
            <a:off x="476006" y="238846"/>
            <a:ext cx="10112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Сравнительный анализ популярных беспроводных технологий UNB, NB-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IoT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LoRa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применимых в приборах учета энергоресурсов в сфере ЖКХ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B8979D-F83D-4AD7-B3C0-22CCB12EA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sp>
        <p:nvSpPr>
          <p:cNvPr id="162" name="CustomShape 2"/>
          <p:cNvSpPr/>
          <p:nvPr/>
        </p:nvSpPr>
        <p:spPr>
          <a:xfrm>
            <a:off x="7982040" y="6356520"/>
            <a:ext cx="20556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4A1088D-795C-487E-BED6-597A99917000}" type="slidenum">
              <a:rPr lang="ru-RU" sz="1200" spc="-1">
                <a:solidFill>
                  <a:srgbClr val="8B8B8B"/>
                </a:solidFill>
                <a:latin typeface="Calibri"/>
                <a:ea typeface="DejaVu Sans"/>
              </a:rPr>
              <a:t>8</a:t>
            </a:fld>
            <a:endParaRPr lang="ru-RU" sz="1200" spc="-1" dirty="0">
              <a:latin typeface="Arial"/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1863484" y="312984"/>
            <a:ext cx="7891200" cy="77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endParaRPr lang="ru-RU" sz="3200" spc="-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11D4557-03F6-42E0-A186-73DD5CBB4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50854"/>
              </p:ext>
            </p:extLst>
          </p:nvPr>
        </p:nvGraphicFramePr>
        <p:xfrm>
          <a:off x="942680" y="2132263"/>
          <a:ext cx="10661716" cy="338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083">
                  <a:extLst>
                    <a:ext uri="{9D8B030D-6E8A-4147-A177-3AD203B41FA5}">
                      <a16:colId xmlns:a16="http://schemas.microsoft.com/office/drawing/2014/main" val="2015218616"/>
                    </a:ext>
                  </a:extLst>
                </a:gridCol>
                <a:gridCol w="1007684">
                  <a:extLst>
                    <a:ext uri="{9D8B030D-6E8A-4147-A177-3AD203B41FA5}">
                      <a16:colId xmlns:a16="http://schemas.microsoft.com/office/drawing/2014/main" val="2241881511"/>
                    </a:ext>
                  </a:extLst>
                </a:gridCol>
                <a:gridCol w="496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448">
                  <a:extLst>
                    <a:ext uri="{9D8B030D-6E8A-4147-A177-3AD203B41FA5}">
                      <a16:colId xmlns:a16="http://schemas.microsoft.com/office/drawing/2014/main" val="2075216906"/>
                    </a:ext>
                  </a:extLst>
                </a:gridCol>
                <a:gridCol w="1050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5223">
                  <a:extLst>
                    <a:ext uri="{9D8B030D-6E8A-4147-A177-3AD203B41FA5}">
                      <a16:colId xmlns:a16="http://schemas.microsoft.com/office/drawing/2014/main" val="3593306637"/>
                    </a:ext>
                  </a:extLst>
                </a:gridCol>
                <a:gridCol w="1450874">
                  <a:extLst>
                    <a:ext uri="{9D8B030D-6E8A-4147-A177-3AD203B41FA5}">
                      <a16:colId xmlns:a16="http://schemas.microsoft.com/office/drawing/2014/main" val="2963509637"/>
                    </a:ext>
                  </a:extLst>
                </a:gridCol>
                <a:gridCol w="1391084">
                  <a:extLst>
                    <a:ext uri="{9D8B030D-6E8A-4147-A177-3AD203B41FA5}">
                      <a16:colId xmlns:a16="http://schemas.microsoft.com/office/drawing/2014/main" val="2996305391"/>
                    </a:ext>
                  </a:extLst>
                </a:gridCol>
              </a:tblGrid>
              <a:tr h="116627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Стоимость ВОМ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Абонентский договор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Связь за 6 лет,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Возможность самостоятельного масштабирования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Энерго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потребление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Сложность  оформления контракта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41587"/>
                  </a:ext>
                </a:extLst>
              </a:tr>
              <a:tr h="111469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Трансивер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Батарейка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Антенна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Остальное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=5</a:t>
                      </a:r>
                      <a:endParaRPr lang="ru-RU" sz="2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требуется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Низкое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Отсутствует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90180"/>
                  </a:ext>
                </a:extLst>
              </a:tr>
              <a:tr h="110598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Трансивер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Батарейка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Антенна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Остальное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  <a:p>
                      <a:pPr algn="l"/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  <a:p>
                      <a:pPr algn="l"/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</a:t>
                      </a:r>
                    </a:p>
                    <a:p>
                      <a:pPr algn="l"/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</a:t>
                      </a:r>
                    </a:p>
                    <a:p>
                      <a:pPr algn="l"/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=19</a:t>
                      </a:r>
                      <a:endParaRPr lang="ru-RU" sz="2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Высокое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Сложная процедура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784208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E06E60-A75F-4AAA-8A6E-691BCE2E3063}"/>
              </a:ext>
            </a:extLst>
          </p:cNvPr>
          <p:cNvSpPr/>
          <p:nvPr/>
        </p:nvSpPr>
        <p:spPr>
          <a:xfrm>
            <a:off x="424313" y="237033"/>
            <a:ext cx="9992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Краткий сравнительный анализ размера финансовых вложений в разработку 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внедрение приборов учета и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радиомодулей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технологиям NB-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IoT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LoRa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70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A6F7F5-19E5-40EF-A5BF-020F9873C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5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7" y="2530000"/>
            <a:ext cx="10560224" cy="3755178"/>
          </a:xfrm>
          <a:prstGeom prst="rect">
            <a:avLst/>
          </a:prstGeom>
        </p:spPr>
      </p:pic>
      <p:sp>
        <p:nvSpPr>
          <p:cNvPr id="188" name="CustomShape 3"/>
          <p:cNvSpPr/>
          <p:nvPr/>
        </p:nvSpPr>
        <p:spPr>
          <a:xfrm>
            <a:off x="804277" y="806108"/>
            <a:ext cx="8505720" cy="535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1"/>
              </a:spcAft>
            </a:pPr>
            <a:r>
              <a:rPr lang="ru-RU" sz="2800" spc="-1">
                <a:solidFill>
                  <a:srgbClr val="0070C0"/>
                </a:solidFill>
                <a:latin typeface="Tahoma"/>
                <a:ea typeface="Tahoma"/>
              </a:rPr>
              <a:t> </a:t>
            </a:r>
            <a:endParaRPr lang="ru-RU" sz="2800" spc="-1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6516" y="2072521"/>
            <a:ext cx="20131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spc="-1" dirty="0" err="1">
                <a:solidFill>
                  <a:srgbClr val="0070C0"/>
                </a:solidFill>
                <a:latin typeface="Tahoma"/>
                <a:ea typeface="Tahoma"/>
              </a:rPr>
              <a:t>Энергоснабжающие</a:t>
            </a:r>
            <a:r>
              <a:rPr lang="ru-RU" sz="1500" spc="-1" dirty="0">
                <a:solidFill>
                  <a:srgbClr val="0070C0"/>
                </a:solidFill>
                <a:latin typeface="Tahoma"/>
                <a:ea typeface="Tahoma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1500" spc="-1" dirty="0">
                <a:solidFill>
                  <a:srgbClr val="0070C0"/>
                </a:solidFill>
                <a:latin typeface="Tahoma"/>
                <a:ea typeface="Tahoma"/>
              </a:rPr>
              <a:t>организации</a:t>
            </a:r>
            <a:endParaRPr lang="ru-RU" sz="1500" spc="-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4637" y="2072521"/>
            <a:ext cx="13502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spc="-1" dirty="0">
                <a:solidFill>
                  <a:srgbClr val="0070C0"/>
                </a:solidFill>
                <a:latin typeface="Tahoma"/>
                <a:ea typeface="Tahoma"/>
              </a:rPr>
              <a:t>Застройщики</a:t>
            </a:r>
            <a:endParaRPr lang="ru-RU" sz="1500" spc="-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8481" y="2106344"/>
            <a:ext cx="11356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lang="ru-RU" sz="1500" spc="-1" dirty="0">
                <a:solidFill>
                  <a:srgbClr val="0070C0"/>
                </a:solidFill>
                <a:latin typeface="Tahoma"/>
              </a:rPr>
              <a:t>ТСЖ / ТСН</a:t>
            </a:r>
            <a:endParaRPr lang="ru-RU" sz="1500" spc="-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1763" y="2104144"/>
            <a:ext cx="2657193" cy="94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601"/>
              </a:spcAft>
            </a:pPr>
            <a:r>
              <a:rPr lang="ru-RU" sz="1500" spc="-1" dirty="0">
                <a:solidFill>
                  <a:srgbClr val="0070C0"/>
                </a:solidFill>
                <a:latin typeface="Tahoma"/>
              </a:rPr>
              <a:t>Коттеджные </a:t>
            </a:r>
          </a:p>
          <a:p>
            <a:pPr algn="ctr">
              <a:lnSpc>
                <a:spcPts val="1200"/>
              </a:lnSpc>
              <a:spcAft>
                <a:spcPts val="601"/>
              </a:spcAft>
            </a:pPr>
            <a:r>
              <a:rPr lang="ru-RU" sz="1500" spc="-1" dirty="0">
                <a:solidFill>
                  <a:srgbClr val="0070C0"/>
                </a:solidFill>
                <a:latin typeface="Tahoma"/>
              </a:rPr>
              <a:t>поселки,</a:t>
            </a:r>
          </a:p>
          <a:p>
            <a:pPr algn="ctr">
              <a:lnSpc>
                <a:spcPts val="1200"/>
              </a:lnSpc>
              <a:spcAft>
                <a:spcPts val="601"/>
              </a:spcAft>
            </a:pPr>
            <a:r>
              <a:rPr lang="ru-RU" sz="1500" spc="-1" dirty="0">
                <a:solidFill>
                  <a:srgbClr val="0070C0"/>
                </a:solidFill>
                <a:latin typeface="Tahoma"/>
              </a:rPr>
              <a:t>садовые </a:t>
            </a:r>
          </a:p>
          <a:p>
            <a:pPr algn="ctr">
              <a:lnSpc>
                <a:spcPts val="1200"/>
              </a:lnSpc>
              <a:spcAft>
                <a:spcPts val="601"/>
              </a:spcAft>
            </a:pPr>
            <a:r>
              <a:rPr lang="ru-RU" sz="1500" spc="-1" dirty="0">
                <a:solidFill>
                  <a:srgbClr val="0070C0"/>
                </a:solidFill>
                <a:latin typeface="Tahoma"/>
              </a:rPr>
              <a:t>товарищества</a:t>
            </a:r>
            <a:endParaRPr lang="ru-RU" sz="1500" spc="-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23458" y="2144912"/>
            <a:ext cx="1487971" cy="48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601"/>
              </a:spcAft>
            </a:pPr>
            <a:r>
              <a:rPr lang="ru-RU" sz="1500" spc="-1" dirty="0">
                <a:solidFill>
                  <a:srgbClr val="0070C0"/>
                </a:solidFill>
                <a:latin typeface="Tahoma"/>
              </a:rPr>
              <a:t>Управляющие </a:t>
            </a:r>
          </a:p>
          <a:p>
            <a:pPr algn="ctr">
              <a:lnSpc>
                <a:spcPts val="1200"/>
              </a:lnSpc>
              <a:spcAft>
                <a:spcPts val="601"/>
              </a:spcAft>
            </a:pPr>
            <a:r>
              <a:rPr lang="ru-RU" sz="1500" spc="-1" dirty="0">
                <a:solidFill>
                  <a:srgbClr val="0070C0"/>
                </a:solidFill>
                <a:latin typeface="Tahoma"/>
              </a:rPr>
              <a:t>компании</a:t>
            </a:r>
            <a:endParaRPr lang="ru-RU" sz="1500" spc="-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82165" y="4745427"/>
            <a:ext cx="2765372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0061A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err="1">
                <a:solidFill>
                  <a:srgbClr val="0070C0"/>
                </a:solidFill>
                <a:latin typeface="Tahoma"/>
                <a:ea typeface="Tahoma"/>
              </a:rPr>
              <a:t>Водоснабжающие</a:t>
            </a:r>
            <a:r>
              <a:rPr lang="ru-RU" sz="1400" spc="-1" dirty="0">
                <a:solidFill>
                  <a:srgbClr val="0070C0"/>
                </a:solidFill>
                <a:latin typeface="Tahoma"/>
                <a:ea typeface="Tahoma"/>
              </a:rPr>
              <a:t> организации</a:t>
            </a:r>
            <a:endParaRPr lang="ru-RU" sz="1400" spc="-1" dirty="0"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2703258" y="2115714"/>
            <a:ext cx="0" cy="179136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4594454" y="2115714"/>
            <a:ext cx="0" cy="1095604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6008641" y="2115714"/>
            <a:ext cx="0" cy="1300497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8395104" y="2145548"/>
            <a:ext cx="0" cy="1300497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627E267-5121-47F1-85C3-B92B0042A5C2}"/>
              </a:ext>
            </a:extLst>
          </p:cNvPr>
          <p:cNvSpPr/>
          <p:nvPr/>
        </p:nvSpPr>
        <p:spPr>
          <a:xfrm>
            <a:off x="529794" y="392734"/>
            <a:ext cx="728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партнеры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13222</TotalTime>
  <Words>1394</Words>
  <Application>Microsoft Office PowerPoint</Application>
  <PresentationFormat>Широкоэкранный</PresentationFormat>
  <Paragraphs>245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StarSymbol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Декаст.Сервисы</dc:title>
  <dc:subject/>
  <dc:creator>Анна Рябкова</dc:creator>
  <dc:description/>
  <cp:lastModifiedBy>Александр Шаталин</cp:lastModifiedBy>
  <cp:revision>281</cp:revision>
  <cp:lastPrinted>2019-10-02T13:03:14Z</cp:lastPrinted>
  <dcterms:created xsi:type="dcterms:W3CDTF">2019-04-09T13:21:58Z</dcterms:created>
  <dcterms:modified xsi:type="dcterms:W3CDTF">2019-11-18T14:14:54Z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42</vt:i4>
  </property>
</Properties>
</file>