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3" r:id="rId2"/>
    <p:sldId id="298" r:id="rId3"/>
    <p:sldId id="318" r:id="rId4"/>
    <p:sldId id="314" r:id="rId5"/>
    <p:sldId id="316" r:id="rId6"/>
    <p:sldId id="256" r:id="rId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320" userDrawn="1">
          <p15:clr>
            <a:srgbClr val="A4A3A4"/>
          </p15:clr>
        </p15:guide>
        <p15:guide id="4" orient="horz" pos="1911" userDrawn="1">
          <p15:clr>
            <a:srgbClr val="A4A3A4"/>
          </p15:clr>
        </p15:guide>
        <p15:guide id="6" orient="horz" pos="1412" userDrawn="1">
          <p15:clr>
            <a:srgbClr val="A4A3A4"/>
          </p15:clr>
        </p15:guide>
        <p15:guide id="7" pos="4611" userDrawn="1">
          <p15:clr>
            <a:srgbClr val="A4A3A4"/>
          </p15:clr>
        </p15:guide>
        <p15:guide id="10" pos="75" userDrawn="1">
          <p15:clr>
            <a:srgbClr val="A4A3A4"/>
          </p15:clr>
        </p15:guide>
        <p15:guide id="12" pos="461" userDrawn="1">
          <p15:clr>
            <a:srgbClr val="A4A3A4"/>
          </p15:clr>
        </p15:guide>
        <p15:guide id="13" orient="horz" pos="845" userDrawn="1">
          <p15:clr>
            <a:srgbClr val="A4A3A4"/>
          </p15:clr>
        </p15:guide>
        <p15:guide id="14" pos="7197" userDrawn="1">
          <p15:clr>
            <a:srgbClr val="A4A3A4"/>
          </p15:clr>
        </p15:guide>
        <p15:guide id="15" pos="5337" userDrawn="1">
          <p15:clr>
            <a:srgbClr val="A4A3A4"/>
          </p15:clr>
        </p15:guide>
        <p15:guide id="16" orient="horz" pos="2251" userDrawn="1">
          <p15:clr>
            <a:srgbClr val="A4A3A4"/>
          </p15:clr>
        </p15:guide>
        <p15:guide id="17" orient="horz" pos="2772" userDrawn="1">
          <p15:clr>
            <a:srgbClr val="A4A3A4"/>
          </p15:clr>
        </p15:guide>
        <p15:guide id="18" orient="horz" pos="3952" userDrawn="1">
          <p15:clr>
            <a:srgbClr val="A4A3A4"/>
          </p15:clr>
        </p15:guide>
        <p15:guide id="19" orient="horz" pos="96" userDrawn="1">
          <p15:clr>
            <a:srgbClr val="A4A3A4"/>
          </p15:clr>
        </p15:guide>
        <p15:guide id="20" pos="6131" userDrawn="1">
          <p15:clr>
            <a:srgbClr val="A4A3A4"/>
          </p15:clr>
        </p15:guide>
        <p15:guide id="21" pos="3817" userDrawn="1">
          <p15:clr>
            <a:srgbClr val="A4A3A4"/>
          </p15:clr>
        </p15:guide>
        <p15:guide id="22" orient="horz" pos="3135" userDrawn="1">
          <p15:clr>
            <a:srgbClr val="A4A3A4"/>
          </p15:clr>
        </p15:guide>
        <p15:guide id="23" orient="horz" pos="1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6EC"/>
    <a:srgbClr val="0190A5"/>
    <a:srgbClr val="42BCCF"/>
    <a:srgbClr val="00A3BB"/>
    <a:srgbClr val="F35623"/>
    <a:srgbClr val="C55A11"/>
    <a:srgbClr val="00B050"/>
    <a:srgbClr val="5B9BD5"/>
    <a:srgbClr val="FFFF99"/>
    <a:srgbClr val="FFD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91139" autoAdjust="0"/>
  </p:normalViewPr>
  <p:slideViewPr>
    <p:cSldViewPr snapToGrid="0">
      <p:cViewPr varScale="1">
        <p:scale>
          <a:sx n="78" d="100"/>
          <a:sy n="78" d="100"/>
        </p:scale>
        <p:origin x="1046" y="77"/>
      </p:cViewPr>
      <p:guideLst>
        <p:guide pos="2320"/>
        <p:guide orient="horz" pos="1911"/>
        <p:guide orient="horz" pos="1412"/>
        <p:guide pos="4611"/>
        <p:guide pos="75"/>
        <p:guide pos="461"/>
        <p:guide orient="horz" pos="845"/>
        <p:guide pos="7197"/>
        <p:guide pos="5337"/>
        <p:guide orient="horz" pos="2251"/>
        <p:guide orient="horz" pos="2772"/>
        <p:guide orient="horz" pos="3952"/>
        <p:guide orient="horz" pos="96"/>
        <p:guide pos="6131"/>
        <p:guide pos="3817"/>
        <p:guide orient="horz" pos="3135"/>
        <p:guide orient="horz" pos="1026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0695F-5DB7-4232-A2DB-9E75F16B6C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2756E-2FFC-491C-AC91-116E57B6C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04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2756E-2FFC-491C-AC91-116E57B6CA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09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2756E-2FFC-491C-AC91-116E57B6CAD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3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28588" y="1447800"/>
            <a:ext cx="6935788" cy="39020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2756E-2FFC-491C-AC91-116E57B6CAD4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28588" y="1447800"/>
            <a:ext cx="6935788" cy="39020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2756E-2FFC-491C-AC91-116E57B6CAD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5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28588" y="1447800"/>
            <a:ext cx="6935788" cy="39020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2756E-2FFC-491C-AC91-116E57B6CAD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38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2756E-2FFC-491C-AC91-116E57B6CA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7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80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3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3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18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46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84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0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7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3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40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77432-C323-4709-A3E9-74C6F8DC3FA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21A3-4185-4240-BB30-9D1E80E79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8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10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12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1" r="2066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>
              <a:solidFill>
                <a:srgbClr val="045699"/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304892"/>
            <a:ext cx="12192000" cy="2274891"/>
          </a:xfrm>
          <a:prstGeom prst="rect">
            <a:avLst/>
          </a:prstGeom>
          <a:solidFill>
            <a:srgbClr val="A9DCE4">
              <a:alpha val="52000"/>
            </a:srgb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01959" y="4738851"/>
            <a:ext cx="8390185" cy="1602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 smtClean="0">
                <a:solidFill>
                  <a:schemeClr val="bg1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СПбГБУ</a:t>
            </a:r>
            <a:r>
              <a:rPr lang="ru-RU" sz="3600" b="1" dirty="0" smtClean="0">
                <a:solidFill>
                  <a:schemeClr val="bg1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«Центр энергосбережения</a:t>
            </a:r>
            <a:r>
              <a:rPr lang="ru-RU" sz="3600" b="1" dirty="0" smtClean="0">
                <a:solidFill>
                  <a:schemeClr val="bg1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Обеспечение контроля качества продукции, применяемой в строительстве и эксплуатации бюджетных объектов</a:t>
            </a:r>
            <a:endParaRPr lang="ru-RU" sz="2400" b="1" dirty="0">
              <a:solidFill>
                <a:schemeClr val="bg1"/>
              </a:solidFill>
              <a:latin typeface="Franklin Gothic Heavy" panose="020B06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Picture 2" descr="Coat of Arms of Saint Petersburg (2003)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9" y="4770693"/>
            <a:ext cx="544819" cy="5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498307" y="3840304"/>
            <a:ext cx="85724" cy="12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374354" y="3902870"/>
            <a:ext cx="245397" cy="90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67" y="5540298"/>
            <a:ext cx="524301" cy="42675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127125" y="4770693"/>
            <a:ext cx="45719" cy="121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1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29" y="2696276"/>
            <a:ext cx="11199323" cy="3565022"/>
          </a:xfrm>
          <a:prstGeom prst="rect">
            <a:avLst/>
          </a:prstGeom>
        </p:spPr>
      </p:pic>
      <p:sp>
        <p:nvSpPr>
          <p:cNvPr id="56" name="Овал 55"/>
          <p:cNvSpPr/>
          <p:nvPr/>
        </p:nvSpPr>
        <p:spPr>
          <a:xfrm>
            <a:off x="11624953" y="6391353"/>
            <a:ext cx="343536" cy="343536"/>
          </a:xfrm>
          <a:prstGeom prst="ellipse">
            <a:avLst/>
          </a:prstGeom>
          <a:solidFill>
            <a:srgbClr val="00A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12029879" y="6689401"/>
            <a:ext cx="113590" cy="113590"/>
          </a:xfrm>
          <a:prstGeom prst="ellipse">
            <a:avLst/>
          </a:prstGeom>
          <a:solidFill>
            <a:srgbClr val="F35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ranklin Gothic Medium" panose="020B06030201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1563562" y="6424620"/>
            <a:ext cx="46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Franklin Gothic Medium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BDCA951B-F090-D142-A8F5-17FF2F5604C8}"/>
              </a:ext>
            </a:extLst>
          </p:cNvPr>
          <p:cNvSpPr/>
          <p:nvPr/>
        </p:nvSpPr>
        <p:spPr>
          <a:xfrm>
            <a:off x="-4482" y="161385"/>
            <a:ext cx="12196482" cy="905547"/>
          </a:xfrm>
          <a:prstGeom prst="rect">
            <a:avLst/>
          </a:prstGeom>
          <a:gradFill flip="none" rotWithShape="1">
            <a:gsLst>
              <a:gs pos="3401">
                <a:srgbClr val="046F7A"/>
              </a:gs>
              <a:gs pos="70000">
                <a:srgbClr val="0098B0"/>
              </a:gs>
              <a:gs pos="8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8CE2D0C-F06E-DB46-8570-6FA121C790F1}"/>
              </a:ext>
            </a:extLst>
          </p:cNvPr>
          <p:cNvSpPr txBox="1"/>
          <p:nvPr/>
        </p:nvSpPr>
        <p:spPr>
          <a:xfrm>
            <a:off x="513127" y="170324"/>
            <a:ext cx="10096816" cy="9130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200"/>
              </a:lnSpc>
            </a:pPr>
            <a:r>
              <a:rPr lang="ru-RU" sz="3200" b="1" cap="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Направления деятельности</a:t>
            </a:r>
            <a:br>
              <a:rPr lang="ru-RU" sz="3200" b="1" cap="all" dirty="0">
                <a:solidFill>
                  <a:schemeClr val="bg1"/>
                </a:solidFill>
                <a:latin typeface="Franklin Gothic Heavy" panose="020B0903020102020204" pitchFamily="34" charset="0"/>
              </a:rPr>
            </a:br>
            <a:r>
              <a:rPr lang="ru-RU" sz="3200" b="1" cap="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СПБГБУ «ЦЕНТР ЭНЕРГОСБЕРЕЖЕНИЯ»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D50A61F3-8546-514A-9C24-7551DE5E6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71" y="344632"/>
            <a:ext cx="601363" cy="495718"/>
          </a:xfrm>
          <a:prstGeom prst="rect">
            <a:avLst/>
          </a:prstGeom>
        </p:spPr>
      </p:pic>
      <p:pic>
        <p:nvPicPr>
          <p:cNvPr id="55" name="Picture 2" descr="Coat of Arms of Saint Petersburg (2003).svg">
            <a:extLst>
              <a:ext uri="{FF2B5EF4-FFF2-40B4-BE49-F238E27FC236}">
                <a16:creationId xmlns:a16="http://schemas.microsoft.com/office/drawing/2014/main" xmlns="" id="{7744874C-E5C3-DF4B-B200-4D4A8D175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03" y="197662"/>
            <a:ext cx="737142" cy="7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55" y="4778040"/>
            <a:ext cx="1440000" cy="1440000"/>
          </a:xfrm>
          <a:prstGeom prst="ellipse">
            <a:avLst/>
          </a:prstGeom>
          <a:ln w="50800">
            <a:solidFill>
              <a:srgbClr val="3991A8"/>
            </a:solidFill>
          </a:ln>
        </p:spPr>
      </p:pic>
      <p:pic>
        <p:nvPicPr>
          <p:cNvPr id="24" name="Рисунок 2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1" y="3090768"/>
            <a:ext cx="1440000" cy="1440000"/>
          </a:xfrm>
          <a:prstGeom prst="ellipse">
            <a:avLst/>
          </a:prstGeom>
          <a:ln w="50800">
            <a:solidFill>
              <a:srgbClr val="3991A8"/>
            </a:solidFill>
          </a:ln>
        </p:spPr>
      </p:pic>
      <p:pic>
        <p:nvPicPr>
          <p:cNvPr id="26" name="Рисунок 2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4" y="4766747"/>
            <a:ext cx="1440000" cy="1440000"/>
          </a:xfrm>
          <a:prstGeom prst="ellipse">
            <a:avLst/>
          </a:prstGeom>
          <a:ln w="50800">
            <a:solidFill>
              <a:srgbClr val="3991A8"/>
            </a:solidFill>
          </a:ln>
        </p:spPr>
      </p:pic>
      <p:pic>
        <p:nvPicPr>
          <p:cNvPr id="28" name="Рисунок 2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5055" y="1415675"/>
            <a:ext cx="1440000" cy="1440000"/>
          </a:xfrm>
          <a:prstGeom prst="ellipse">
            <a:avLst/>
          </a:prstGeom>
          <a:ln w="50800">
            <a:solidFill>
              <a:srgbClr val="3991A8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7795777" y="1460214"/>
            <a:ext cx="3343276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Содействие участникам </a:t>
            </a:r>
            <a:b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Региональной программы в реализации ее мероприятий и концепций в сфере энергосбережения и повышения энергетической эффективности на территории</a:t>
            </a:r>
            <a:b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Санкт-Петербурга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17303" y="3389074"/>
            <a:ext cx="2995400" cy="81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Проведение энергетических обследований, координация деятельности по реализации энергосервисных контрактов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64927" y="4959399"/>
            <a:ext cx="3102330" cy="99001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Методологическая работа по обеспечению контроля качества продукции, применяемой </a:t>
            </a:r>
            <a:b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на строительных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объектах</a:t>
            </a:r>
          </a:p>
          <a:p>
            <a:pPr>
              <a:lnSpc>
                <a:spcPts val="1400"/>
              </a:lnSpc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Санкт-Петербурга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72400" y="5026141"/>
            <a:ext cx="2995400" cy="818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Проведение испытаний трубопроводной продукции</a:t>
            </a:r>
            <a:b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 запорной арматуры на базе испытательной лаборатории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72399" y="3396208"/>
            <a:ext cx="3452385" cy="99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Информационное обеспечение</a:t>
            </a:r>
          </a:p>
          <a:p>
            <a:pPr>
              <a:lnSpc>
                <a:spcPts val="1400"/>
              </a:lnSpc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на территории Санкт-Петербурга мероприятий в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области энергосбережения и повышения энергетической эффективности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2505492" y="1379832"/>
            <a:ext cx="3050530" cy="56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2495781" y="2843215"/>
            <a:ext cx="3060471" cy="636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7869403" y="2843215"/>
            <a:ext cx="3087522" cy="636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2505492" y="3057837"/>
            <a:ext cx="3050530" cy="56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2495551" y="4532341"/>
            <a:ext cx="3060471" cy="636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2515432" y="4745826"/>
            <a:ext cx="3050530" cy="56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2495551" y="6234140"/>
            <a:ext cx="3060471" cy="636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7859713" y="3051143"/>
            <a:ext cx="3087522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869403" y="4535522"/>
            <a:ext cx="3087522" cy="636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6237711" y="3071718"/>
            <a:ext cx="1440000" cy="1440000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  <a:ln w="50800">
            <a:solidFill>
              <a:srgbClr val="3991A8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TextBox 36"/>
          <p:cNvSpPr txBox="1"/>
          <p:nvPr/>
        </p:nvSpPr>
        <p:spPr>
          <a:xfrm>
            <a:off x="2436353" y="1458759"/>
            <a:ext cx="3850267" cy="135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Методологическая, нормотворческая деятельность, а также деятельность</a:t>
            </a:r>
            <a:b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 мониторингу и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формированию отчетности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сфере энергосбережения и повышения энергетической эффективности, регламентированная федеральным и региональным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законодательством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>
            <a:off x="903892" y="1407196"/>
            <a:ext cx="1440000" cy="1440000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  <a:ln w="50800">
            <a:solidFill>
              <a:srgbClr val="3991A8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44" name="Прямая соединительная линия 43"/>
          <p:cNvCxnSpPr/>
          <p:nvPr/>
        </p:nvCxnSpPr>
        <p:spPr>
          <a:xfrm>
            <a:off x="7859713" y="4713299"/>
            <a:ext cx="3087522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7869403" y="6231153"/>
            <a:ext cx="3087522" cy="636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859713" y="1379676"/>
            <a:ext cx="3097212" cy="1337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3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995C9127-57B0-D642-8558-0E392452F1D4}"/>
              </a:ext>
            </a:extLst>
          </p:cNvPr>
          <p:cNvSpPr/>
          <p:nvPr/>
        </p:nvSpPr>
        <p:spPr>
          <a:xfrm>
            <a:off x="-4482" y="-3436"/>
            <a:ext cx="12196482" cy="905547"/>
          </a:xfrm>
          <a:prstGeom prst="rect">
            <a:avLst/>
          </a:prstGeom>
          <a:gradFill flip="none" rotWithShape="1">
            <a:gsLst>
              <a:gs pos="3401">
                <a:srgbClr val="046F7A"/>
              </a:gs>
              <a:gs pos="70000">
                <a:srgbClr val="0098B0"/>
              </a:gs>
              <a:gs pos="8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11624953" y="6391353"/>
            <a:ext cx="343536" cy="343536"/>
          </a:xfrm>
          <a:prstGeom prst="ellipse">
            <a:avLst/>
          </a:prstGeom>
          <a:solidFill>
            <a:srgbClr val="00A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12029879" y="6689401"/>
            <a:ext cx="113590" cy="113590"/>
          </a:xfrm>
          <a:prstGeom prst="ellipse">
            <a:avLst/>
          </a:prstGeom>
          <a:solidFill>
            <a:srgbClr val="F35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1563562" y="6424620"/>
            <a:ext cx="46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sz="1200" dirty="0">
              <a:solidFill>
                <a:prstClr val="white"/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F803260E-9625-4342-8755-7E7B35FCE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1071" y="-775819"/>
            <a:ext cx="322223" cy="32222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3B184260-165E-EA47-BC0B-363911C9FAA4}"/>
              </a:ext>
            </a:extLst>
          </p:cNvPr>
          <p:cNvSpPr txBox="1"/>
          <p:nvPr/>
        </p:nvSpPr>
        <p:spPr>
          <a:xfrm>
            <a:off x="513127" y="169650"/>
            <a:ext cx="100968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cap="all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Формирование каталога</a:t>
            </a:r>
            <a:endParaRPr lang="ru-RU" sz="3200" b="1" cap="all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29463D34-213E-9A48-B9DF-D10938D093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71" y="179811"/>
            <a:ext cx="601363" cy="495718"/>
          </a:xfrm>
          <a:prstGeom prst="rect">
            <a:avLst/>
          </a:prstGeom>
        </p:spPr>
      </p:pic>
      <p:pic>
        <p:nvPicPr>
          <p:cNvPr id="78" name="Picture 2" descr="Coat of Arms of Saint Petersburg (2003).svg">
            <a:extLst>
              <a:ext uri="{FF2B5EF4-FFF2-40B4-BE49-F238E27FC236}">
                <a16:creationId xmlns="" xmlns:a16="http://schemas.microsoft.com/office/drawing/2014/main" id="{6DB4CAE3-95CA-8E40-B2E9-39978CCE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03" y="32841"/>
            <a:ext cx="737142" cy="7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Группа 59"/>
          <p:cNvGrpSpPr/>
          <p:nvPr/>
        </p:nvGrpSpPr>
        <p:grpSpPr>
          <a:xfrm>
            <a:off x="4091764" y="2532404"/>
            <a:ext cx="1091108" cy="1042754"/>
            <a:chOff x="5968355" y="2945062"/>
            <a:chExt cx="540000" cy="540000"/>
          </a:xfrm>
        </p:grpSpPr>
        <p:sp>
          <p:nvSpPr>
            <p:cNvPr id="65" name="Овал 64"/>
            <p:cNvSpPr>
              <a:spLocks noChangeAspect="1"/>
            </p:cNvSpPr>
            <p:nvPr/>
          </p:nvSpPr>
          <p:spPr>
            <a:xfrm>
              <a:off x="5968355" y="2945062"/>
              <a:ext cx="540000" cy="540000"/>
            </a:xfrm>
            <a:prstGeom prst="ellipse">
              <a:avLst/>
            </a:prstGeom>
            <a:solidFill>
              <a:srgbClr val="046F7A"/>
            </a:solidFill>
            <a:ln w="127000">
              <a:solidFill>
                <a:srgbClr val="0098B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F44D407D-24D0-894F-99B6-5F90EB4BA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972" y="3071062"/>
              <a:ext cx="288000" cy="288000"/>
            </a:xfrm>
            <a:prstGeom prst="rect">
              <a:avLst/>
            </a:prstGeom>
          </p:spPr>
        </p:pic>
      </p:grpSp>
      <p:sp>
        <p:nvSpPr>
          <p:cNvPr id="72" name="Прямоугольник 71"/>
          <p:cNvSpPr/>
          <p:nvPr/>
        </p:nvSpPr>
        <p:spPr>
          <a:xfrm>
            <a:off x="3743707" y="2063647"/>
            <a:ext cx="1803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algn="ctr"/>
            <a:r>
              <a:rPr lang="ru-RU" sz="1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ТС РСО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449261" y="2493869"/>
            <a:ext cx="1091108" cy="1042754"/>
            <a:chOff x="1919737" y="4349038"/>
            <a:chExt cx="1091108" cy="1042754"/>
          </a:xfrm>
        </p:grpSpPr>
        <p:sp>
          <p:nvSpPr>
            <p:cNvPr id="74" name="Овал 73"/>
            <p:cNvSpPr>
              <a:spLocks noChangeAspect="1"/>
            </p:cNvSpPr>
            <p:nvPr/>
          </p:nvSpPr>
          <p:spPr>
            <a:xfrm>
              <a:off x="1919737" y="4349038"/>
              <a:ext cx="1091108" cy="10427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8B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5" name="Picture 2" descr="http://static.logika-consortium.ru/wp-content/uploads/2018/01/Logo-h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4" t="8766" r="31360" b="46238"/>
            <a:stretch/>
          </p:blipFill>
          <p:spPr bwMode="auto">
            <a:xfrm>
              <a:off x="1968219" y="4466803"/>
              <a:ext cx="1016165" cy="77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6" name="Прямая соединительная линия 75"/>
          <p:cNvCxnSpPr/>
          <p:nvPr/>
        </p:nvCxnSpPr>
        <p:spPr>
          <a:xfrm>
            <a:off x="544059" y="4050063"/>
            <a:ext cx="6308" cy="953388"/>
          </a:xfrm>
          <a:prstGeom prst="line">
            <a:avLst/>
          </a:prstGeom>
          <a:ln w="34925">
            <a:solidFill>
              <a:srgbClr val="046F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рямоугольник 5"/>
          <p:cNvSpPr>
            <a:spLocks noChangeArrowheads="1"/>
          </p:cNvSpPr>
          <p:nvPr/>
        </p:nvSpPr>
        <p:spPr bwMode="auto">
          <a:xfrm>
            <a:off x="607314" y="4254200"/>
            <a:ext cx="2840760" cy="62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  <a:buFontTx/>
              <a:buChar char="•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Сертификаты/декларации</a:t>
            </a:r>
          </a:p>
          <a:p>
            <a:pPr marL="174625" indent="-174625"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  <a:buFontTx/>
              <a:buChar char="•"/>
            </a:pPr>
            <a:r>
              <a:rPr lang="ru-RU" alt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Система менеджмента качества</a:t>
            </a:r>
          </a:p>
          <a:p>
            <a:pPr marL="174625" indent="-174625"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  <a:buFontTx/>
              <a:buChar char="•"/>
            </a:pPr>
            <a:r>
              <a:rPr lang="ru-RU" alt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Поставка на экспорт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1446528" y="2042965"/>
            <a:ext cx="2645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algn="ctr"/>
            <a:r>
              <a:rPr lang="ru-RU" sz="1600" dirty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Заключение о прохождении документарной проверки </a:t>
            </a:r>
          </a:p>
        </p:txBody>
      </p: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xmlns="" id="{40BB66CC-F44C-C142-9371-340148DDC6B7}"/>
              </a:ext>
            </a:extLst>
          </p:cNvPr>
          <p:cNvCxnSpPr>
            <a:cxnSpLocks/>
          </p:cNvCxnSpPr>
          <p:nvPr/>
        </p:nvCxnSpPr>
        <p:spPr>
          <a:xfrm flipV="1">
            <a:off x="1655141" y="3010018"/>
            <a:ext cx="2295390" cy="5228"/>
          </a:xfrm>
          <a:prstGeom prst="straightConnector1">
            <a:avLst/>
          </a:prstGeom>
          <a:ln w="34925">
            <a:solidFill>
              <a:srgbClr val="E84B04"/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xmlns="" id="{40BB66CC-F44C-C142-9371-340148DDC6B7}"/>
              </a:ext>
            </a:extLst>
          </p:cNvPr>
          <p:cNvCxnSpPr>
            <a:cxnSpLocks/>
          </p:cNvCxnSpPr>
          <p:nvPr/>
        </p:nvCxnSpPr>
        <p:spPr>
          <a:xfrm flipV="1">
            <a:off x="5383167" y="3017146"/>
            <a:ext cx="1926025" cy="6477"/>
          </a:xfrm>
          <a:prstGeom prst="straightConnector1">
            <a:avLst/>
          </a:prstGeom>
          <a:ln w="34925">
            <a:solidFill>
              <a:srgbClr val="E84B04"/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/>
          <p:cNvSpPr/>
          <p:nvPr/>
        </p:nvSpPr>
        <p:spPr>
          <a:xfrm>
            <a:off x="4916840" y="2308506"/>
            <a:ext cx="2645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algn="ctr"/>
            <a:r>
              <a:rPr lang="ru-RU" sz="1600" dirty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Принятие решения о включение в Каталог</a:t>
            </a:r>
          </a:p>
        </p:txBody>
      </p:sp>
      <p:sp>
        <p:nvSpPr>
          <p:cNvPr id="97" name="Прямоугольник 5"/>
          <p:cNvSpPr>
            <a:spLocks noChangeArrowheads="1"/>
          </p:cNvSpPr>
          <p:nvPr/>
        </p:nvSpPr>
        <p:spPr bwMode="auto">
          <a:xfrm>
            <a:off x="4444008" y="4217586"/>
            <a:ext cx="4184052" cy="102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  <a:buFontTx/>
              <a:buChar char="•"/>
            </a:pPr>
            <a:r>
              <a:rPr lang="ru-RU" alt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Общая заявка на включение в Каталог</a:t>
            </a:r>
          </a:p>
          <a:p>
            <a:pPr marL="174625" indent="-174625"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  <a:buFontTx/>
              <a:buChar char="•"/>
            </a:pPr>
            <a:r>
              <a:rPr lang="ru-RU" alt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Импортозамещение</a:t>
            </a:r>
            <a:endParaRPr lang="ru-RU" altLang="ru-RU" sz="14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  <a:buFontTx/>
              <a:buChar char="•"/>
            </a:pPr>
            <a:r>
              <a:rPr lang="ru-RU" alt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Ранжирование </a:t>
            </a:r>
            <a:r>
              <a:rPr lang="ru-RU" alt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производителя в Каталоге</a:t>
            </a:r>
          </a:p>
          <a:p>
            <a:pPr marL="174625" indent="-174625"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  <a:buFontTx/>
              <a:buChar char="•"/>
            </a:pPr>
            <a:endParaRPr lang="ru-RU" altLang="ru-RU" sz="14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  <a:buFontTx/>
              <a:buChar char="•"/>
            </a:pPr>
            <a:endParaRPr lang="ru-RU" alt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402020202020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96478" y="5909558"/>
            <a:ext cx="8135006" cy="18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>
              <a:lnSpc>
                <a:spcPts val="500"/>
              </a:lnSpc>
              <a:spcBef>
                <a:spcPts val="600"/>
              </a:spcBef>
              <a:spcAft>
                <a:spcPts val="600"/>
              </a:spcAft>
              <a:buClr>
                <a:srgbClr val="046F7A"/>
              </a:buClr>
            </a:pPr>
            <a:r>
              <a:rPr lang="ru-RU" sz="1200" dirty="0" smtClean="0">
                <a:latin typeface="Franklin Gothic Book" panose="020B0503020102020204" pitchFamily="34" charset="0"/>
              </a:rPr>
              <a:t>* </a:t>
            </a:r>
            <a:r>
              <a:rPr lang="ru-RU" sz="1200" dirty="0">
                <a:latin typeface="Franklin Gothic Book" panose="020B0503020102020204" pitchFamily="34" charset="0"/>
              </a:rPr>
              <a:t>-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наличие системы менеджмента качества, поставка на экспорт, локализация производства и т.д.</a:t>
            </a:r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4365326" y="4036443"/>
            <a:ext cx="6308" cy="953388"/>
          </a:xfrm>
          <a:prstGeom prst="line">
            <a:avLst/>
          </a:prstGeom>
          <a:ln w="34925">
            <a:solidFill>
              <a:srgbClr val="046F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" name="Таблица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440014"/>
              </p:ext>
            </p:extLst>
          </p:nvPr>
        </p:nvGraphicFramePr>
        <p:xfrm>
          <a:off x="9843283" y="1310207"/>
          <a:ext cx="1946573" cy="4043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573"/>
              </a:tblGrid>
              <a:tr h="4157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cap="al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Heavy" panose="020B0903020102020204" pitchFamily="34" charset="0"/>
                          <a:ea typeface="+mn-ea"/>
                          <a:cs typeface="+mn-cs"/>
                        </a:rPr>
                        <a:t>каталог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15749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Franklin Gothic Medium Cond" panose="020B06060304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ООО «…»</a:t>
                      </a:r>
                      <a:endParaRPr lang="ru-RU" sz="1400" b="1" kern="120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Franklin Gothic Medium Cond" panose="020B06060304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11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Franklin Gothic Medium Cond" panose="020B06060304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ЗАО «…»</a:t>
                      </a:r>
                      <a:endParaRPr lang="ru-RU" sz="1400" b="1" kern="120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Franklin Gothic Medium Cond" panose="020B06060304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11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11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911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Franklin Gothic Medium Cond" panose="020B06060304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АО «…»</a:t>
                      </a:r>
                      <a:endParaRPr lang="ru-RU" sz="1400" b="1" kern="120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Franklin Gothic Medium Cond" panose="020B06060304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4157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Franklin Gothic Medium Cond" panose="020B06060304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ЗАО «…»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415749">
                <a:tc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415749">
                <a:tc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107" name="Группа 106"/>
          <p:cNvGrpSpPr/>
          <p:nvPr/>
        </p:nvGrpSpPr>
        <p:grpSpPr>
          <a:xfrm>
            <a:off x="7449032" y="2509016"/>
            <a:ext cx="1091108" cy="1042754"/>
            <a:chOff x="1922255" y="4384133"/>
            <a:chExt cx="1091108" cy="1042754"/>
          </a:xfrm>
        </p:grpSpPr>
        <p:sp>
          <p:nvSpPr>
            <p:cNvPr id="109" name="Овал 108"/>
            <p:cNvSpPr>
              <a:spLocks noChangeAspect="1"/>
            </p:cNvSpPr>
            <p:nvPr/>
          </p:nvSpPr>
          <p:spPr>
            <a:xfrm>
              <a:off x="1922255" y="4384133"/>
              <a:ext cx="1091108" cy="104275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8B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Picture 2" descr="http://static.logika-consortium.ru/wp-content/uploads/2018/01/Logo-h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4" t="8766" r="31360" b="46238"/>
            <a:stretch/>
          </p:blipFill>
          <p:spPr bwMode="auto">
            <a:xfrm>
              <a:off x="1959726" y="4494403"/>
              <a:ext cx="1016165" cy="77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xmlns="" id="{40BB66CC-F44C-C142-9371-340148DDC6B7}"/>
              </a:ext>
            </a:extLst>
          </p:cNvPr>
          <p:cNvCxnSpPr>
            <a:cxnSpLocks/>
          </p:cNvCxnSpPr>
          <p:nvPr/>
        </p:nvCxnSpPr>
        <p:spPr>
          <a:xfrm flipV="1">
            <a:off x="8628060" y="3023623"/>
            <a:ext cx="1065333" cy="4297"/>
          </a:xfrm>
          <a:prstGeom prst="straightConnector1">
            <a:avLst/>
          </a:prstGeom>
          <a:ln w="34925">
            <a:solidFill>
              <a:srgbClr val="E84B04"/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Прямоугольник 111"/>
          <p:cNvSpPr/>
          <p:nvPr/>
        </p:nvSpPr>
        <p:spPr>
          <a:xfrm>
            <a:off x="7784523" y="2326898"/>
            <a:ext cx="2645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algn="ctr"/>
            <a:r>
              <a:rPr lang="ru-RU" sz="1600" dirty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Включение </a:t>
            </a:r>
          </a:p>
          <a:p>
            <a:pPr marL="6350" algn="ctr"/>
            <a:r>
              <a:rPr lang="ru-RU" sz="1600" dirty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Каталог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3743707" y="1812475"/>
            <a:ext cx="1803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algn="ctr"/>
            <a:r>
              <a:rPr lang="ru-RU" sz="1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НТС КЭИО</a:t>
            </a:r>
          </a:p>
        </p:txBody>
      </p:sp>
    </p:spTree>
    <p:extLst>
      <p:ext uri="{BB962C8B-B14F-4D97-AF65-F5344CB8AC3E}">
        <p14:creationId xmlns:p14="http://schemas.microsoft.com/office/powerpoint/2010/main" val="31541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995C9127-57B0-D642-8558-0E392452F1D4}"/>
              </a:ext>
            </a:extLst>
          </p:cNvPr>
          <p:cNvSpPr/>
          <p:nvPr/>
        </p:nvSpPr>
        <p:spPr>
          <a:xfrm>
            <a:off x="-4482" y="-3436"/>
            <a:ext cx="12196482" cy="905547"/>
          </a:xfrm>
          <a:prstGeom prst="rect">
            <a:avLst/>
          </a:prstGeom>
          <a:gradFill flip="none" rotWithShape="1">
            <a:gsLst>
              <a:gs pos="3401">
                <a:srgbClr val="046F7A"/>
              </a:gs>
              <a:gs pos="70000">
                <a:srgbClr val="0098B0"/>
              </a:gs>
              <a:gs pos="8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11624953" y="6391353"/>
            <a:ext cx="343536" cy="343536"/>
          </a:xfrm>
          <a:prstGeom prst="ellipse">
            <a:avLst/>
          </a:prstGeom>
          <a:solidFill>
            <a:srgbClr val="00A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12029879" y="6689401"/>
            <a:ext cx="113590" cy="113590"/>
          </a:xfrm>
          <a:prstGeom prst="ellipse">
            <a:avLst/>
          </a:prstGeom>
          <a:solidFill>
            <a:srgbClr val="F35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1563562" y="6424620"/>
            <a:ext cx="46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endParaRPr lang="ru-RU" sz="1200" dirty="0">
              <a:solidFill>
                <a:prstClr val="white"/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64F74490-4E3D-C343-8B58-8EBF114850D8}"/>
              </a:ext>
            </a:extLst>
          </p:cNvPr>
          <p:cNvGrpSpPr/>
          <p:nvPr/>
        </p:nvGrpSpPr>
        <p:grpSpPr>
          <a:xfrm>
            <a:off x="3085265" y="2307012"/>
            <a:ext cx="2539710" cy="1666100"/>
            <a:chOff x="1784314" y="2165755"/>
            <a:chExt cx="2539710" cy="1917404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33E370F5-387E-0645-86B9-A208991D8417}"/>
                </a:ext>
              </a:extLst>
            </p:cNvPr>
            <p:cNvSpPr/>
            <p:nvPr/>
          </p:nvSpPr>
          <p:spPr>
            <a:xfrm rot="16200000">
              <a:off x="3322703" y="3074572"/>
              <a:ext cx="1397504" cy="605056"/>
            </a:xfrm>
            <a:prstGeom prst="rect">
              <a:avLst/>
            </a:prstGeom>
            <a:solidFill>
              <a:srgbClr val="00A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Svyaznoy RF Condensed" panose="02000506040000020004" pitchFamily="2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="" xmlns:a16="http://schemas.microsoft.com/office/drawing/2014/main" id="{DA6CFF6B-B765-CA43-A186-99EF83166A16}"/>
                </a:ext>
              </a:extLst>
            </p:cNvPr>
            <p:cNvSpPr/>
            <p:nvPr/>
          </p:nvSpPr>
          <p:spPr>
            <a:xfrm rot="16200000">
              <a:off x="1868002" y="3561790"/>
              <a:ext cx="437683" cy="605056"/>
            </a:xfrm>
            <a:prstGeom prst="rect">
              <a:avLst/>
            </a:prstGeom>
            <a:solidFill>
              <a:srgbClr val="00A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Svyaznoy RF Condensed" panose="02000506040000020004" pitchFamily="2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="" xmlns:a16="http://schemas.microsoft.com/office/drawing/2014/main" id="{276634F0-5F31-8048-8725-272AEEC3BA5E}"/>
                </a:ext>
              </a:extLst>
            </p:cNvPr>
            <p:cNvSpPr/>
            <p:nvPr/>
          </p:nvSpPr>
          <p:spPr>
            <a:xfrm rot="16200000">
              <a:off x="1905124" y="3164752"/>
              <a:ext cx="363437" cy="605058"/>
            </a:xfrm>
            <a:prstGeom prst="rect">
              <a:avLst/>
            </a:prstGeom>
            <a:solidFill>
              <a:srgbClr val="F35623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Svyaznoy RF Condensed" panose="02000506040000020004" pitchFamily="2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="" xmlns:a16="http://schemas.microsoft.com/office/drawing/2014/main" id="{53831D60-FBFE-8748-9B94-7043A90A08BB}"/>
                </a:ext>
              </a:extLst>
            </p:cNvPr>
            <p:cNvSpPr/>
            <p:nvPr/>
          </p:nvSpPr>
          <p:spPr>
            <a:xfrm rot="16200000">
              <a:off x="2556170" y="3278097"/>
              <a:ext cx="1004304" cy="605058"/>
            </a:xfrm>
            <a:prstGeom prst="rect">
              <a:avLst/>
            </a:prstGeom>
            <a:solidFill>
              <a:srgbClr val="00A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Svyaznoy RF Condensed" panose="02000506040000020004" pitchFamily="2" charset="0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="" xmlns:a16="http://schemas.microsoft.com/office/drawing/2014/main" id="{31E7B49E-1EF0-1F43-9FC3-2310397C095D}"/>
                </a:ext>
              </a:extLst>
            </p:cNvPr>
            <p:cNvSpPr/>
            <p:nvPr/>
          </p:nvSpPr>
          <p:spPr>
            <a:xfrm rot="16200000">
              <a:off x="2864342" y="2581962"/>
              <a:ext cx="390314" cy="602710"/>
            </a:xfrm>
            <a:prstGeom prst="rect">
              <a:avLst/>
            </a:prstGeom>
            <a:solidFill>
              <a:srgbClr val="F35623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Svyaznoy RF Condensed" panose="02000506040000020004" pitchFamily="2" charset="0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BB4935A3-285F-CE48-91C9-DBFD2598139A}"/>
                </a:ext>
              </a:extLst>
            </p:cNvPr>
            <p:cNvSpPr/>
            <p:nvPr/>
          </p:nvSpPr>
          <p:spPr>
            <a:xfrm rot="16200000">
              <a:off x="3917292" y="1967428"/>
              <a:ext cx="208405" cy="6050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Svyaznoy RF Condensed" panose="02000506040000020004" pitchFamily="2" charset="0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="" xmlns:a16="http://schemas.microsoft.com/office/drawing/2014/main" id="{0D2BED44-69F8-C343-B0E6-2E677D267099}"/>
                </a:ext>
              </a:extLst>
            </p:cNvPr>
            <p:cNvSpPr/>
            <p:nvPr/>
          </p:nvSpPr>
          <p:spPr>
            <a:xfrm rot="16200000">
              <a:off x="3869092" y="2223928"/>
              <a:ext cx="304804" cy="605059"/>
            </a:xfrm>
            <a:prstGeom prst="rect">
              <a:avLst/>
            </a:prstGeom>
            <a:solidFill>
              <a:srgbClr val="F35623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Svyaznoy RF Condensed" panose="02000506040000020004" pitchFamily="2" charset="0"/>
              </a:endParaRPr>
            </a:p>
          </p:txBody>
        </p:sp>
      </p:grpSp>
      <p:sp>
        <p:nvSpPr>
          <p:cNvPr id="39" name="Заголовок 1">
            <a:extLst>
              <a:ext uri="{FF2B5EF4-FFF2-40B4-BE49-F238E27FC236}">
                <a16:creationId xmlns="" xmlns:a16="http://schemas.microsoft.com/office/drawing/2014/main" id="{C0BF9980-B1C8-444F-A2D5-5C7AB346CC0E}"/>
              </a:ext>
            </a:extLst>
          </p:cNvPr>
          <p:cNvSpPr txBox="1">
            <a:spLocks/>
          </p:cNvSpPr>
          <p:nvPr/>
        </p:nvSpPr>
        <p:spPr>
          <a:xfrm>
            <a:off x="5059951" y="3147699"/>
            <a:ext cx="533574" cy="2868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78%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2CDD62D8-55F1-9744-9168-53ECE8C7B871}"/>
              </a:ext>
            </a:extLst>
          </p:cNvPr>
          <p:cNvSpPr txBox="1">
            <a:spLocks/>
          </p:cNvSpPr>
          <p:nvPr/>
        </p:nvSpPr>
        <p:spPr>
          <a:xfrm>
            <a:off x="4109762" y="4000046"/>
            <a:ext cx="552039" cy="1981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2017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="" xmlns:a16="http://schemas.microsoft.com/office/drawing/2014/main" id="{3EB30C94-BF50-8D43-B338-A17203E0E58E}"/>
              </a:ext>
            </a:extLst>
          </p:cNvPr>
          <p:cNvSpPr txBox="1">
            <a:spLocks/>
          </p:cNvSpPr>
          <p:nvPr/>
        </p:nvSpPr>
        <p:spPr>
          <a:xfrm>
            <a:off x="5107922" y="3991808"/>
            <a:ext cx="578909" cy="2064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2018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="" xmlns:a16="http://schemas.microsoft.com/office/drawing/2014/main" id="{CCEF6CD5-9B15-FC49-950D-E38EAD375989}"/>
              </a:ext>
            </a:extLst>
          </p:cNvPr>
          <p:cNvSpPr txBox="1">
            <a:spLocks/>
          </p:cNvSpPr>
          <p:nvPr/>
        </p:nvSpPr>
        <p:spPr>
          <a:xfrm>
            <a:off x="3127654" y="3994650"/>
            <a:ext cx="562668" cy="1810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</a:p>
        </p:txBody>
      </p:sp>
      <p:sp>
        <p:nvSpPr>
          <p:cNvPr id="46" name="Заголовок 1">
            <a:extLst>
              <a:ext uri="{FF2B5EF4-FFF2-40B4-BE49-F238E27FC236}">
                <a16:creationId xmlns="" xmlns:a16="http://schemas.microsoft.com/office/drawing/2014/main" id="{2BB49991-1398-C042-998A-AD9603404CC3}"/>
              </a:ext>
            </a:extLst>
          </p:cNvPr>
          <p:cNvSpPr txBox="1">
            <a:spLocks/>
          </p:cNvSpPr>
          <p:nvPr/>
        </p:nvSpPr>
        <p:spPr>
          <a:xfrm>
            <a:off x="3121006" y="3640590"/>
            <a:ext cx="533574" cy="2868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52%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="" xmlns:a16="http://schemas.microsoft.com/office/drawing/2014/main" id="{307B6017-43FD-494D-B6B9-10CB917A442F}"/>
              </a:ext>
            </a:extLst>
          </p:cNvPr>
          <p:cNvSpPr txBox="1">
            <a:spLocks/>
          </p:cNvSpPr>
          <p:nvPr/>
        </p:nvSpPr>
        <p:spPr>
          <a:xfrm>
            <a:off x="4088534" y="3369921"/>
            <a:ext cx="533574" cy="2868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71%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="" xmlns:a16="http://schemas.microsoft.com/office/drawing/2014/main" id="{C685C44D-C590-3A4A-A873-A6BA149E7EE8}"/>
              </a:ext>
            </a:extLst>
          </p:cNvPr>
          <p:cNvSpPr txBox="1">
            <a:spLocks/>
          </p:cNvSpPr>
          <p:nvPr/>
        </p:nvSpPr>
        <p:spPr>
          <a:xfrm>
            <a:off x="3121006" y="3308796"/>
            <a:ext cx="533574" cy="2868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48%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="" xmlns:a16="http://schemas.microsoft.com/office/drawing/2014/main" id="{B2964130-8BD4-3448-8C8F-81D24B00FFAC}"/>
              </a:ext>
            </a:extLst>
          </p:cNvPr>
          <p:cNvSpPr txBox="1">
            <a:spLocks/>
          </p:cNvSpPr>
          <p:nvPr/>
        </p:nvSpPr>
        <p:spPr>
          <a:xfrm>
            <a:off x="4089280" y="2811027"/>
            <a:ext cx="533574" cy="2868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29%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="" xmlns:a16="http://schemas.microsoft.com/office/drawing/2014/main" id="{9B17A12F-6B5E-724E-9DCB-61B8462B36B8}"/>
              </a:ext>
            </a:extLst>
          </p:cNvPr>
          <p:cNvSpPr txBox="1">
            <a:spLocks/>
          </p:cNvSpPr>
          <p:nvPr/>
        </p:nvSpPr>
        <p:spPr>
          <a:xfrm>
            <a:off x="5052176" y="2505847"/>
            <a:ext cx="533574" cy="2868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17%</a:t>
            </a:r>
          </a:p>
        </p:txBody>
      </p:sp>
      <p:sp>
        <p:nvSpPr>
          <p:cNvPr id="52" name="Заголовок 1">
            <a:extLst>
              <a:ext uri="{FF2B5EF4-FFF2-40B4-BE49-F238E27FC236}">
                <a16:creationId xmlns="" xmlns:a16="http://schemas.microsoft.com/office/drawing/2014/main" id="{70FF4835-2DBE-994A-A017-C129F1C24F2F}"/>
              </a:ext>
            </a:extLst>
          </p:cNvPr>
          <p:cNvSpPr txBox="1">
            <a:spLocks/>
          </p:cNvSpPr>
          <p:nvPr/>
        </p:nvSpPr>
        <p:spPr>
          <a:xfrm>
            <a:off x="5052176" y="2269360"/>
            <a:ext cx="533574" cy="2868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prstClr val="white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5%</a:t>
            </a:r>
          </a:p>
        </p:txBody>
      </p:sp>
      <p:sp>
        <p:nvSpPr>
          <p:cNvPr id="62" name="Заголовок 1">
            <a:extLst>
              <a:ext uri="{FF2B5EF4-FFF2-40B4-BE49-F238E27FC236}">
                <a16:creationId xmlns="" xmlns:a16="http://schemas.microsoft.com/office/drawing/2014/main" id="{906421F5-94FC-FC40-996A-3D5781C02C13}"/>
              </a:ext>
            </a:extLst>
          </p:cNvPr>
          <p:cNvSpPr txBox="1">
            <a:spLocks/>
          </p:cNvSpPr>
          <p:nvPr/>
        </p:nvSpPr>
        <p:spPr>
          <a:xfrm>
            <a:off x="3088913" y="2996229"/>
            <a:ext cx="602709" cy="2371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124</a:t>
            </a:r>
          </a:p>
        </p:txBody>
      </p:sp>
      <p:sp>
        <p:nvSpPr>
          <p:cNvPr id="63" name="Заголовок 1">
            <a:extLst>
              <a:ext uri="{FF2B5EF4-FFF2-40B4-BE49-F238E27FC236}">
                <a16:creationId xmlns="" xmlns:a16="http://schemas.microsoft.com/office/drawing/2014/main" id="{6CFC27AC-EF55-0B42-AE44-2B0C55779F05}"/>
              </a:ext>
            </a:extLst>
          </p:cNvPr>
          <p:cNvSpPr txBox="1">
            <a:spLocks/>
          </p:cNvSpPr>
          <p:nvPr/>
        </p:nvSpPr>
        <p:spPr>
          <a:xfrm>
            <a:off x="3978068" y="2471727"/>
            <a:ext cx="735738" cy="197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324</a:t>
            </a:r>
          </a:p>
        </p:txBody>
      </p:sp>
      <p:sp>
        <p:nvSpPr>
          <p:cNvPr id="67" name="Заголовок 1">
            <a:extLst>
              <a:ext uri="{FF2B5EF4-FFF2-40B4-BE49-F238E27FC236}">
                <a16:creationId xmlns="" xmlns:a16="http://schemas.microsoft.com/office/drawing/2014/main" id="{D2B631B7-890C-7840-9F22-B2D9C7B7BC19}"/>
              </a:ext>
            </a:extLst>
          </p:cNvPr>
          <p:cNvSpPr txBox="1">
            <a:spLocks/>
          </p:cNvSpPr>
          <p:nvPr/>
        </p:nvSpPr>
        <p:spPr>
          <a:xfrm>
            <a:off x="4951094" y="2021769"/>
            <a:ext cx="735738" cy="197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462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E21DBD81-D1DE-9343-A657-5BD65E959B19}"/>
              </a:ext>
            </a:extLst>
          </p:cNvPr>
          <p:cNvGrpSpPr/>
          <p:nvPr/>
        </p:nvGrpSpPr>
        <p:grpSpPr>
          <a:xfrm>
            <a:off x="4896829" y="4208497"/>
            <a:ext cx="1058738" cy="369332"/>
            <a:chOff x="4694494" y="3567324"/>
            <a:chExt cx="1058738" cy="369332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86F50943-C2CB-B748-BA55-C9C2945FCE64}"/>
                </a:ext>
              </a:extLst>
            </p:cNvPr>
            <p:cNvSpPr txBox="1"/>
            <p:nvPr/>
          </p:nvSpPr>
          <p:spPr>
            <a:xfrm>
              <a:off x="4759459" y="3567324"/>
              <a:ext cx="99377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9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Franklin Gothic Medium Cond" panose="020B06060304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соответствует требованиям</a:t>
              </a:r>
            </a:p>
          </p:txBody>
        </p:sp>
        <p:sp>
          <p:nvSpPr>
            <p:cNvPr id="68" name="Овал 67">
              <a:extLst>
                <a:ext uri="{FF2B5EF4-FFF2-40B4-BE49-F238E27FC236}">
                  <a16:creationId xmlns="" xmlns:a16="http://schemas.microsoft.com/office/drawing/2014/main" id="{8B2AA53B-2CDB-264A-B0B5-A86E5D5EE7E6}"/>
                </a:ext>
              </a:extLst>
            </p:cNvPr>
            <p:cNvSpPr/>
            <p:nvPr/>
          </p:nvSpPr>
          <p:spPr>
            <a:xfrm>
              <a:off x="4694494" y="3711511"/>
              <a:ext cx="113590" cy="113590"/>
            </a:xfrm>
            <a:prstGeom prst="ellipse">
              <a:avLst/>
            </a:prstGeom>
            <a:solidFill>
              <a:srgbClr val="00A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Franklin Gothic Medium Cond" panose="020B0606030402020204" pitchFamily="34" charset="0"/>
              </a:endParaRPr>
            </a:p>
          </p:txBody>
        </p:sp>
      </p:grp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2A2AD378-09A3-754C-B885-BD3A95C72679}"/>
              </a:ext>
            </a:extLst>
          </p:cNvPr>
          <p:cNvSpPr>
            <a:spLocks noChangeAspect="1"/>
          </p:cNvSpPr>
          <p:nvPr/>
        </p:nvSpPr>
        <p:spPr>
          <a:xfrm>
            <a:off x="815695" y="4605354"/>
            <a:ext cx="432000" cy="432000"/>
          </a:xfrm>
          <a:prstGeom prst="ellipse">
            <a:avLst/>
          </a:prstGeom>
          <a:solidFill>
            <a:srgbClr val="046F7A"/>
          </a:solidFill>
          <a:ln w="127000">
            <a:solidFill>
              <a:srgbClr val="0098B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7C23E67E-354F-934D-A100-9F06F647B6DB}"/>
              </a:ext>
            </a:extLst>
          </p:cNvPr>
          <p:cNvCxnSpPr>
            <a:cxnSpLocks/>
          </p:cNvCxnSpPr>
          <p:nvPr/>
        </p:nvCxnSpPr>
        <p:spPr>
          <a:xfrm>
            <a:off x="7327784" y="1352271"/>
            <a:ext cx="11268" cy="4720142"/>
          </a:xfrm>
          <a:prstGeom prst="line">
            <a:avLst/>
          </a:prstGeom>
          <a:ln w="19050">
            <a:solidFill>
              <a:srgbClr val="F35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2AB95A56-1916-DA44-ABED-99C6511E3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404" y="4666492"/>
            <a:ext cx="361167" cy="26485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F803260E-9625-4342-8755-7E7B35FCE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1071" y="-775819"/>
            <a:ext cx="322223" cy="32222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3B184260-165E-EA47-BC0B-363911C9FAA4}"/>
              </a:ext>
            </a:extLst>
          </p:cNvPr>
          <p:cNvSpPr txBox="1"/>
          <p:nvPr/>
        </p:nvSpPr>
        <p:spPr>
          <a:xfrm>
            <a:off x="513127" y="169650"/>
            <a:ext cx="100968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cap="all" dirty="0">
                <a:solidFill>
                  <a:prstClr val="white"/>
                </a:solidFill>
                <a:latin typeface="Franklin Gothic Medium" panose="020B0603020102020204" pitchFamily="34" charset="0"/>
              </a:rPr>
              <a:t>Испытательная </a:t>
            </a:r>
            <a:r>
              <a:rPr lang="ru-RU" sz="3200" b="1" cap="all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лаборатория</a:t>
            </a:r>
            <a:endParaRPr lang="ru-RU" sz="3200" b="1" cap="all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29463D34-213E-9A48-B9DF-D10938D093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71" y="179811"/>
            <a:ext cx="601363" cy="495718"/>
          </a:xfrm>
          <a:prstGeom prst="rect">
            <a:avLst/>
          </a:prstGeom>
        </p:spPr>
      </p:pic>
      <p:pic>
        <p:nvPicPr>
          <p:cNvPr id="78" name="Picture 2" descr="Coat of Arms of Saint Petersburg (2003).svg">
            <a:extLst>
              <a:ext uri="{FF2B5EF4-FFF2-40B4-BE49-F238E27FC236}">
                <a16:creationId xmlns="" xmlns:a16="http://schemas.microsoft.com/office/drawing/2014/main" id="{6DB4CAE3-95CA-8E40-B2E9-39978CCE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03" y="32841"/>
            <a:ext cx="737142" cy="7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11268" y="1176668"/>
            <a:ext cx="2297406" cy="2794847"/>
            <a:chOff x="411268" y="1176668"/>
            <a:chExt cx="2297406" cy="2794847"/>
          </a:xfrm>
        </p:grpSpPr>
        <p:pic>
          <p:nvPicPr>
            <p:cNvPr id="81" name="Рисунок 80">
              <a:extLst>
                <a:ext uri="{FF2B5EF4-FFF2-40B4-BE49-F238E27FC236}">
                  <a16:creationId xmlns="" xmlns:a16="http://schemas.microsoft.com/office/drawing/2014/main" id="{05649E5A-F2A5-3747-9C10-1FA089ED0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152" t="27778" r="14912" b="3234"/>
            <a:stretch/>
          </p:blipFill>
          <p:spPr>
            <a:xfrm>
              <a:off x="411268" y="1208361"/>
              <a:ext cx="2292809" cy="2763154"/>
            </a:xfrm>
            <a:prstGeom prst="rect">
              <a:avLst/>
            </a:prstGeom>
            <a:ln w="34925">
              <a:solidFill>
                <a:srgbClr val="0190A5"/>
              </a:solidFill>
            </a:ln>
          </p:spPr>
        </p:pic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89E6B56E-4EC3-BA4F-978C-57CD0072FFB9}"/>
                </a:ext>
              </a:extLst>
            </p:cNvPr>
            <p:cNvSpPr/>
            <p:nvPr/>
          </p:nvSpPr>
          <p:spPr>
            <a:xfrm>
              <a:off x="1096155" y="1195864"/>
              <a:ext cx="1612519" cy="55773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A3DDC336-C5B3-FE40-A864-537EC875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31583" y="1176668"/>
              <a:ext cx="1365140" cy="57693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292504" y="5293252"/>
            <a:ext cx="4870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4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Исключение возможности применения некачественной продукции при реконструкции тепловых сетей.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ts val="14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Снижение аварийности на тепловых сетях.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31EC9077-60A7-9147-A266-25B86CD0B60B}"/>
              </a:ext>
            </a:extLst>
          </p:cNvPr>
          <p:cNvSpPr txBox="1"/>
          <p:nvPr/>
        </p:nvSpPr>
        <p:spPr>
          <a:xfrm>
            <a:off x="2876057" y="4198228"/>
            <a:ext cx="112272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9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без выводов о соответствии 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309807D1-2CE0-3D4C-B83F-CD625261B386}"/>
              </a:ext>
            </a:extLst>
          </p:cNvPr>
          <p:cNvSpPr/>
          <p:nvPr/>
        </p:nvSpPr>
        <p:spPr>
          <a:xfrm>
            <a:off x="2811090" y="4342415"/>
            <a:ext cx="113590" cy="11359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AD75DD69-C34E-724D-8DAA-2A5427A7A7E4}"/>
              </a:ext>
            </a:extLst>
          </p:cNvPr>
          <p:cNvSpPr txBox="1"/>
          <p:nvPr/>
        </p:nvSpPr>
        <p:spPr>
          <a:xfrm>
            <a:off x="3837126" y="4198228"/>
            <a:ext cx="112272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9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не соответствует требованиям</a:t>
            </a:r>
          </a:p>
        </p:txBody>
      </p: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E212B2E3-115F-B042-91B2-6989BEA42BC3}"/>
              </a:ext>
            </a:extLst>
          </p:cNvPr>
          <p:cNvSpPr/>
          <p:nvPr/>
        </p:nvSpPr>
        <p:spPr>
          <a:xfrm>
            <a:off x="3772159" y="4342415"/>
            <a:ext cx="113590" cy="113590"/>
          </a:xfrm>
          <a:prstGeom prst="ellipse">
            <a:avLst/>
          </a:prstGeom>
          <a:solidFill>
            <a:srgbClr val="F68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88" name="Заголовок 1">
            <a:extLst>
              <a:ext uri="{FF2B5EF4-FFF2-40B4-BE49-F238E27FC236}">
                <a16:creationId xmlns="" xmlns:a16="http://schemas.microsoft.com/office/drawing/2014/main" id="{DA78583D-59C6-D141-A025-8AF6FEF0A5B2}"/>
              </a:ext>
            </a:extLst>
          </p:cNvPr>
          <p:cNvSpPr txBox="1">
            <a:spLocks/>
          </p:cNvSpPr>
          <p:nvPr/>
        </p:nvSpPr>
        <p:spPr>
          <a:xfrm>
            <a:off x="1292403" y="4642633"/>
            <a:ext cx="5048695" cy="4173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Проведение испытаний трубопроводной </a:t>
            </a:r>
            <a:r>
              <a:rPr lang="ru-RU" sz="1600" dirty="0" smtClean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продукции и </a:t>
            </a:r>
            <a:r>
              <a:rPr lang="ru-RU" sz="1600" dirty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запорной </a:t>
            </a:r>
            <a:r>
              <a:rPr lang="ru-RU" sz="1600" dirty="0" smtClean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арматуры:</a:t>
            </a:r>
            <a:endParaRPr lang="ru-RU" sz="1600" dirty="0">
              <a:solidFill>
                <a:srgbClr val="005F6F"/>
              </a:solidFill>
              <a:latin typeface="Franklin Gothic Heavy" panose="020B06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9" name="Заголовок 1">
            <a:extLst>
              <a:ext uri="{FF2B5EF4-FFF2-40B4-BE49-F238E27FC236}">
                <a16:creationId xmlns="" xmlns:a16="http://schemas.microsoft.com/office/drawing/2014/main" id="{F6C0392A-B2E2-864D-86A7-291A4A4F38FB}"/>
              </a:ext>
            </a:extLst>
          </p:cNvPr>
          <p:cNvSpPr txBox="1">
            <a:spLocks/>
          </p:cNvSpPr>
          <p:nvPr/>
        </p:nvSpPr>
        <p:spPr>
          <a:xfrm>
            <a:off x="8093026" y="4505020"/>
            <a:ext cx="3936853" cy="409092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0">
                <a:solidFill>
                  <a:srgbClr val="005F6F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lnSpc>
                <a:spcPts val="1400"/>
              </a:lnSpc>
              <a:spcBef>
                <a:spcPts val="0"/>
              </a:spcBef>
            </a:pPr>
            <a:r>
              <a:rPr lang="ru-RU" sz="1600" dirty="0" smtClean="0">
                <a:latin typeface="Franklin Gothic Heavy" panose="020B0603020102020204" pitchFamily="34" charset="0"/>
              </a:rPr>
              <a:t> </a:t>
            </a:r>
            <a:r>
              <a:rPr lang="ru-RU" sz="1600" dirty="0">
                <a:latin typeface="Franklin Gothic Heavy" panose="020B0603020102020204" pitchFamily="34" charset="0"/>
              </a:rPr>
              <a:t>«СЕРТЭНЕРГО»</a:t>
            </a:r>
            <a:r>
              <a:rPr lang="ru-RU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ru-RU" sz="16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ts val="1400"/>
              </a:lnSpc>
              <a:spcBef>
                <a:spcPts val="0"/>
              </a:spcBef>
            </a:pPr>
            <a:r>
              <a:rPr lang="ru-RU" sz="1300" dirty="0" smtClean="0"/>
              <a:t>  (в 2018 году зарегистрирована </a:t>
            </a:r>
            <a:r>
              <a:rPr lang="ru-RU" sz="1300" dirty="0"/>
              <a:t>в </a:t>
            </a:r>
            <a:r>
              <a:rPr lang="ru-RU" sz="1300" dirty="0" smtClean="0"/>
              <a:t>Росстандарте)</a:t>
            </a:r>
            <a:r>
              <a:rPr lang="ru-RU" sz="1600" dirty="0" smtClean="0">
                <a:latin typeface="Franklin Gothic Heavy" panose="020B0603020102020204" pitchFamily="34" charset="0"/>
              </a:rPr>
              <a:t>:</a:t>
            </a:r>
            <a:endParaRPr lang="ru-RU" sz="1600" dirty="0">
              <a:latin typeface="Franklin Gothic Heavy" panose="020B0603020102020204" pitchFamily="34" charset="0"/>
            </a:endParaRPr>
          </a:p>
        </p:txBody>
      </p:sp>
      <p:sp>
        <p:nvSpPr>
          <p:cNvPr id="70" name="Прямоугольник 5">
            <a:extLst>
              <a:ext uri="{FF2B5EF4-FFF2-40B4-BE49-F238E27FC236}">
                <a16:creationId xmlns="" xmlns:a16="http://schemas.microsoft.com/office/drawing/2014/main" id="{A0BC986B-9068-9A48-A57A-0F49AFD74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434" y="4967720"/>
            <a:ext cx="4388318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285750" indent="-285750">
              <a:lnSpc>
                <a:spcPts val="14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Анализ производства и документации на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продукцию.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ts val="14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Проведение испытаний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продукции.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lnSpc>
                <a:spcPts val="14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Анализ проведенных работ с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обязательным заключением 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соответствии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продукции нормативной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документации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 ее  качестве.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91" name="Прямая со стрелкой 90"/>
          <p:cNvCxnSpPr/>
          <p:nvPr/>
        </p:nvCxnSpPr>
        <p:spPr>
          <a:xfrm flipV="1">
            <a:off x="2944063" y="3987206"/>
            <a:ext cx="3783657" cy="190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>
            <a:extLst>
              <a:ext uri="{FF2B5EF4-FFF2-40B4-BE49-F238E27FC236}">
                <a16:creationId xmlns="" xmlns:a16="http://schemas.microsoft.com/office/drawing/2014/main" id="{33E370F5-387E-0645-86B9-A208991D8417}"/>
              </a:ext>
            </a:extLst>
          </p:cNvPr>
          <p:cNvSpPr/>
          <p:nvPr/>
        </p:nvSpPr>
        <p:spPr>
          <a:xfrm rot="16200000">
            <a:off x="5285504" y="2654243"/>
            <a:ext cx="2010245" cy="605056"/>
          </a:xfrm>
          <a:prstGeom prst="rect">
            <a:avLst/>
          </a:prstGeom>
          <a:solidFill>
            <a:schemeClr val="bg1"/>
          </a:solidFill>
          <a:ln w="25400">
            <a:solidFill>
              <a:srgbClr val="0190A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Svyaznoy RF Condensed" panose="02000506040000020004" pitchFamily="2" charset="0"/>
            </a:endParaRPr>
          </a:p>
        </p:txBody>
      </p:sp>
      <p:sp>
        <p:nvSpPr>
          <p:cNvPr id="100" name="Заголовок 1">
            <a:extLst>
              <a:ext uri="{FF2B5EF4-FFF2-40B4-BE49-F238E27FC236}">
                <a16:creationId xmlns="" xmlns:a16="http://schemas.microsoft.com/office/drawing/2014/main" id="{3EB30C94-BF50-8D43-B338-A17203E0E58E}"/>
              </a:ext>
            </a:extLst>
          </p:cNvPr>
          <p:cNvSpPr txBox="1">
            <a:spLocks/>
          </p:cNvSpPr>
          <p:nvPr/>
        </p:nvSpPr>
        <p:spPr>
          <a:xfrm>
            <a:off x="6016356" y="3994649"/>
            <a:ext cx="545786" cy="382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2019</a:t>
            </a:r>
          </a:p>
          <a:p>
            <a:pPr algn="ctr"/>
            <a:r>
              <a:rPr lang="ru-RU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ПЛАН</a:t>
            </a:r>
            <a:endParaRPr lang="ru-RU" sz="10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1" name="Заголовок 1">
            <a:extLst>
              <a:ext uri="{FF2B5EF4-FFF2-40B4-BE49-F238E27FC236}">
                <a16:creationId xmlns="" xmlns:a16="http://schemas.microsoft.com/office/drawing/2014/main" id="{27D83702-04AC-0D42-AD6A-AB2F67F38C42}"/>
              </a:ext>
            </a:extLst>
          </p:cNvPr>
          <p:cNvSpPr txBox="1">
            <a:spLocks/>
          </p:cNvSpPr>
          <p:nvPr/>
        </p:nvSpPr>
        <p:spPr>
          <a:xfrm>
            <a:off x="3293403" y="1156888"/>
            <a:ext cx="3982383" cy="784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600" dirty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и  результаты </a:t>
            </a:r>
            <a:r>
              <a:rPr lang="ru-RU" sz="1600" dirty="0" smtClean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проведенных испытаний </a:t>
            </a:r>
            <a:r>
              <a:rPr lang="ru-RU" sz="1400" dirty="0" smtClean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(штук в год):</a:t>
            </a:r>
            <a:endParaRPr lang="ru-RU" sz="1400" dirty="0">
              <a:solidFill>
                <a:srgbClr val="005F6F"/>
              </a:solidFill>
              <a:latin typeface="Franklin Gothic Heavy" panose="020B06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4" name="Заголовок 1">
            <a:extLst>
              <a:ext uri="{FF2B5EF4-FFF2-40B4-BE49-F238E27FC236}">
                <a16:creationId xmlns="" xmlns:a16="http://schemas.microsoft.com/office/drawing/2014/main" id="{D2B631B7-890C-7840-9F22-B2D9C7B7BC19}"/>
              </a:ext>
            </a:extLst>
          </p:cNvPr>
          <p:cNvSpPr txBox="1">
            <a:spLocks/>
          </p:cNvSpPr>
          <p:nvPr/>
        </p:nvSpPr>
        <p:spPr>
          <a:xfrm>
            <a:off x="5922757" y="1690343"/>
            <a:ext cx="735738" cy="197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600</a:t>
            </a:r>
            <a:endParaRPr lang="ru-RU" sz="1600" b="1" dirty="0">
              <a:solidFill>
                <a:prstClr val="black">
                  <a:lumMod val="75000"/>
                  <a:lumOff val="25000"/>
                </a:prstClr>
              </a:solidFill>
              <a:latin typeface="Franklin Gothic Heavy" panose="020B06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5" name="Овал 104">
            <a:extLst>
              <a:ext uri="{FF2B5EF4-FFF2-40B4-BE49-F238E27FC236}">
                <a16:creationId xmlns="" xmlns:a16="http://schemas.microsoft.com/office/drawing/2014/main" id="{6F9AFB84-0676-114C-A617-ED4F14B58FF6}"/>
              </a:ext>
            </a:extLst>
          </p:cNvPr>
          <p:cNvSpPr>
            <a:spLocks noChangeAspect="1"/>
          </p:cNvSpPr>
          <p:nvPr/>
        </p:nvSpPr>
        <p:spPr>
          <a:xfrm>
            <a:off x="7682180" y="4459857"/>
            <a:ext cx="432000" cy="432000"/>
          </a:xfrm>
          <a:prstGeom prst="ellipse">
            <a:avLst/>
          </a:prstGeom>
          <a:solidFill>
            <a:srgbClr val="046F7A"/>
          </a:solidFill>
          <a:ln w="127000">
            <a:solidFill>
              <a:srgbClr val="0098B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39B6EA32-8E4C-C640-BF48-6E167B272EF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66310" y="4508158"/>
            <a:ext cx="272672" cy="3408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23" y="1149668"/>
            <a:ext cx="767305" cy="617158"/>
          </a:xfrm>
          <a:prstGeom prst="rect">
            <a:avLst/>
          </a:prstGeom>
        </p:spPr>
      </p:pic>
      <p:sp>
        <p:nvSpPr>
          <p:cNvPr id="89" name="Заголовок 1">
            <a:extLst>
              <a:ext uri="{FF2B5EF4-FFF2-40B4-BE49-F238E27FC236}">
                <a16:creationId xmlns="" xmlns:a16="http://schemas.microsoft.com/office/drawing/2014/main" id="{67564F23-F024-6C43-91DB-279BD970E68F}"/>
              </a:ext>
            </a:extLst>
          </p:cNvPr>
          <p:cNvSpPr txBox="1">
            <a:spLocks/>
          </p:cNvSpPr>
          <p:nvPr/>
        </p:nvSpPr>
        <p:spPr>
          <a:xfrm rot="16200000">
            <a:off x="6416970" y="5213381"/>
            <a:ext cx="1574113" cy="285089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>
                <a:solidFill>
                  <a:srgbClr val="005F6F"/>
                </a:solidFill>
                <a:latin typeface="Svyaznoy RF Condensed" panose="02000506040000020004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sz="2000" b="0" dirty="0" smtClean="0">
                <a:solidFill>
                  <a:srgbClr val="F35623"/>
                </a:solidFill>
                <a:latin typeface="Franklin Gothic Heavy" panose="020B0603020102020204" pitchFamily="34" charset="0"/>
              </a:rPr>
              <a:t>РАЗВИТИЕ</a:t>
            </a:r>
            <a:endParaRPr lang="ru-RU" sz="2000" b="0" dirty="0">
              <a:solidFill>
                <a:srgbClr val="F35623"/>
              </a:solidFill>
              <a:latin typeface="Franklin Gothic Heavy" panose="020B0603020102020204" pitchFamily="34" charset="0"/>
            </a:endParaRPr>
          </a:p>
        </p:txBody>
      </p:sp>
      <p:sp>
        <p:nvSpPr>
          <p:cNvPr id="83" name="Заголовок 1">
            <a:extLst>
              <a:ext uri="{FF2B5EF4-FFF2-40B4-BE49-F238E27FC236}">
                <a16:creationId xmlns="" xmlns:a16="http://schemas.microsoft.com/office/drawing/2014/main" id="{67564F23-F024-6C43-91DB-279BD970E68F}"/>
              </a:ext>
            </a:extLst>
          </p:cNvPr>
          <p:cNvSpPr txBox="1">
            <a:spLocks/>
          </p:cNvSpPr>
          <p:nvPr/>
        </p:nvSpPr>
        <p:spPr>
          <a:xfrm rot="16200000">
            <a:off x="-261772" y="5364264"/>
            <a:ext cx="1574113" cy="285089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1">
                <a:solidFill>
                  <a:srgbClr val="005F6F"/>
                </a:solidFill>
                <a:latin typeface="Svyaznoy RF Condensed" panose="02000506040000020004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sz="2000" b="0" dirty="0" smtClean="0">
                <a:solidFill>
                  <a:srgbClr val="F35623"/>
                </a:solidFill>
                <a:latin typeface="Franklin Gothic Heavy" panose="020B0603020102020204" pitchFamily="34" charset="0"/>
              </a:rPr>
              <a:t>РЕЗУЛЬТАТ</a:t>
            </a:r>
            <a:endParaRPr lang="ru-RU" sz="2000" b="0" dirty="0">
              <a:solidFill>
                <a:srgbClr val="F35623"/>
              </a:solidFill>
              <a:latin typeface="Franklin Gothic Heavy" panose="020B0603020102020204" pitchFamily="34" charset="0"/>
            </a:endParaRPr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="" xmlns:a16="http://schemas.microsoft.com/office/drawing/2014/main" id="{7C23E67E-354F-934D-A100-9F06F647B6DB}"/>
              </a:ext>
            </a:extLst>
          </p:cNvPr>
          <p:cNvCxnSpPr>
            <a:cxnSpLocks/>
          </p:cNvCxnSpPr>
          <p:nvPr/>
        </p:nvCxnSpPr>
        <p:spPr>
          <a:xfrm>
            <a:off x="662885" y="4652963"/>
            <a:ext cx="2368" cy="1543625"/>
          </a:xfrm>
          <a:prstGeom prst="line">
            <a:avLst/>
          </a:prstGeom>
          <a:ln w="19050">
            <a:solidFill>
              <a:srgbClr val="F35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Рисунок 8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947" y="1827315"/>
            <a:ext cx="3217256" cy="18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DB34AD5C-BD38-354A-96F5-2F903C7CF499}"/>
              </a:ext>
            </a:extLst>
          </p:cNvPr>
          <p:cNvSpPr/>
          <p:nvPr/>
        </p:nvSpPr>
        <p:spPr>
          <a:xfrm>
            <a:off x="-4482" y="12259"/>
            <a:ext cx="12196482" cy="905547"/>
          </a:xfrm>
          <a:prstGeom prst="rect">
            <a:avLst/>
          </a:prstGeom>
          <a:gradFill flip="none" rotWithShape="1">
            <a:gsLst>
              <a:gs pos="3401">
                <a:srgbClr val="046F7A"/>
              </a:gs>
              <a:gs pos="70000">
                <a:srgbClr val="0098B0"/>
              </a:gs>
              <a:gs pos="8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11624953" y="6391353"/>
            <a:ext cx="343536" cy="343536"/>
          </a:xfrm>
          <a:prstGeom prst="ellipse">
            <a:avLst/>
          </a:prstGeom>
          <a:solidFill>
            <a:srgbClr val="00A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12029879" y="6689401"/>
            <a:ext cx="113590" cy="113590"/>
          </a:xfrm>
          <a:prstGeom prst="ellipse">
            <a:avLst/>
          </a:prstGeom>
          <a:solidFill>
            <a:srgbClr val="F35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11563562" y="6424620"/>
            <a:ext cx="466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endParaRPr lang="ru-RU" sz="1200" dirty="0">
              <a:solidFill>
                <a:schemeClr val="bg1"/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8106EA3-D7EA-C343-A93E-331AD219C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71" y="205031"/>
            <a:ext cx="601363" cy="495718"/>
          </a:xfrm>
          <a:prstGeom prst="rect">
            <a:avLst/>
          </a:prstGeom>
        </p:spPr>
      </p:pic>
      <p:pic>
        <p:nvPicPr>
          <p:cNvPr id="31" name="Picture 2" descr="Coat of Arms of Saint Petersburg (2003).svg">
            <a:extLst>
              <a:ext uri="{FF2B5EF4-FFF2-40B4-BE49-F238E27FC236}">
                <a16:creationId xmlns:a16="http://schemas.microsoft.com/office/drawing/2014/main" xmlns="" id="{57D686AB-BB84-3542-B8B8-8CA48767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03" y="58061"/>
            <a:ext cx="737142" cy="78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860671-8076-8243-AF9C-CBF97AD97994}"/>
              </a:ext>
            </a:extLst>
          </p:cNvPr>
          <p:cNvSpPr txBox="1">
            <a:spLocks/>
          </p:cNvSpPr>
          <p:nvPr/>
        </p:nvSpPr>
        <p:spPr>
          <a:xfrm>
            <a:off x="1868485" y="1306450"/>
            <a:ext cx="3609609" cy="556819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0">
                <a:solidFill>
                  <a:srgbClr val="005F6F"/>
                </a:solidFill>
                <a:latin typeface="Franklin Gothic Medium Cond" panose="020B06060304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lnSpc>
                <a:spcPts val="1600"/>
              </a:lnSpc>
            </a:pPr>
            <a:r>
              <a:rPr lang="ru-RU" sz="1600" dirty="0">
                <a:latin typeface="Franklin Gothic Heavy" panose="020B0603020102020204" pitchFamily="34" charset="0"/>
              </a:rPr>
              <a:t>Поверка средств измерений: </a:t>
            </a:r>
            <a:br>
              <a:rPr lang="ru-RU" sz="1600" dirty="0">
                <a:latin typeface="Franklin Gothic Heavy" panose="020B0603020102020204" pitchFamily="34" charset="0"/>
              </a:rPr>
            </a:br>
            <a:endParaRPr lang="ru-RU" sz="1600" dirty="0">
              <a:latin typeface="Franklin Gothic Heavy" panose="020B0603020102020204" pitchFamily="34" charset="0"/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6F9AFB84-0676-114C-A617-ED4F14B58FF6}"/>
              </a:ext>
            </a:extLst>
          </p:cNvPr>
          <p:cNvSpPr>
            <a:spLocks noChangeAspect="1"/>
          </p:cNvSpPr>
          <p:nvPr/>
        </p:nvSpPr>
        <p:spPr>
          <a:xfrm>
            <a:off x="1336653" y="1224172"/>
            <a:ext cx="432000" cy="432000"/>
          </a:xfrm>
          <a:prstGeom prst="ellipse">
            <a:avLst/>
          </a:prstGeom>
          <a:solidFill>
            <a:srgbClr val="046F7A"/>
          </a:solidFill>
          <a:ln w="127000">
            <a:solidFill>
              <a:srgbClr val="0098B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EE74D579-32EC-5D41-A2B8-08B34A552E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99" y="1261214"/>
            <a:ext cx="374754" cy="36000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938023" y="5834668"/>
            <a:ext cx="2007767" cy="9002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 smtClean="0">
                <a:solidFill>
                  <a:srgbClr val="F35623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630</a:t>
            </a:r>
            <a:r>
              <a:rPr lang="ru-RU" sz="2000" b="1" dirty="0" smtClean="0">
                <a:solidFill>
                  <a:srgbClr val="F35623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,9 М</a:t>
            </a:r>
            <a:r>
              <a:rPr lang="ru-RU" sz="2000" b="1" baseline="30000" dirty="0" smtClean="0">
                <a:solidFill>
                  <a:srgbClr val="F35623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endParaRPr lang="ru-RU" sz="2000" b="1" baseline="30000" dirty="0">
              <a:solidFill>
                <a:srgbClr val="F35623"/>
              </a:solidFill>
              <a:latin typeface="Franklin Gothic Heavy" panose="020B06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168381" y="6280158"/>
            <a:ext cx="2248541" cy="4628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 smtClean="0">
                <a:solidFill>
                  <a:srgbClr val="005F6F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ЗАНИМАЕМАЯ ПЛОЩАДЬ</a:t>
            </a:r>
            <a:endParaRPr lang="ru-RU" sz="1400" dirty="0">
              <a:solidFill>
                <a:srgbClr val="005F6F"/>
              </a:solidFill>
              <a:latin typeface="Franklin Gothic Heavy" panose="020B0603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Прямоугольник 5">
            <a:extLst>
              <a:ext uri="{FF2B5EF4-FFF2-40B4-BE49-F238E27FC236}">
                <a16:creationId xmlns="" xmlns:a16="http://schemas.microsoft.com/office/drawing/2014/main" id="{74632DBB-C07D-B544-991A-C0AC6BDE3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53" y="1980354"/>
            <a:ext cx="5536291" cy="161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111125" indent="-285750">
              <a:lnSpc>
                <a:spcPts val="19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ОБЩЕДОМОВЫЕ ПРИБОРЫ УЧЕТА ХОЛОДНОЙ ВОДЫ;</a:t>
            </a:r>
          </a:p>
          <a:p>
            <a:pPr marL="111125" indent="-285750">
              <a:lnSpc>
                <a:spcPts val="19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РАСХОДОМЕРЫ ТЕПЛОЭНЕРГИИ;</a:t>
            </a:r>
          </a:p>
          <a:p>
            <a:pPr marL="111125" indent="-285750">
              <a:lnSpc>
                <a:spcPts val="19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МАНОМЕТРЫ; </a:t>
            </a:r>
          </a:p>
          <a:p>
            <a:pPr marL="111125" indent="-285750">
              <a:lnSpc>
                <a:spcPts val="19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ТЕРМОМЕТРЫ; </a:t>
            </a:r>
          </a:p>
          <a:p>
            <a:pPr marL="111125" indent="-285750">
              <a:lnSpc>
                <a:spcPts val="1900"/>
              </a:lnSpc>
              <a:spcBef>
                <a:spcPct val="0"/>
              </a:spcBef>
              <a:spcAft>
                <a:spcPts val="600"/>
              </a:spcAft>
              <a:buClr>
                <a:srgbClr val="046F7A"/>
              </a:buClr>
              <a:buFont typeface="Wingdings" panose="05000000000000000000" pitchFamily="2" charset="2"/>
              <a:buChar char="§"/>
            </a:pPr>
            <a:r>
              <a:rPr lang="ru-RU" sz="1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Heavy" panose="020B0903020102020204" pitchFamily="34" charset="0"/>
              </a:rPr>
              <a:t>ГАЗОАНАЛИЗАТОРЫ.</a:t>
            </a:r>
            <a:endParaRPr lang="ru-RU" altLang="ru-RU" sz="1600" cap="all" dirty="0">
              <a:solidFill>
                <a:schemeClr val="tx1">
                  <a:lumMod val="75000"/>
                  <a:lumOff val="2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7056" y="1552068"/>
            <a:ext cx="3468313" cy="2601234"/>
          </a:xfrm>
          <a:prstGeom prst="rect">
            <a:avLst/>
          </a:prstGeom>
          <a:ln w="41275">
            <a:solidFill>
              <a:srgbClr val="0190A5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44"/>
          <a:stretch/>
        </p:blipFill>
        <p:spPr>
          <a:xfrm>
            <a:off x="1077418" y="4199582"/>
            <a:ext cx="4680955" cy="2290957"/>
          </a:xfrm>
          <a:prstGeom prst="rect">
            <a:avLst/>
          </a:prstGeom>
          <a:ln w="34925">
            <a:solidFill>
              <a:srgbClr val="0190A5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9C31797-E2FC-AD47-941D-27125AB970C8}"/>
              </a:ext>
            </a:extLst>
          </p:cNvPr>
          <p:cNvSpPr txBox="1"/>
          <p:nvPr/>
        </p:nvSpPr>
        <p:spPr>
          <a:xfrm>
            <a:off x="513127" y="176015"/>
            <a:ext cx="100968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cap="all" dirty="0">
                <a:solidFill>
                  <a:prstClr val="white"/>
                </a:solidFill>
                <a:latin typeface="Franklin Gothic Medium" panose="020B0603020102020204" pitchFamily="34" charset="0"/>
              </a:rPr>
              <a:t>МЕТРОЛОГИЧЕСКАЯ СЛУЖБА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="" xmlns:a16="http://schemas.microsoft.com/office/drawing/2014/main" id="{3EB30C94-BF50-8D43-B338-A17203E0E58E}"/>
              </a:ext>
            </a:extLst>
          </p:cNvPr>
          <p:cNvSpPr txBox="1">
            <a:spLocks/>
          </p:cNvSpPr>
          <p:nvPr/>
        </p:nvSpPr>
        <p:spPr>
          <a:xfrm>
            <a:off x="6872944" y="6399393"/>
            <a:ext cx="1486979" cy="3022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000" dirty="0">
              <a:solidFill>
                <a:prstClr val="black">
                  <a:lumMod val="75000"/>
                  <a:lumOff val="25000"/>
                </a:prstClr>
              </a:solidFill>
              <a:latin typeface="Franklin Gothic Medium Cond" panose="020B06060304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0595" y="4925020"/>
            <a:ext cx="2621835" cy="1563660"/>
          </a:xfrm>
          <a:prstGeom prst="rect">
            <a:avLst/>
          </a:prstGeom>
          <a:ln w="34925">
            <a:solidFill>
              <a:srgbClr val="0190A5"/>
            </a:solidFill>
          </a:ln>
        </p:spPr>
      </p:pic>
    </p:spTree>
    <p:extLst>
      <p:ext uri="{BB962C8B-B14F-4D97-AF65-F5344CB8AC3E}">
        <p14:creationId xmlns:p14="http://schemas.microsoft.com/office/powerpoint/2010/main" val="8453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C458404-DFA3-3F43-9D00-EB63F88B0867}"/>
              </a:ext>
            </a:extLst>
          </p:cNvPr>
          <p:cNvSpPr/>
          <p:nvPr/>
        </p:nvSpPr>
        <p:spPr>
          <a:xfrm>
            <a:off x="41018" y="0"/>
            <a:ext cx="12191999" cy="6858000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>
              <a:solidFill>
                <a:srgbClr val="045699"/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Рисунок 6" descr="Изображение выглядит как небо, внешний, вода, мост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05E29E89-3BC7-1F4B-9D65-15E2E1F0E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6E796BD-BC1B-CD41-9A97-8BE82A664D9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22298" y="4917518"/>
            <a:ext cx="5816189" cy="15388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СПбГБУ «Центр энергосбережения»</a:t>
            </a:r>
            <a:br>
              <a:rPr lang="ru-RU" sz="20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0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19</a:t>
            </a:r>
            <a:r>
              <a:rPr lang="en-US" sz="20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0000</a:t>
            </a:r>
            <a:r>
              <a:rPr lang="ru-RU" sz="20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Санкт-Петербург, ул. Малая Морская, 15</a:t>
            </a:r>
            <a:br>
              <a:rPr lang="ru-RU" sz="20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4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Тел.  (812) 383-17-1</a:t>
            </a:r>
            <a:r>
              <a:rPr lang="en-US" sz="14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r>
              <a:rPr lang="ru-RU" sz="14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br>
              <a:rPr lang="ru-RU" sz="14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4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ces.gov.spb@mail.ru </a:t>
            </a:r>
            <a:br>
              <a:rPr lang="ru-RU" sz="14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400" dirty="0">
                <a:solidFill>
                  <a:schemeClr val="bg1"/>
                </a:solidFill>
                <a:latin typeface="Svyaznoy RF Condensed" panose="0200050604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http://gbuce.ru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905674F8-0C8B-8F4F-AE41-75473C30F809}"/>
              </a:ext>
            </a:extLst>
          </p:cNvPr>
          <p:cNvGrpSpPr/>
          <p:nvPr/>
        </p:nvGrpSpPr>
        <p:grpSpPr>
          <a:xfrm>
            <a:off x="5084950" y="7417511"/>
            <a:ext cx="5053037" cy="526304"/>
            <a:chOff x="128563" y="6075347"/>
            <a:chExt cx="5053037" cy="526304"/>
          </a:xfrm>
        </p:grpSpPr>
        <p:sp>
          <p:nvSpPr>
            <p:cNvPr id="11" name="TextBox 10"/>
            <p:cNvSpPr txBox="1"/>
            <p:nvPr/>
          </p:nvSpPr>
          <p:spPr>
            <a:xfrm>
              <a:off x="128563" y="6075347"/>
              <a:ext cx="50530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ru-RU" sz="900" dirty="0">
                  <a:solidFill>
                    <a:schemeClr val="bg1"/>
                  </a:solidFill>
                  <a:latin typeface="Svyaznoy RF Condensed" panose="02000506040000020004" pitchFamily="50" charset="-52"/>
                  <a:cs typeface="Arial" panose="020B0604020202020204" pitchFamily="34" charset="0"/>
                </a:rPr>
                <a:t>Правительство Санкт-Петербурга Комитет по энергетике и инженерному обеспечению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8563" y="6232319"/>
              <a:ext cx="3741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  <a:latin typeface="Svyaznoy RF Condensed" panose="02000506040000020004" pitchFamily="50" charset="-52"/>
                  <a:cs typeface="Arial" panose="020B0604020202020204" pitchFamily="34" charset="0"/>
                </a:rPr>
                <a:t>Санкт-Петербургское государственное бюджетное учреждение «Центр энергосбережения»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36" y="5844981"/>
            <a:ext cx="601363" cy="495718"/>
          </a:xfrm>
          <a:prstGeom prst="rect">
            <a:avLst/>
          </a:prstGeom>
        </p:spPr>
      </p:pic>
      <p:pic>
        <p:nvPicPr>
          <p:cNvPr id="13" name="Picture 2" descr="Coat of Arms of Saint Petersburg (2003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72" y="4968801"/>
            <a:ext cx="632827" cy="6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97EBDC39-39C9-744E-99D8-079BF413063E}"/>
              </a:ext>
            </a:extLst>
          </p:cNvPr>
          <p:cNvSpPr txBox="1">
            <a:spLocks/>
          </p:cNvSpPr>
          <p:nvPr/>
        </p:nvSpPr>
        <p:spPr>
          <a:xfrm>
            <a:off x="3447784" y="2545762"/>
            <a:ext cx="5378466" cy="17664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600" b="1" cap="all" dirty="0">
                <a:solidFill>
                  <a:schemeClr val="bg1"/>
                </a:solidFill>
                <a:latin typeface="Franklin Gothic Heavy" panose="020B06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817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20788</TotalTime>
  <Words>293</Words>
  <Application>Microsoft Office PowerPoint</Application>
  <PresentationFormat>Широкоэкранный</PresentationFormat>
  <Paragraphs>84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8" baseType="lpstr">
      <vt:lpstr>Arial Unicode MS</vt:lpstr>
      <vt:lpstr>Arial</vt:lpstr>
      <vt:lpstr>Calibri</vt:lpstr>
      <vt:lpstr>Calibri Light</vt:lpstr>
      <vt:lpstr>Franklin Gothic Book</vt:lpstr>
      <vt:lpstr>Franklin Gothic Heavy</vt:lpstr>
      <vt:lpstr>Franklin Gothic Medium</vt:lpstr>
      <vt:lpstr>Franklin Gothic Medium Cond</vt:lpstr>
      <vt:lpstr>Svyaznoy RF Condensed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Svyaznoy Logistics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Кацегоров Вячеслав Валерьевич</dc:creator>
  <cp:keywords/>
  <dc:description/>
  <cp:lastModifiedBy>user</cp:lastModifiedBy>
  <cp:revision>515</cp:revision>
  <cp:lastPrinted>2019-04-23T17:02:38Z</cp:lastPrinted>
  <dcterms:created xsi:type="dcterms:W3CDTF">2019-01-14T08:49:24Z</dcterms:created>
  <dcterms:modified xsi:type="dcterms:W3CDTF">2019-04-23T17:04:57Z</dcterms:modified>
  <cp:category/>
</cp:coreProperties>
</file>