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4"/>
  </p:notesMasterIdLst>
  <p:sldIdLst>
    <p:sldId id="256" r:id="rId3"/>
    <p:sldId id="291" r:id="rId4"/>
    <p:sldId id="292" r:id="rId5"/>
    <p:sldId id="297" r:id="rId6"/>
    <p:sldId id="304" r:id="rId7"/>
    <p:sldId id="299" r:id="rId8"/>
    <p:sldId id="302" r:id="rId9"/>
    <p:sldId id="303" r:id="rId10"/>
    <p:sldId id="301" r:id="rId11"/>
    <p:sldId id="300" r:id="rId12"/>
    <p:sldId id="260" r:id="rId13"/>
  </p:sldIdLst>
  <p:sldSz cx="10691813" cy="7559675"/>
  <p:notesSz cx="6797675" cy="99282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FF"/>
    <a:srgbClr val="478C74"/>
    <a:srgbClr val="0000CC"/>
    <a:srgbClr val="000000"/>
    <a:srgbClr val="3333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60" autoAdjust="0"/>
  </p:normalViewPr>
  <p:slideViewPr>
    <p:cSldViewPr snapToGrid="0">
      <p:cViewPr varScale="1">
        <p:scale>
          <a:sx n="40" d="100"/>
          <a:sy n="40" d="100"/>
        </p:scale>
        <p:origin x="44" y="616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BC55-E7B0-42EF-865F-CC50A0FE4D1E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5634-ACCF-44C7-91A7-CAADB6995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9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55634-ACCF-44C7-91A7-CAADB6995B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67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384A-3407-4F4E-8AFD-30A132F95ACF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886" y="658797"/>
            <a:ext cx="3104376" cy="4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942D9-A82F-4105-A35B-01E0A3801211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7CCD-41E7-4964-AA67-B3304C8BEBFE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31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801-C674-4699-933A-64BD7CCE91C7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EE76-10B5-4D22-8CE7-D100FDF9B382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1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7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9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6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3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94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2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49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02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3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219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61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3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08C5-2A6D-47D0-8F12-BF8D7625B7BE}" type="datetime1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4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1F9D-1F08-41BE-B118-C71D1617FD6B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9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2A9-1CF4-4B00-A0B5-C23AF9EE2338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D3E8-0E07-4DFD-9299-970D902B19DE}" type="datetime1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1F8E-5B46-4CF0-8243-7AB32B2755C2}" type="datetime1">
              <a:rPr lang="ru-RU" smtClean="0"/>
              <a:t>24.04.2019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D8A9-13ED-46B4-9459-115FAE82B58D}" type="datetime1">
              <a:rPr lang="ru-RU" smtClean="0"/>
              <a:t>24.04.2019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2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C3D1-2A91-4F1D-BB62-F638BB58251A}" type="datetime1">
              <a:rPr lang="ru-RU" smtClean="0"/>
              <a:t>24.04.2019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5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908C5-2A6D-47D0-8F12-BF8D7625B7BE}" type="datetime1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F51C-F39E-40E7-8679-1D03E5CD2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DCAF-DC03-4999-8884-D07ADEE8424C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D51B-7386-4D62-9A6D-A568CF6C3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rmotronic.ru/products/tv7m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termotronic.ru/download/%D0%A0%D0%B0%D1%81%D1%85%D0%BE%D0%B4%D0%BE%D0%BC%D0%B5%D1%80%D1%8B+%D0%B4%D0%BB%D1%8F+%D0%BD%D0%B8%D0%B7%D0%BA%D0%B8%D1%85+%D1%80%D0%B0%D1%81%D1%85%D0%BE%D0%B4%D0%BE%D0%B2.pdf?1539325317" TargetMode="External"/><Relationship Id="rId5" Type="http://schemas.openxmlformats.org/officeDocument/2006/relationships/hyperlink" Target="http://termotronic.ru/download/tt_common_supply.pdf?1539325317" TargetMode="External"/><Relationship Id="rId4" Type="http://schemas.openxmlformats.org/officeDocument/2006/relationships/hyperlink" Target="http://termotronic.ru/products/piterflow/p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25" y="459004"/>
            <a:ext cx="3104376" cy="4769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7090116"/>
            <a:ext cx="7287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«ТЕРМОТРОНИК», 193318, Санкт-Петербург, ул. Ворошилова, д. 2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425" y="2533342"/>
            <a:ext cx="55756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</a:t>
            </a:r>
            <a:r>
              <a:rPr lang="ru-RU" sz="3600" dirty="0" smtClean="0">
                <a:solidFill>
                  <a:schemeClr val="bg1"/>
                </a:solidFill>
                <a:latin typeface="DINPro-Medium"/>
                <a:cs typeface="Arial" panose="020B0604020202020204" pitchFamily="34" charset="0"/>
              </a:rPr>
              <a:t> «ТЕРМОТРОНИК»</a:t>
            </a:r>
          </a:p>
          <a:p>
            <a:endParaRPr lang="ru-RU" sz="3200" dirty="0">
              <a:solidFill>
                <a:schemeClr val="bg1"/>
              </a:solidFill>
              <a:latin typeface="DINPro-Medium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DINPro-Medium"/>
                <a:cs typeface="Arial" panose="020B0604020202020204" pitchFamily="34" charset="0"/>
              </a:rPr>
              <a:t>Решения для узлов учета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DINPro-Medium"/>
                <a:cs typeface="Arial" panose="020B0604020202020204" pitchFamily="34" charset="0"/>
              </a:rPr>
              <a:t>с малой тепловой нагрузкой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16603" y="307723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  <a:endParaRPr lang="ru-RU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32" y="2153378"/>
            <a:ext cx="4182901" cy="2783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34" y="6572816"/>
            <a:ext cx="1014659" cy="836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94" y="6507874"/>
            <a:ext cx="939584" cy="930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58" y="6422584"/>
            <a:ext cx="776563" cy="9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11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489" y="1335447"/>
            <a:ext cx="3683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err="1" smtClean="0">
                <a:solidFill>
                  <a:srgbClr val="478C74"/>
                </a:solidFill>
              </a:rPr>
              <a:t>Тепловычислители</a:t>
            </a:r>
            <a:r>
              <a:rPr lang="ru-RU" sz="2400" spc="-150" dirty="0" smtClean="0">
                <a:solidFill>
                  <a:srgbClr val="478C74"/>
                </a:solidFill>
              </a:rPr>
              <a:t> ТВ7м </a:t>
            </a:r>
            <a:r>
              <a:rPr lang="ru-RU" sz="2400" spc="-150" dirty="0" err="1" smtClean="0">
                <a:solidFill>
                  <a:srgbClr val="478C74"/>
                </a:solidFill>
              </a:rPr>
              <a:t>лайт</a:t>
            </a:r>
            <a:endParaRPr lang="ru-RU" sz="2400" dirty="0"/>
          </a:p>
        </p:txBody>
      </p:sp>
      <p:pic>
        <p:nvPicPr>
          <p:cNvPr id="15" name="18380B7C-F145-4EBF-91C0-06C2851F5AE0" descr="18380B7C-F145-4EBF-91C0-06C2851F5AE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71" y="3267065"/>
            <a:ext cx="3658842" cy="22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\\dot.nnz2009.ru\NNZ\term_mydocs\y.pavliv\My Documents\My Pictures\ТВ7M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2" y="3376211"/>
            <a:ext cx="2823608" cy="20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1"/>
            <a:ext cx="10728960" cy="75539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2991" y="2147371"/>
            <a:ext cx="56765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spc="-150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spc="-150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996" y="4049901"/>
            <a:ext cx="4199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(812) 326-1050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Факс.: +7 (812) 326-1090 доб.2217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zakaz@termotronic.ru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support@termotronic.ru</a:t>
            </a:r>
          </a:p>
          <a:p>
            <a:r>
              <a:rPr lang="ru-RU" dirty="0" smtClean="0">
                <a:solidFill>
                  <a:srgbClr val="478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www.termotronic.ru</a:t>
            </a:r>
            <a:endParaRPr lang="ru-RU" dirty="0">
              <a:solidFill>
                <a:srgbClr val="478C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4624" y="4049901"/>
            <a:ext cx="3771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«ТЕРМОТРОНИК»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193318, Санкт-Петербург,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Ворошилова, д. 2, литер А, помещение 211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9" y="328"/>
            <a:ext cx="10728132" cy="7589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11" y="2313564"/>
            <a:ext cx="10146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77050" y="637135"/>
            <a:ext cx="285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Компания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5570" y="2559785"/>
            <a:ext cx="9245382" cy="3116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ООО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«ТЕРМОТРОНИК»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– инновационное приборостроительное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предприятие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.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Занимает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активную позицию в направлении популяризации идеи эффективного использования ресурсов и внедрения современных технологий в области их учета и регулирования. </a:t>
            </a:r>
          </a:p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Основано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4 февраля 2011 года при участии крупного российского холдинга «Торгово-промышленная группа «ТАЙПИТ»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Миссия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компании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– предоставление заказчикам первоклассного обслуживания в течении всего жизненного цикла продукции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</p:txBody>
      </p:sp>
    </p:spTree>
    <p:extLst>
      <p:ext uri="{BB962C8B-B14F-4D97-AF65-F5344CB8AC3E}">
        <p14:creationId xmlns:p14="http://schemas.microsoft.com/office/powerpoint/2010/main" val="127715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64" y="5422915"/>
            <a:ext cx="1402302" cy="1983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3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Продукция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878" y="2154464"/>
            <a:ext cx="9007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ООО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«ТЕРМОТРОНИК» производит самое высокотехнологичное, современное, удовлетворяющее всем нормативам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правилам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оборудование для учета энергоресурсов: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Электромагнитные расходомеры «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Питерфлоу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РС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» и «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Питерфлоу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СВ»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«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Питерфлоу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К»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Тепловычислители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«ТВ7»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Теплосчетчики «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Т34М»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Регистраторы АДИ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2662" y="1692799"/>
            <a:ext cx="5143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  <a:latin typeface="DINPro-Medium" panose="02000503030000020004" pitchFamily="50" charset="0"/>
              </a:rPr>
              <a:t>ПРОДУКЦИЯ ООО «ТЕРМОТРОНИК»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68" y="4905032"/>
            <a:ext cx="1894858" cy="2501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4855874"/>
            <a:ext cx="1937412" cy="2536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30" y="4189037"/>
            <a:ext cx="2162536" cy="1595147"/>
          </a:xfrm>
          <a:prstGeom prst="rect">
            <a:avLst/>
          </a:prstGeom>
        </p:spPr>
      </p:pic>
      <p:pic>
        <p:nvPicPr>
          <p:cNvPr id="17" name="C4280E00-E5F0-40BE-BD86-0B179D241D5F" descr="C4280E00-E5F0-40BE-BD86-0B179D241D5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74" y="4905032"/>
            <a:ext cx="1964205" cy="199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9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Т34М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4392" y="2012346"/>
            <a:ext cx="9007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Pro-Medium"/>
              </a:rPr>
              <a:t>Теплосчетчики Т34М являются комбинированными средствами измерений, состоящими из функциональных блоков – средств измерений утвержденного типа: тепловычислителя ТВ7 или ТВ7 исполнения М, преобразователей расхода (расходомеров, счетчиков), термопреобразователей сопротивления и их комплектов, преобразователей давления.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DINPro-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2661" y="1231134"/>
            <a:ext cx="3200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  <a:latin typeface="DINPro-Medium" panose="02000503030000020004" pitchFamily="50" charset="0"/>
              </a:rPr>
              <a:t>ТЕПЛОСЧЕТЧИК Т34М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6791" y="6828354"/>
            <a:ext cx="3688450" cy="24622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Тепловычислитель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 ТВ7М </a:t>
            </a:r>
            <a:r>
              <a:rPr lang="ru-RU" sz="1600" b="1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лайт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7969" y="6507765"/>
            <a:ext cx="2438671" cy="492443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Расходомеры-счетчики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9128" y="3931271"/>
            <a:ext cx="2900406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Термопреобразователи сопротивления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и их комплекты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86774" y="6460708"/>
            <a:ext cx="2292412" cy="492443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Преобразователи давления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156615" y="5367311"/>
            <a:ext cx="407380" cy="407380"/>
            <a:chOff x="2136062" y="3434636"/>
            <a:chExt cx="407380" cy="40738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6026640" y="4854250"/>
            <a:ext cx="407380" cy="407380"/>
            <a:chOff x="2136062" y="3434636"/>
            <a:chExt cx="407380" cy="407380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6024251" y="5814043"/>
            <a:ext cx="407380" cy="407380"/>
            <a:chOff x="2136062" y="3434636"/>
            <a:chExt cx="407380" cy="407380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/>
          <p:cNvCxnSpPr/>
          <p:nvPr/>
        </p:nvCxnSpPr>
        <p:spPr>
          <a:xfrm>
            <a:off x="7938019" y="5539430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938019" y="5745322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81769" y="6630877"/>
            <a:ext cx="1930400" cy="24622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Паспорт на </a:t>
            </a:r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ТС</a:t>
            </a:r>
            <a:endParaRPr lang="en-US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89" y="4680453"/>
            <a:ext cx="1320803" cy="1565858"/>
          </a:xfrm>
          <a:prstGeom prst="rect">
            <a:avLst/>
          </a:prstGeom>
        </p:spPr>
      </p:pic>
      <p:pic>
        <p:nvPicPr>
          <p:cNvPr id="1027" name="Picture 3" descr="\\dot.nnz2009.ru\NNZ\term_mydocs\y.pavliv\My Documents\My Pictures\Т34М рег.71633-18_Свидетельство 70358 до 28.06.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10" y="3931086"/>
            <a:ext cx="1882879" cy="26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ot.nnz2009.ru\NNZ\term_mydocs\y.pavliv\My Documents\My Pictures\ТВ7M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2" y="4710355"/>
            <a:ext cx="1472013" cy="105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dot.nnz2009.ru\NNZ\term_mydocs\y.pavliv\My Documents\My Pictures\DSC_9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70" y="5160510"/>
            <a:ext cx="883581" cy="1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4280E00-E5F0-40BE-BD86-0B179D241D5F" descr="C4280E00-E5F0-40BE-BD86-0B179D241D5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69" y="3856796"/>
            <a:ext cx="1207779" cy="12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0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5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Преимущества Т34М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4392" y="2012346"/>
            <a:ext cx="90073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Использование электромагнитных расходомеров с </a:t>
            </a:r>
            <a:r>
              <a:rPr lang="en-US" sz="2400" dirty="0"/>
              <a:t>L</a:t>
            </a:r>
            <a:r>
              <a:rPr lang="ru-RU" sz="2400" dirty="0"/>
              <a:t>-каналом для учета особо малых расходов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Полноценная система диагностики датчиков расхода (контроль пустой трубы, загрязнение электродов и т.д.)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Контроль работоспособности каждого датчика расхода и целостность линий связи (согласно ПП РФ № 1034)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Возможность съема информации на </a:t>
            </a:r>
            <a:r>
              <a:rPr lang="en-US" sz="2400" dirty="0"/>
              <a:t>SD</a:t>
            </a:r>
            <a:r>
              <a:rPr lang="ru-RU" sz="2400" dirty="0"/>
              <a:t>-карту, накопитель </a:t>
            </a:r>
            <a:r>
              <a:rPr lang="en-US" sz="2400" dirty="0"/>
              <a:t>USB</a:t>
            </a:r>
            <a:r>
              <a:rPr lang="ru-RU" sz="2400" dirty="0"/>
              <a:t>-ППД или смартфон </a:t>
            </a:r>
            <a:r>
              <a:rPr lang="en-US" sz="2400" dirty="0"/>
              <a:t>c</a:t>
            </a:r>
            <a:r>
              <a:rPr lang="ru-RU" sz="2400" dirty="0"/>
              <a:t> ОС </a:t>
            </a:r>
            <a:r>
              <a:rPr lang="en-US" sz="2400" dirty="0"/>
              <a:t>Android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Канал датчиков расхода из высококачественной нержавеющей стали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Индикация результатов измерений, диагностики и параметров настройки на индикаторе датчика расхода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Надежная защита от несанкционированного доступа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2661" y="1231134"/>
            <a:ext cx="5820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  <a:latin typeface="DINPro-Medium" panose="02000503030000020004" pitchFamily="50" charset="0"/>
              </a:rPr>
              <a:t>ПРЕИМУЩЕСТВА ТЕПЛОСЧЕТЧИКА Т34М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208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7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0203" y="1368482"/>
            <a:ext cx="8944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</a:rPr>
              <a:t>РЕШЕНИЕ ДЛЯ УУТЭ С ТЕПЛОВОЙ НАГРУЗКОЙ МЕНЕЕ 0,2 ГКАЛ НА БАЗЕ Т34М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7146" y="5280075"/>
            <a:ext cx="3270056" cy="984885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Тепловычислитель ТВ7-04.1М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или ТВ7-04М (для двух контуров)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с блоком питания в комплекте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81278" y="5598743"/>
            <a:ext cx="2438671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Питерфлоу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РС, </a:t>
            </a:r>
            <a:r>
              <a:rPr lang="ru-RU" sz="1600" b="1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Питерфлоу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К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с </a:t>
            </a:r>
            <a:r>
              <a:rPr lang="en-US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L-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каналом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26411" y="2826691"/>
            <a:ext cx="2900406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Термопреобразователи сопротивления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и их комплекты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4057" y="5356128"/>
            <a:ext cx="2292412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Преобразователи давления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(питание от ТВ7М)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073898" y="4262731"/>
            <a:ext cx="407380" cy="407380"/>
            <a:chOff x="2136062" y="3434636"/>
            <a:chExt cx="407380" cy="40738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5943923" y="3749670"/>
            <a:ext cx="407380" cy="407380"/>
            <a:chOff x="2136062" y="3434636"/>
            <a:chExt cx="407380" cy="407380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5941534" y="4709463"/>
            <a:ext cx="407380" cy="407380"/>
            <a:chOff x="2136062" y="3434636"/>
            <a:chExt cx="407380" cy="407380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/>
          <p:cNvCxnSpPr/>
          <p:nvPr/>
        </p:nvCxnSpPr>
        <p:spPr>
          <a:xfrm>
            <a:off x="7855302" y="4434850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855302" y="4640742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438293" y="5526297"/>
            <a:ext cx="1930400" cy="24622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Паспорт на </a:t>
            </a:r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ТС</a:t>
            </a:r>
            <a:endParaRPr lang="en-US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72" y="3575873"/>
            <a:ext cx="1320803" cy="1565858"/>
          </a:xfrm>
          <a:prstGeom prst="rect">
            <a:avLst/>
          </a:prstGeom>
        </p:spPr>
      </p:pic>
      <p:pic>
        <p:nvPicPr>
          <p:cNvPr id="1027" name="Picture 3" descr="\\dot.nnz2009.ru\NNZ\term_mydocs\y.pavliv\My Documents\My Pictures\Т34М рег.71633-18_Свидетельство 70358 до 28.06.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93" y="2826506"/>
            <a:ext cx="1882879" cy="26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ot.nnz2009.ru\NNZ\term_mydocs\y.pavliv\My Documents\My Pictures\ТВ7M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17" y="3905530"/>
            <a:ext cx="1472013" cy="105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\\dot.nnz2009.ru\NNZ\term_mydocs\y.pavliv\My Documents\My Pictures\DSC_9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63" y="3857935"/>
            <a:ext cx="883581" cy="1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113276" y="2843663"/>
            <a:ext cx="2500968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lvl="0"/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Диапазоны 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расхода</a:t>
            </a:r>
            <a:endParaRPr lang="ru-RU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ДУ20</a:t>
            </a:r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: 0,0,04-6,0 м3/час </a:t>
            </a:r>
          </a:p>
          <a:p>
            <a:pPr lvl="0"/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ДУ32: 0,10-15,0 м3/час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27940" y="2067420"/>
            <a:ext cx="445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</a:rPr>
              <a:t>Теплосчетчики с датчиками давления</a:t>
            </a:r>
            <a:endParaRPr lang="ru-RU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Т34М для УУТЭ до 0,2 Гкал </a:t>
            </a:r>
            <a:endParaRPr lang="ru-RU" dirty="0"/>
          </a:p>
        </p:txBody>
      </p:sp>
      <p:pic>
        <p:nvPicPr>
          <p:cNvPr id="32" name="C4280E00-E5F0-40BE-BD86-0B179D241D5F" descr="C4280E00-E5F0-40BE-BD86-0B179D241D5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28" y="3953359"/>
            <a:ext cx="882282" cy="8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37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8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0203" y="1368482"/>
            <a:ext cx="8944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</a:rPr>
              <a:t>РЕШЕНИЕ ДЛЯ УУТЭ С ТЕПЛОВОЙ НАГРУЗКОЙ МЕНЕЕ 0,2 ГКАЛ НА БАЗЕ Т34М</a:t>
            </a:r>
            <a:endParaRPr lang="ru-RU" sz="2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483429" y="2457174"/>
            <a:ext cx="2500968" cy="738664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lvl="0"/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Диапазоны 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расхода</a:t>
            </a:r>
            <a:endParaRPr lang="ru-RU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ДУ20</a:t>
            </a:r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: 0,0,04-6,0 м3/час </a:t>
            </a:r>
          </a:p>
          <a:p>
            <a:pPr lvl="0"/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ДУ32: 0,10-15,0 м3/час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00203" y="1848050"/>
            <a:ext cx="4599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</a:rPr>
              <a:t>Теплосчетчики с одним расходомером</a:t>
            </a:r>
            <a:endParaRPr lang="ru-RU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Т34М для УУТЭ до 0,2 Гкал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4982" y="4692277"/>
            <a:ext cx="3270056" cy="24622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Тепловычислитель ТВ7-01М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561647" y="4533340"/>
            <a:ext cx="2900406" cy="492443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Комплект термопреобразователей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097658" y="3674934"/>
            <a:ext cx="407380" cy="407380"/>
            <a:chOff x="2136062" y="3434636"/>
            <a:chExt cx="407380" cy="407380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5965294" y="3674934"/>
            <a:ext cx="407380" cy="407380"/>
            <a:chOff x="2136062" y="3434636"/>
            <a:chExt cx="407380" cy="407380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16200000">
              <a:off x="2136062" y="3638326"/>
              <a:ext cx="407380" cy="0"/>
            </a:xfrm>
            <a:prstGeom prst="line">
              <a:avLst/>
            </a:prstGeom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Прямая соединительная линия 40"/>
          <p:cNvCxnSpPr/>
          <p:nvPr/>
        </p:nvCxnSpPr>
        <p:spPr>
          <a:xfrm>
            <a:off x="7879062" y="3847053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879062" y="4052945"/>
            <a:ext cx="407380" cy="0"/>
          </a:xfrm>
          <a:prstGeom prst="line">
            <a:avLst/>
          </a:prstGeom>
          <a:ln w="476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8462053" y="4815388"/>
            <a:ext cx="1930400" cy="24622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Паспорт на </a:t>
            </a:r>
            <a:r>
              <a:rPr lang="ru-RU" sz="16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ТС</a:t>
            </a:r>
            <a:endParaRPr lang="en-US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3" descr="\\dot.nnz2009.ru\NNZ\term_mydocs\y.pavliv\My Documents\My Pictures\Т34М рег.71633-18_Свидетельство 70358 до 28.06.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53" y="2078882"/>
            <a:ext cx="1882879" cy="26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\\dot.nnz2009.ru\NNZ\term_mydocs\y.pavliv\My Documents\My Pictures\ТВ7M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77" y="3376211"/>
            <a:ext cx="1472013" cy="105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\\dot.nnz2009.ru\NNZ\term_mydocs\y.pavliv\My Documents\My Pictures\КТС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98" y="3411899"/>
            <a:ext cx="13144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3301348" y="4714613"/>
            <a:ext cx="2438671" cy="492443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1600" b="1" dirty="0" err="1" smtClean="0">
                <a:solidFill>
                  <a:srgbClr val="006600"/>
                </a:solidFill>
                <a:latin typeface="Century Gothic" panose="020B0502020202020204" pitchFamily="34" charset="0"/>
              </a:rPr>
              <a:t>Питерфлоу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К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с </a:t>
            </a:r>
            <a:r>
              <a:rPr lang="en-US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L-</a:t>
            </a:r>
            <a:r>
              <a:rPr lang="ru-RU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каналом</a:t>
            </a:r>
            <a:endParaRPr lang="en-US" sz="1600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C4280E00-E5F0-40BE-BD86-0B179D241D5F" descr="C4280E00-E5F0-40BE-BD86-0B179D241D5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06" y="3263445"/>
            <a:ext cx="1337343" cy="136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4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9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423" y="1137649"/>
            <a:ext cx="4909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 smtClean="0">
                <a:solidFill>
                  <a:srgbClr val="478C74"/>
                </a:solidFill>
              </a:rPr>
              <a:t>ВАРИАНТЫ СЧИТЫВАНИЯ ДАННЫХ С ТВ7</a:t>
            </a:r>
            <a:endParaRPr lang="ru-RU" sz="24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89" y="2222867"/>
            <a:ext cx="7768729" cy="451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одзаголовок 2"/>
          <p:cNvSpPr txBox="1">
            <a:spLocks/>
          </p:cNvSpPr>
          <p:nvPr/>
        </p:nvSpPr>
        <p:spPr bwMode="auto">
          <a:xfrm>
            <a:off x="6672033" y="2366883"/>
            <a:ext cx="4019780" cy="442035"/>
          </a:xfrm>
          <a:prstGeom prst="rect">
            <a:avLst/>
          </a:prstGeom>
          <a:extLst/>
        </p:spPr>
        <p:txBody>
          <a:bodyPr wrap="square" lIns="36000" tIns="36000" rIns="36000" bIns="36000">
            <a:spAutoFit/>
          </a:bodyPr>
          <a:lstStyle>
            <a:defPPr>
              <a:defRPr lang="ru-RU"/>
            </a:defPPr>
            <a:lvl1pPr>
              <a:lnSpc>
                <a:spcPct val="12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Пульт переноса данных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51353" y="1718811"/>
            <a:ext cx="3384376" cy="77219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Планшет, телефон </a:t>
            </a:r>
          </a:p>
          <a:p>
            <a:pPr algn="ctr">
              <a:lnSpc>
                <a:spcPct val="120000"/>
              </a:lnSpc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 Android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80145" y="4023067"/>
            <a:ext cx="1533525" cy="40285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GSM/GPRS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5369" y="5967283"/>
            <a:ext cx="2808312" cy="772190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Прямое соединение  по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007737" y="6831379"/>
            <a:ext cx="3096344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Ethernet/Internet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99825" y="1718811"/>
            <a:ext cx="2454076" cy="40285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-карта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Считывание данных с ТВ7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5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3" y="553055"/>
            <a:ext cx="3104376" cy="476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18914" y="553055"/>
            <a:ext cx="872899" cy="568174"/>
          </a:xfrm>
          <a:prstGeom prst="rect">
            <a:avLst/>
          </a:prstGeom>
          <a:solidFill>
            <a:srgbClr val="478C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bg1"/>
                </a:solidFill>
              </a:rPr>
              <a:t>10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924" y="637135"/>
            <a:ext cx="29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Цены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350944"/>
              </p:ext>
            </p:extLst>
          </p:nvPr>
        </p:nvGraphicFramePr>
        <p:xfrm>
          <a:off x="2110366" y="1956678"/>
          <a:ext cx="6214537" cy="30166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37243"/>
                <a:gridCol w="1537243"/>
                <a:gridCol w="1537243"/>
                <a:gridCol w="1602808"/>
              </a:tblGrid>
              <a:tr h="1131225">
                <a:tc rowSpan="2"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датчиков давления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2х </a:t>
                      </a:r>
                      <a:r>
                        <a:rPr lang="ru-RU" sz="1400" dirty="0">
                          <a:effectLst/>
                        </a:rPr>
                        <a:t>трубная система (с одним РС)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2х трубная система (с двумя РС)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Без ГВС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Без ГВС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075">
                <a:tc rowSpan="2"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Без ДД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38700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31700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44700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7075">
                <a:tc rowSpan="2"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Без ДД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26900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46600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4573" y="1378279"/>
            <a:ext cx="6111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0" dirty="0">
                <a:solidFill>
                  <a:srgbClr val="478C74"/>
                </a:solidFill>
              </a:rPr>
              <a:t>СПЕЦИАЛЬНЫЕ ЦЕНЫ НА КОМПЛЕКТ (руб. без НДС)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573" y="5090012"/>
            <a:ext cx="9822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СОСТАВ </a:t>
            </a:r>
            <a:r>
              <a:rPr lang="ru-RU" b="1" dirty="0" smtClean="0"/>
              <a:t>КОМПЛЕКТА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u="sng" dirty="0">
                <a:hlinkClick r:id="rId3"/>
              </a:rPr>
              <a:t>Тепловычислитель ТВ7М </a:t>
            </a:r>
            <a:r>
              <a:rPr lang="ru-RU" dirty="0"/>
              <a:t> с блоком питания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u="sng" dirty="0">
                <a:hlinkClick r:id="rId4"/>
              </a:rPr>
              <a:t>Электромагнитные расходомеры Питерфлоу РС</a:t>
            </a:r>
            <a:r>
              <a:rPr lang="ru-RU" dirty="0"/>
              <a:t> (питание </a:t>
            </a:r>
            <a:r>
              <a:rPr lang="ru-RU" u="sng" dirty="0">
                <a:hlinkClick r:id="rId5"/>
              </a:rPr>
              <a:t>до </a:t>
            </a:r>
            <a:r>
              <a:rPr lang="ru-RU" u="sng" dirty="0" smtClean="0">
                <a:hlinkClick r:id="rId5"/>
              </a:rPr>
              <a:t>двух</a:t>
            </a:r>
            <a:r>
              <a:rPr lang="ru-RU" u="sng" dirty="0" smtClean="0">
                <a:hlinkClick r:id="rId5"/>
              </a:rPr>
              <a:t> </a:t>
            </a:r>
            <a:r>
              <a:rPr lang="ru-RU" u="sng" dirty="0">
                <a:hlinkClick r:id="rId5"/>
              </a:rPr>
              <a:t>РС от одного блока питания</a:t>
            </a:r>
            <a:r>
              <a:rPr lang="ru-RU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Исполнение </a:t>
            </a:r>
            <a:r>
              <a:rPr lang="ru-RU" u="sng" dirty="0">
                <a:hlinkClick r:id="rId6"/>
              </a:rPr>
              <a:t>Питерфлоу РС с </a:t>
            </a:r>
            <a:r>
              <a:rPr lang="en-US" u="sng" dirty="0">
                <a:hlinkClick r:id="rId6"/>
              </a:rPr>
              <a:t>L</a:t>
            </a:r>
            <a:r>
              <a:rPr lang="ru-RU" u="sng" dirty="0">
                <a:hlinkClick r:id="rId6"/>
              </a:rPr>
              <a:t>-каналом</a:t>
            </a:r>
            <a:r>
              <a:rPr lang="ru-RU" dirty="0"/>
              <a:t>. </a:t>
            </a:r>
            <a:endParaRPr lang="ru-RU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Термопреобразователи </a:t>
            </a:r>
            <a:r>
              <a:rPr lang="ru-RU" dirty="0"/>
              <a:t>с гильзами и бобышками (производство НПП ПРОМА)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Датчики давления (производство НПП ПРОМА, питание от ТВ7М)</a:t>
            </a:r>
          </a:p>
        </p:txBody>
      </p:sp>
    </p:spTree>
    <p:extLst>
      <p:ext uri="{BB962C8B-B14F-4D97-AF65-F5344CB8AC3E}">
        <p14:creationId xmlns:p14="http://schemas.microsoft.com/office/powerpoint/2010/main" val="1361163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</TotalTime>
  <Words>582</Words>
  <Application>Microsoft Office PowerPoint</Application>
  <PresentationFormat>Произвольный</PresentationFormat>
  <Paragraphs>121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</vt:lpstr>
      <vt:lpstr>Verdana</vt:lpstr>
      <vt:lpstr>DINPro-Medium</vt:lpstr>
      <vt:lpstr>Times New Roman</vt:lpstr>
      <vt:lpstr>Arial</vt:lpstr>
      <vt:lpstr>Century Gothic</vt:lpstr>
      <vt:lpstr>Calibri Light</vt:lpstr>
      <vt:lpstr>Тема Office</vt:lpstr>
      <vt:lpstr>Специальное оформление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Sergey Rezler</cp:lastModifiedBy>
  <cp:revision>202</cp:revision>
  <cp:lastPrinted>2016-07-11T09:46:59Z</cp:lastPrinted>
  <dcterms:created xsi:type="dcterms:W3CDTF">2015-02-11T09:44:13Z</dcterms:created>
  <dcterms:modified xsi:type="dcterms:W3CDTF">2019-04-24T07:59:05Z</dcterms:modified>
</cp:coreProperties>
</file>