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69" r:id="rId15"/>
    <p:sldId id="270" r:id="rId16"/>
    <p:sldId id="271" r:id="rId17"/>
    <p:sldId id="258" r:id="rId18"/>
    <p:sldId id="280" r:id="rId19"/>
    <p:sldId id="277" r:id="rId20"/>
    <p:sldId id="278" r:id="rId21"/>
    <p:sldId id="279" r:id="rId22"/>
    <p:sldId id="281" r:id="rId23"/>
    <p:sldId id="282" r:id="rId24"/>
    <p:sldId id="283" r:id="rId25"/>
  </p:sldIdLst>
  <p:sldSz cx="9144000" cy="6858000" type="screen4x3"/>
  <p:notesSz cx="6796088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6813" y="1241425"/>
            <a:ext cx="4460875" cy="334645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76788"/>
            <a:ext cx="54356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0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816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D81C06F7-B9A9-4EE4-87EE-8B7361003B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5A5F77E-DB06-4065-B19D-F1320437998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BF7A9AE-F3FE-4767-9212-CB131D82CE33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1A087A7-A9AA-41CA-AC4F-241F5FC52240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101E98C-9CB0-40EF-88F5-1FBC9DEFDAAB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43B07C8-A6E2-4FE8-8138-430FE7B1FA3A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solidFill>
            <a:srgbClr val="FFFFFF"/>
          </a:solidFill>
          <a:ln/>
        </p:spPr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679450" y="4776788"/>
            <a:ext cx="5438775" cy="390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ACD7C21-7D55-482B-B143-131E6856BB1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AC489-0F5C-46DD-964E-19DF377D87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3999F-7131-4AC6-9EAC-118182708AF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2088" y="365125"/>
            <a:ext cx="1970087" cy="5808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1038" cy="5808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DD411-68FA-4C61-BD58-3EEF3A05D09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72F6C-9177-4141-AE0B-263E90CAE9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78F7E-8444-4771-9DA8-26F76D2D29A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5563" cy="4348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825625"/>
            <a:ext cx="3865562" cy="4348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AFE4E-56AB-4768-9C1F-26B45FD242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01A25-E411-4D35-A3B1-9599B6DB04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C7134-D82E-446E-8B32-92DBF54D248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4C8B1-A9E4-4F36-8C47-A42174FF21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E9067-6803-4DEC-B9F0-69E1DCF906E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9C71C-59CE-4EA9-B902-CD11E8695E6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3525" cy="132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3525" cy="434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8650" y="6356350"/>
            <a:ext cx="2054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457950" y="6356350"/>
            <a:ext cx="2054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C269870C-2A67-4CB0-AED3-1201D16B2AD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Noto Sans CJK SC Regular" charset="0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anose="020F0302020204030204" pitchFamily="34" charset="0"/>
          <a:ea typeface="Noto Sans CJK SC Regular" charset="0"/>
          <a:cs typeface="Noto Sans CJK SC Regular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anose="020F0302020204030204" pitchFamily="34" charset="0"/>
          <a:ea typeface="Noto Sans CJK SC Regular" charset="0"/>
          <a:cs typeface="Noto Sans CJK SC Regular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anose="020F0302020204030204" pitchFamily="34" charset="0"/>
          <a:ea typeface="Noto Sans CJK SC Regular" charset="0"/>
          <a:cs typeface="Noto Sans CJK SC Regular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panose="020F0302020204030204" pitchFamily="34" charset="0"/>
          <a:ea typeface="Noto Sans CJK SC Regular" charset="0"/>
          <a:cs typeface="Noto Sans CJK SC Regular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Noto Sans CJK SC Regular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Noto Sans CJK SC Regular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Noto Sans CJK SC Regular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Noto Sans CJK SC Regular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Noto Sans CJK SC Regular" charset="0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Noto Sans CJK SC Regular" charset="0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Noto Sans CJK SC Regular" charset="0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Noto Sans CJK SC Regular" charset="0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Noto Sans CJK SC Regular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85720" y="2143116"/>
            <a:ext cx="5283200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Прослеживаемость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и неопределенность при поверках, калибровках и измерениях.</a:t>
            </a:r>
            <a:endParaRPr lang="ru-RU" alt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dirty="0">
              <a:solidFill>
                <a:srgbClr val="0070C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dirty="0">
              <a:solidFill>
                <a:srgbClr val="0070C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dirty="0">
              <a:solidFill>
                <a:srgbClr val="0070C0"/>
              </a:solidFill>
            </a:endParaRPr>
          </a:p>
          <a:p>
            <a:pP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158875" y="439738"/>
            <a:ext cx="4525963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7B7B7B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4282" y="1214422"/>
            <a:ext cx="850112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ИЕРАРХИЯ КАЛИБРОВКИ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Последовательность калибровок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начиная от основы для сравнения и кончая </a:t>
            </a:r>
            <a:r>
              <a:rPr lang="ru-RU" sz="20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измерительной системой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причем в этой последовательности результат каждой калибровки зависит от результата предыдущей калибровки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357562"/>
            <a:ext cx="80724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9.8 </a:t>
            </a:r>
            <a:r>
              <a:rPr lang="ru-RU" b="1" dirty="0" smtClean="0">
                <a:solidFill>
                  <a:schemeClr val="tx1"/>
                </a:solidFill>
              </a:rPr>
              <a:t>калибровочная кривая; калибровочная функция: Выражение соотношения между показанием и соответствующим измеренным значением величины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Примечание - Калибровочная кривая выражает взаимно однозначное соотношение, недостаточное для представления </a:t>
            </a:r>
            <a:r>
              <a:rPr lang="ru-RU" b="1" dirty="0" smtClean="0">
                <a:solidFill>
                  <a:schemeClr val="tx1"/>
                </a:solidFill>
              </a:rPr>
              <a:t>результата измерения, так как калибровочная кривая не несет информации о показателях точности ее 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00174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9.7 </a:t>
            </a:r>
            <a:r>
              <a:rPr lang="ru-RU" b="1" dirty="0" smtClean="0">
                <a:solidFill>
                  <a:schemeClr val="tx1"/>
                </a:solidFill>
              </a:rPr>
              <a:t>диаграмма калибровки: Графическое выражение соотношения между показанием и соответствующим результатом измерения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500306"/>
            <a:ext cx="79296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Примечание 1 - Диаграмма калибровки является полосой на схеме, определяемой осью показаний и осью </a:t>
            </a:r>
            <a:r>
              <a:rPr lang="ru-RU" b="1" dirty="0" smtClean="0">
                <a:solidFill>
                  <a:schemeClr val="tx1"/>
                </a:solidFill>
              </a:rPr>
              <a:t>результатов измерений, и представляет соотношение между показанием и набором измеренных значений величины. Она соответствует отношению «</a:t>
            </a:r>
            <a:r>
              <a:rPr lang="ru-RU" b="1" dirty="0" err="1" smtClean="0">
                <a:solidFill>
                  <a:schemeClr val="tx1"/>
                </a:solidFill>
              </a:rPr>
              <a:t>один-множество</a:t>
            </a:r>
            <a:r>
              <a:rPr lang="ru-RU" b="1" dirty="0" smtClean="0">
                <a:solidFill>
                  <a:schemeClr val="tx1"/>
                </a:solidFill>
              </a:rPr>
              <a:t>», а ширина полосы для данного показания дает инструментальную неопределенность.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Примечание 2 - Альтернативные представления этого соотношения включает </a:t>
            </a:r>
            <a:r>
              <a:rPr lang="ru-RU" b="1" dirty="0" smtClean="0">
                <a:solidFill>
                  <a:schemeClr val="tx1"/>
                </a:solidFill>
              </a:rPr>
              <a:t>калибровочную кривую и связанную с ней неопределенность измерений, представляемую в виде таблицы или функции. 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86439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7.6 Оценка неопределенности измерений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7.6.1 Лаборатории должны определять вклад в неопределенность измерений. При оценке неопределенности измерений все вносящие вклад в неопределенность составляющие, имеющие значение, включая и те, что возникают при отборе образцов, должны быть приняты во внимание, используя соответствующие методы анализа.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7.6.2 Лаборатория, проводящая калибровку, в том числе и ее собственного оборудования, должна оценивать неопределенность измерений для всех калибровок. 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7.6.3 Лаборатория, выполняющая испытания, должна оценивать неопределенность измерений. В тех случаях, когда методика испытаний исключает точное оценивание неопределенности измерений, оценка должна делаться на основе понимания теоретических принципов или практического опыта применения методики.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4"/>
          <a:srcRect l="6574" t="44701" r="21112" b="10302"/>
          <a:stretch/>
        </p:blipFill>
        <p:spPr bwMode="auto">
          <a:xfrm>
            <a:off x="179512" y="1340768"/>
            <a:ext cx="8759868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72514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Класс точности, нестабильность (дрейф) и т.д.  Правило принятия решения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pic>
        <p:nvPicPr>
          <p:cNvPr id="4" name="Рисунок 3"/>
          <p:cNvPicPr/>
          <p:nvPr/>
        </p:nvPicPr>
        <p:blipFill>
          <a:blip r:embed="rId4"/>
          <a:srcRect l="5369" t="21914" r="47122" b="8951"/>
          <a:stretch>
            <a:fillRect/>
          </a:stretch>
        </p:blipFill>
        <p:spPr bwMode="auto">
          <a:xfrm>
            <a:off x="214282" y="1214422"/>
            <a:ext cx="4269291" cy="336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 l="46678" t="36061" r="7988" b="8696"/>
          <a:stretch>
            <a:fillRect/>
          </a:stretch>
        </p:blipFill>
        <p:spPr bwMode="auto">
          <a:xfrm>
            <a:off x="4286248" y="1357298"/>
            <a:ext cx="464596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4"/>
          <a:srcRect l="32534" t="16945" r="16503" b="3819"/>
          <a:stretch>
            <a:fillRect/>
          </a:stretch>
        </p:blipFill>
        <p:spPr bwMode="auto">
          <a:xfrm>
            <a:off x="142844" y="1500174"/>
            <a:ext cx="4286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/>
          <a:srcRect l="7536" t="40533" r="42117" b="7988"/>
          <a:stretch>
            <a:fillRect/>
          </a:stretch>
        </p:blipFill>
        <p:spPr bwMode="auto">
          <a:xfrm>
            <a:off x="4572000" y="1500174"/>
            <a:ext cx="4446258" cy="239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908050" y="1065212"/>
            <a:ext cx="7807354" cy="5463352"/>
            <a:chOff x="908050" y="1065212"/>
            <a:chExt cx="7807354" cy="5463352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4255724" y="5517494"/>
              <a:ext cx="377963" cy="411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4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963654" y="5467405"/>
              <a:ext cx="353965" cy="445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481799" y="5467405"/>
              <a:ext cx="413960" cy="411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6847471" y="5445144"/>
              <a:ext cx="413960" cy="4563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1627980" y="5467405"/>
              <a:ext cx="437957" cy="4340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7807377" y="4883044"/>
              <a:ext cx="383962" cy="3394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Q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1112030" y="1081908"/>
              <a:ext cx="701932" cy="3840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p(Q)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V="1">
              <a:off x="920049" y="1065212"/>
              <a:ext cx="0" cy="4313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908050" y="5378360"/>
              <a:ext cx="7307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837960" y="4426684"/>
              <a:ext cx="5129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837960" y="4426684"/>
              <a:ext cx="0" cy="951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6967460" y="4426684"/>
              <a:ext cx="0" cy="9405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859762" y="2506638"/>
              <a:ext cx="1061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847764" y="2506638"/>
              <a:ext cx="0" cy="28717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4933658" y="2506638"/>
              <a:ext cx="0" cy="28717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3895759" y="3786669"/>
              <a:ext cx="10079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4143372" y="3286124"/>
              <a:ext cx="407961" cy="3728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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H="1">
              <a:off x="920049" y="4426684"/>
              <a:ext cx="9179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H="1">
              <a:off x="944047" y="2517769"/>
              <a:ext cx="28557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4399710" y="5281523"/>
              <a:ext cx="0" cy="2003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aphicFrame>
          <p:nvGraphicFramePr>
            <p:cNvPr id="24" name="Object 25"/>
            <p:cNvGraphicFramePr>
              <a:graphicFrameLocks noChangeAspect="1"/>
            </p:cNvGraphicFramePr>
            <p:nvPr/>
          </p:nvGraphicFramePr>
          <p:xfrm>
            <a:off x="1000100" y="1714488"/>
            <a:ext cx="1252303" cy="738282"/>
          </p:xfrm>
          <a:graphic>
            <a:graphicData uri="http://schemas.openxmlformats.org/presentationml/2006/ole">
              <p:oleObj spid="_x0000_s1026" name="Формула" r:id="rId5" imgW="406048" imgH="253780" progId="Equation.3">
                <p:embed/>
              </p:oleObj>
            </a:graphicData>
          </a:graphic>
        </p:graphicFrame>
        <p:graphicFrame>
          <p:nvGraphicFramePr>
            <p:cNvPr id="25" name="Object 27"/>
            <p:cNvGraphicFramePr>
              <a:graphicFrameLocks noChangeAspect="1"/>
            </p:cNvGraphicFramePr>
            <p:nvPr/>
          </p:nvGraphicFramePr>
          <p:xfrm>
            <a:off x="1000100" y="3571876"/>
            <a:ext cx="1770187" cy="712995"/>
          </p:xfrm>
          <a:graphic>
            <a:graphicData uri="http://schemas.openxmlformats.org/presentationml/2006/ole">
              <p:oleObj spid="_x0000_s1027" name="Формула" r:id="rId6" imgW="710891" imgH="279279" progId="Equation.3">
                <p:embed/>
              </p:oleObj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3571868" y="1500174"/>
              <a:ext cx="5143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Измерение (передача единицы,  калибровка)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1643042" y="6072206"/>
              <a:ext cx="642942" cy="4340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3286116" y="6072206"/>
              <a:ext cx="628274" cy="4118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6"/>
            <p:cNvSpPr txBox="1">
              <a:spLocks noChangeArrowheads="1"/>
            </p:cNvSpPr>
            <p:nvPr/>
          </p:nvSpPr>
          <p:spPr bwMode="auto">
            <a:xfrm>
              <a:off x="4929190" y="6072206"/>
              <a:ext cx="714380" cy="445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)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6715140" y="6072206"/>
              <a:ext cx="714380" cy="4563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kumimoji="0" lang="ru-RU" sz="2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468313" y="2147888"/>
            <a:ext cx="7658100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000000"/>
                </a:solidFill>
                <a:latin typeface="Calibri Light" pitchFamily="32" charset="0"/>
              </a:rPr>
              <a:t/>
            </a:r>
            <a:br>
              <a:rPr lang="ru-RU" altLang="ru-RU" sz="4000">
                <a:solidFill>
                  <a:srgbClr val="000000"/>
                </a:solidFill>
                <a:latin typeface="Calibri Light" pitchFamily="32" charset="0"/>
              </a:rPr>
            </a:br>
            <a:r>
              <a:rPr lang="ru-RU" altLang="ru-RU" sz="2200">
                <a:solidFill>
                  <a:srgbClr val="FFFFFF"/>
                </a:solidFill>
                <a:latin typeface="Arial Black" pitchFamily="32" charset="0"/>
              </a:rPr>
              <a:t>СПАСИБО ЗА ВНИМАНИЕ</a:t>
            </a:r>
            <a:r>
              <a:rPr lang="ru-RU" altLang="ru-RU">
                <a:solidFill>
                  <a:srgbClr val="CC0066"/>
                </a:solidFill>
                <a:latin typeface="Arial Black" pitchFamily="32" charset="0"/>
              </a:rPr>
              <a:t/>
            </a:r>
            <a:br>
              <a:rPr lang="ru-RU" altLang="ru-RU">
                <a:solidFill>
                  <a:srgbClr val="CC0066"/>
                </a:solidFill>
                <a:latin typeface="Arial Black" pitchFamily="32" charset="0"/>
              </a:rPr>
            </a:br>
            <a:endParaRPr lang="ru-RU" altLang="ru-RU">
              <a:solidFill>
                <a:srgbClr val="CC0066"/>
              </a:solidFill>
              <a:latin typeface="Arial Black" pitchFamily="32" charset="0"/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5FD1D3C-152D-4DC2-855A-93480A725C52}" type="slidenum">
              <a:rPr lang="ru-RU" altLang="ru-RU" sz="1200">
                <a:solidFill>
                  <a:srgbClr val="898989"/>
                </a:solidFill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1150938" y="431800"/>
            <a:ext cx="4524375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7B7B7B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28596" y="1142984"/>
            <a:ext cx="7791479" cy="4768013"/>
            <a:chOff x="428596" y="1142984"/>
            <a:chExt cx="7791479" cy="4768013"/>
          </a:xfrm>
        </p:grpSpPr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428596" y="1142984"/>
              <a:ext cx="764386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>
                  <a:solidFill>
                    <a:schemeClr val="tx1"/>
                  </a:solidFill>
                </a:rPr>
                <a:t>В результате измерений мы получаем интервал</a:t>
              </a:r>
            </a:p>
            <a:p>
              <a:pPr>
                <a:spcBef>
                  <a:spcPts val="0"/>
                </a:spcBef>
              </a:pPr>
              <a:r>
                <a:rPr lang="ru-RU" sz="1600" b="1" dirty="0">
                  <a:solidFill>
                    <a:schemeClr val="tx1"/>
                  </a:solidFill>
                </a:rPr>
                <a:t>В котором (как мы полагаем с большой долей уверенности) находятся значения, которые могут быть приписаны измеряемой величине</a:t>
              </a:r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731838" y="2698750"/>
              <a:ext cx="7065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77850" y="2928938"/>
              <a:ext cx="6143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>
                  <a:solidFill>
                    <a:schemeClr val="tx1"/>
                  </a:solidFill>
                </a:rPr>
                <a:t>0 В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215206" y="2928934"/>
              <a:ext cx="9223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>
                  <a:solidFill>
                    <a:schemeClr val="tx1"/>
                  </a:solidFill>
                </a:rPr>
                <a:t>100 В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785918" y="4071942"/>
              <a:ext cx="8461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>
                  <a:solidFill>
                    <a:schemeClr val="tx1"/>
                  </a:solidFill>
                </a:rPr>
                <a:t>21 В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357554" y="4071942"/>
              <a:ext cx="84613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>
                  <a:solidFill>
                    <a:schemeClr val="tx1"/>
                  </a:solidFill>
                </a:rPr>
                <a:t>23 В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306638" y="3889375"/>
              <a:ext cx="12668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731838" y="5080000"/>
              <a:ext cx="74882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>
                  <a:solidFill>
                    <a:schemeClr val="tx1"/>
                  </a:solidFill>
                </a:rPr>
                <a:t>Неопределенность нашей осведомленности о значении измеряемой величины характеризуют через половину полученного после измерений интервала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7158" y="1500174"/>
            <a:ext cx="83724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Согласно положениям, принятым в Руководстве по выражению неопределенности измерений, ниже приведены определения для оценок (мер) неопределенности показаний и неопределенности измеряемой величины.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Оценка неопределенности по типу А</a:t>
            </a:r>
            <a:r>
              <a:rPr lang="ru-RU" sz="2000" b="1" dirty="0">
                <a:solidFill>
                  <a:schemeClr val="tx1"/>
                </a:solidFill>
              </a:rPr>
              <a:t> – метод оценивания неопределенности путем статистического анализа рядов наблюдений. Мерой неопределенности, оцениваемой по типу А, является стандартное отклонение</a:t>
            </a:r>
            <a:r>
              <a:rPr lang="ru-RU" sz="2000" b="1" dirty="0"/>
              <a:t> </a:t>
            </a:r>
            <a:r>
              <a:rPr lang="en-US" sz="2400" b="1" dirty="0" err="1">
                <a:solidFill>
                  <a:srgbClr val="A50021"/>
                </a:solidFill>
              </a:rPr>
              <a:t>u</a:t>
            </a:r>
            <a:r>
              <a:rPr lang="en-US" sz="2400" b="1" baseline="-25000" dirty="0" err="1">
                <a:solidFill>
                  <a:srgbClr val="A50021"/>
                </a:solidFill>
              </a:rPr>
              <a:t>A</a:t>
            </a:r>
            <a:r>
              <a:rPr lang="ru-RU" sz="2000" b="1" dirty="0">
                <a:solidFill>
                  <a:srgbClr val="A50021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Оценка неопределенности по типу В</a:t>
            </a:r>
            <a:r>
              <a:rPr lang="ru-RU" sz="2000" b="1" dirty="0"/>
              <a:t> </a:t>
            </a:r>
            <a:r>
              <a:rPr lang="ru-RU" sz="2000" b="1" dirty="0">
                <a:solidFill>
                  <a:schemeClr val="tx1"/>
                </a:solidFill>
              </a:rPr>
              <a:t>– метод оценивания неопределенности иным способом, чем статистический анализ рядов наблюдений. Мерой неопределенности, оцениваемой по типу В, является аналог стандартного отклонения </a:t>
            </a:r>
            <a:r>
              <a:rPr lang="en-US" sz="2400" b="1" dirty="0" err="1">
                <a:solidFill>
                  <a:srgbClr val="A50021"/>
                </a:solidFill>
              </a:rPr>
              <a:t>u</a:t>
            </a:r>
            <a:r>
              <a:rPr lang="en-US" sz="2400" b="1" baseline="-25000" dirty="0" err="1">
                <a:solidFill>
                  <a:srgbClr val="A50021"/>
                </a:solidFill>
              </a:rPr>
              <a:t>B</a:t>
            </a:r>
            <a:r>
              <a:rPr lang="ru-RU" sz="2000" b="1" dirty="0">
                <a:solidFill>
                  <a:srgbClr val="A50021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pic>
        <p:nvPicPr>
          <p:cNvPr id="5" name="Рисунок 4"/>
          <p:cNvPicPr/>
          <p:nvPr/>
        </p:nvPicPr>
        <p:blipFill>
          <a:blip r:embed="rId4"/>
          <a:srcRect l="12715" t="12022" r="29556"/>
          <a:stretch>
            <a:fillRect/>
          </a:stretch>
        </p:blipFill>
        <p:spPr bwMode="auto">
          <a:xfrm>
            <a:off x="214282" y="1142984"/>
            <a:ext cx="640005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14282" y="1214422"/>
            <a:ext cx="852487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</a:rPr>
              <a:t>Стандартная неопределенность</a:t>
            </a:r>
            <a:r>
              <a:rPr lang="ru-RU" sz="2000" b="1" dirty="0"/>
              <a:t> </a:t>
            </a:r>
            <a:r>
              <a:rPr lang="ru-RU" sz="2000" b="1" dirty="0">
                <a:solidFill>
                  <a:schemeClr val="tx1"/>
                </a:solidFill>
              </a:rPr>
              <a:t>– </a:t>
            </a:r>
            <a:r>
              <a:rPr lang="ru-RU" sz="2000" b="1" dirty="0" err="1">
                <a:solidFill>
                  <a:schemeClr val="tx1"/>
                </a:solidFill>
              </a:rPr>
              <a:t>неопределенность</a:t>
            </a:r>
            <a:r>
              <a:rPr lang="ru-RU" sz="2000" b="1" dirty="0">
                <a:solidFill>
                  <a:schemeClr val="tx1"/>
                </a:solidFill>
              </a:rPr>
              <a:t> результата измерения, выраженная как стандартное отклонение (аналог стандартного отклонения).</a:t>
            </a:r>
          </a:p>
          <a:p>
            <a:r>
              <a:rPr lang="ru-RU" sz="2400" b="1" dirty="0">
                <a:solidFill>
                  <a:srgbClr val="A50021"/>
                </a:solidFill>
              </a:rPr>
              <a:t>Суммарная стандартная неопределенность</a:t>
            </a:r>
            <a:r>
              <a:rPr lang="ru-RU" sz="2000" b="1" dirty="0"/>
              <a:t> </a:t>
            </a:r>
            <a:r>
              <a:rPr lang="en-US" sz="2400" b="1" dirty="0">
                <a:solidFill>
                  <a:srgbClr val="A50021"/>
                </a:solidFill>
              </a:rPr>
              <a:t>u</a:t>
            </a:r>
            <a:r>
              <a:rPr lang="ru-RU" sz="2000" b="1" dirty="0">
                <a:solidFill>
                  <a:schemeClr val="tx1"/>
                </a:solidFill>
              </a:rPr>
              <a:t> – стандартная неопределенность измеряемой величины (мера неопределенности измеряемой величины), когда результат получают путем расчета из значений ряда других измеренных величин. </a:t>
            </a:r>
          </a:p>
          <a:p>
            <a:endParaRPr lang="ru-RU" sz="2000" b="1" dirty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Если неопределенность обусловлена действием известного эффекта влияющей величины на результат измерения, то эффект называют систематическим эффектом.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При оценке неопределенности по типу В считается, что в результат измерения внесены поправки на все известные значимые систематические эффекты.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57158" y="1285860"/>
            <a:ext cx="837247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A50021"/>
                </a:solidFill>
              </a:rPr>
              <a:t>Расширенная неопределенность</a:t>
            </a:r>
            <a:r>
              <a:rPr lang="ru-RU" dirty="0">
                <a:solidFill>
                  <a:schemeClr val="tx1"/>
                </a:solidFill>
              </a:rPr>
              <a:t> – </a:t>
            </a:r>
            <a:r>
              <a:rPr lang="ru-RU" b="1" dirty="0">
                <a:solidFill>
                  <a:schemeClr val="tx1"/>
                </a:solidFill>
              </a:rPr>
              <a:t>величина, определяющая интервал вокруг результата измерения, в пределах которого, как можно ожидать, находится большая часть распределения значений, которые с достаточным основание могли быть приписаны измеряемой величине</a:t>
            </a:r>
            <a:r>
              <a:rPr lang="ru-RU" b="1" dirty="0"/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4282" y="3000372"/>
            <a:ext cx="86439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вычисляют расширенную неопределенность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по формуле</a:t>
            </a:r>
            <a:endParaRPr lang="en-US" b="1" i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= 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ru-RU" dirty="0">
                <a:solidFill>
                  <a:schemeClr val="tx1"/>
                </a:solidFill>
              </a:rPr>
              <a:t>     </a:t>
            </a:r>
            <a:r>
              <a:rPr lang="en-US" b="1" i="1" dirty="0">
                <a:solidFill>
                  <a:schemeClr val="tx1"/>
                </a:solidFill>
                <a:latin typeface="Times New Roman" pitchFamily="18" charset="0"/>
              </a:rPr>
              <a:t>k</a:t>
            </a:r>
            <a:r>
              <a:rPr lang="ru-RU" dirty="0">
                <a:solidFill>
                  <a:schemeClr val="tx1"/>
                </a:solidFill>
              </a:rPr>
              <a:t> – </a:t>
            </a:r>
            <a:r>
              <a:rPr lang="ru-RU" b="1" dirty="0">
                <a:solidFill>
                  <a:schemeClr val="tx1"/>
                </a:solidFill>
              </a:rPr>
              <a:t>коэффициент охвата (обычно принимают равным 2)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36825" y="4773613"/>
          <a:ext cx="3494088" cy="1414462"/>
        </p:xfrm>
        <a:graphic>
          <a:graphicData uri="http://schemas.openxmlformats.org/presentationml/2006/ole">
            <p:oleObj spid="_x0000_s2050" name="Формула" r:id="rId5" imgW="1955800" imgH="787400" progId="Equation.3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5720" y="4143380"/>
            <a:ext cx="795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tx1"/>
                </a:solidFill>
              </a:rPr>
              <a:t>Для оценки неопределенности по типу А используется формула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5720" y="1500174"/>
            <a:ext cx="8334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chemeClr val="tx1"/>
                </a:solidFill>
              </a:rPr>
              <a:t>При оценке неопределенности по типу В наиболее распространенный способ формализации неполного знания о значении величины базируется на постулировании равномерного закона распределения вероятности в пределах оцененных границ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74584" y="2857497"/>
          <a:ext cx="5054870" cy="785818"/>
        </p:xfrm>
        <a:graphic>
          <a:graphicData uri="http://schemas.openxmlformats.org/presentationml/2006/ole">
            <p:oleObj spid="_x0000_s3074" name="Формула" r:id="rId5" imgW="2997200" imgH="4699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843213" y="3967163"/>
          <a:ext cx="1920875" cy="579437"/>
        </p:xfrm>
        <a:graphic>
          <a:graphicData uri="http://schemas.openxmlformats.org/presentationml/2006/ole">
            <p:oleObj spid="_x0000_s3075" name="Формула" r:id="rId6" imgW="1104900" imgH="330200" progId="Equation.3">
              <p:embed/>
            </p:oleObj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93738" y="4965700"/>
            <a:ext cx="69119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tx1"/>
                </a:solidFill>
              </a:rPr>
              <a:t>В нашем </a:t>
            </a:r>
            <a:r>
              <a:rPr lang="ru-RU" sz="1600" dirty="0" smtClean="0">
                <a:solidFill>
                  <a:schemeClr val="tx1"/>
                </a:solidFill>
              </a:rPr>
              <a:t>примере на одном из предыдущих слайдов</a:t>
            </a:r>
          </a:p>
          <a:p>
            <a:pPr>
              <a:spcBef>
                <a:spcPct val="500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</a:rPr>
              <a:t> = 2</a:t>
            </a:r>
            <a:r>
              <a:rPr lang="en-US" sz="1600" b="1" i="1" dirty="0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</a:rPr>
              <a:t> = 1 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11761" t="46269" r="12546" b="12263"/>
          <a:stretch>
            <a:fillRect/>
          </a:stretch>
        </p:blipFill>
        <p:spPr bwMode="auto">
          <a:xfrm>
            <a:off x="0" y="1857364"/>
            <a:ext cx="9144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00100" y="1142984"/>
          <a:ext cx="7286625" cy="5045569"/>
        </p:xfrm>
        <a:graphic>
          <a:graphicData uri="http://schemas.openxmlformats.org/drawingml/2006/table">
            <a:tbl>
              <a:tblPr/>
              <a:tblGrid>
                <a:gridCol w="3530600"/>
                <a:gridCol w="2112962"/>
                <a:gridCol w="1643063"/>
              </a:tblGrid>
              <a:tr h="714361">
                <a:tc>
                  <a:txBody>
                    <a:bodyPr/>
                    <a:lstStyle/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 неопределенности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22" marR="6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неопределенности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22" marR="6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Оценка,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‑3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6022" marR="6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0063">
                <a:tc>
                  <a:txBody>
                    <a:bodyPr/>
                    <a:lstStyle/>
                    <a:p>
                      <a:pPr marL="179388" marR="0" lvl="0" indent="225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Неопределенность калибровки исходной эталонной меры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225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Разброс показаний при включении первой меры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179388" marR="0" lvl="0" indent="225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Разброс показаний при включении второй меры (шунта)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179388" marR="0" lvl="0" indent="225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Влияние температуры внешней среды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179388" marR="0" lvl="0" indent="225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Влияние атмосферного давления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179388" marR="0" lvl="0" indent="225425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Влияние влажности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6022" marR="6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6022" marR="6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  <a:p>
                      <a:pPr marL="179388" marR="0" lvl="0" indent="225425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6022" marR="6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4"/>
          <a:srcRect l="7216" t="12138" r="22393" b="48490"/>
          <a:stretch/>
        </p:blipFill>
        <p:spPr bwMode="auto">
          <a:xfrm>
            <a:off x="56071" y="2060848"/>
            <a:ext cx="9031857" cy="2736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7604"/>
          <a:stretch/>
        </p:blipFill>
        <p:spPr bwMode="auto">
          <a:xfrm>
            <a:off x="61364" y="2060848"/>
            <a:ext cx="9021273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000240"/>
            <a:ext cx="835824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9.2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метрологическая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прослеживаемость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Свойство результата измерения, в соответствии с которым результат может быть соотнесен с основой для сравнения </a:t>
            </a:r>
            <a:r>
              <a:rPr lang="ru-RU" sz="2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через документированную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непрерывную цепь </a:t>
            </a:r>
            <a:r>
              <a:rPr lang="ru-RU" sz="2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калибровок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каждая из которых вносит вклад в </a:t>
            </a:r>
            <a:r>
              <a:rPr lang="ru-RU" sz="2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неопределенность измерений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5572140"/>
            <a:ext cx="6215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РМГ 29-2013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142984"/>
            <a:ext cx="850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Примечание 1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В этом определении «основой для сравнения» может быть определение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единицы измерения через ее практическую реализацию, или методика измерений, или эталон. </a:t>
            </a:r>
          </a:p>
          <a:p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Примечание 2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Метрологическая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прослеживаемость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требует наличия установленной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калибровочной иерархии и/или поверочной схемы.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357694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Примечание 3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Описание основы для сравнения должно включать время, в которое она была использована в данной калибровочной иерархии, вместе с любой другой существенной метрологической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информацией, например о том, когда была выполнена первая калибровка в калибровочной иерархии.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8286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Примечание 4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Для измерений с более чем одной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входной величиной в модели измерений каждое из значений входных величин должно само быть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метрологически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прослеживаемо, а калибровочная иерархия может иметь форму разветвленной структуры или сети. Усилия, связанные с установлением метрологической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прослеживаемости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для каждого значения входной величины</a:t>
            </a:r>
            <a:r>
              <a:rPr lang="ru-RU" sz="2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, должны быть соизмеримы с ее относительным вкладом в результат измерения. </a:t>
            </a:r>
          </a:p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Примечание 5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Метрологическая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прослеживаемость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результата измерения </a:t>
            </a:r>
            <a:r>
              <a:rPr lang="ru-RU" sz="2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не гарантирует,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показатель точности (неопределенность) измерений соответствуют заданной цели или что отсутствуют ошибки.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8286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Примечание 6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Сличение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между двумя эталонами может рассматриваться как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калибровка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если это сличение используется для проверки и, при необходимости, для корректировки значения величины, показателей точности (неопределенности) измерений, приписываемых одному из эталонов. </a:t>
            </a:r>
          </a:p>
          <a:p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Примечание 7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Для подтверждения метрологической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прослеживаемости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Международная организация по аккредитации лабораторий (ILAC) рассматривает следующие элементы: непрерывная цепь метрологической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прослеживаемости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международным эталонам или национальным эталонам, документированная неопределенность измерений, документированная методика измерений, аккредитация на техническую компетентность, метрологическая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прослеживаемость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 СИ и интервалы между калибровками.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135063" y="215900"/>
            <a:ext cx="4525962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>
                <a:solidFill>
                  <a:srgbClr val="FFFFFF"/>
                </a:solidFill>
                <a:latin typeface="Arial Black" pitchFamily="32" charset="0"/>
              </a:rPr>
              <a:t>ФГУП ​«ВНИИМ ИМ. Д.И.МЕНДЕЛЕЕВА»​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142984"/>
            <a:ext cx="835824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9.6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калибровка (средств измерений):</a:t>
            </a:r>
          </a:p>
          <a:p>
            <a:endParaRPr lang="ru-RU" sz="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Совокупность операций, устанавливающих соотношение между значением величины, полученным с помощью </a:t>
            </a:r>
            <a:r>
              <a:rPr lang="ru-RU" sz="2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данного средства измерений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соответствующим значением величины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определенным с </a:t>
            </a:r>
            <a:r>
              <a:rPr lang="ru-RU" sz="2000" b="1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помощью эталона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целью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определения метрологических характеристик этого средства измерений </a:t>
            </a:r>
          </a:p>
          <a:p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Примечание 1 - Примером метрологической характеристики является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диаграмма калибровки, несущая информацию об инструментальной неопределенности измерений. При калибровке могут быть определены и другие метрологические характеристики средств измерений. </a:t>
            </a:r>
          </a:p>
          <a:p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Примечание 2 - Результаты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калибровки позволяют определить значения измеряемой величины по показаниям средства измерений, или поправки к его показаниям, или оценить погрешность этих средств.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"/>
        <a:cs typeface="Noto Sans CJK SC Regular"/>
      </a:majorFont>
      <a:minorFont>
        <a:latin typeface="Calibri"/>
        <a:ea typeface=""/>
        <a:cs typeface="Noto Sans CJK SC Regula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3452</TotalTime>
  <Words>1181</Words>
  <PresentationFormat>Экран (4:3)</PresentationFormat>
  <Paragraphs>193</Paragraphs>
  <Slides>24</Slides>
  <Notes>24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katkov01</dc:creator>
  <cp:lastModifiedBy>1</cp:lastModifiedBy>
  <cp:revision>263</cp:revision>
  <cp:lastPrinted>2016-01-18T10:40:15Z</cp:lastPrinted>
  <dcterms:created xsi:type="dcterms:W3CDTF">2015-10-21T06:54:29Z</dcterms:created>
  <dcterms:modified xsi:type="dcterms:W3CDTF">2019-04-22T20:37:44Z</dcterms:modified>
</cp:coreProperties>
</file>