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55" r:id="rId2"/>
    <p:sldId id="356" r:id="rId3"/>
    <p:sldId id="332" r:id="rId4"/>
    <p:sldId id="352" r:id="rId5"/>
    <p:sldId id="353" r:id="rId6"/>
    <p:sldId id="357" r:id="rId7"/>
    <p:sldId id="354" r:id="rId8"/>
    <p:sldId id="350" r:id="rId9"/>
    <p:sldId id="338" r:id="rId10"/>
    <p:sldId id="331" r:id="rId11"/>
    <p:sldId id="326" r:id="rId1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BD55A45-46B6-45C9-9EB8-831944C157D7}">
          <p14:sldIdLst>
            <p14:sldId id="355"/>
            <p14:sldId id="356"/>
            <p14:sldId id="332"/>
            <p14:sldId id="352"/>
            <p14:sldId id="353"/>
            <p14:sldId id="357"/>
            <p14:sldId id="354"/>
            <p14:sldId id="350"/>
            <p14:sldId id="338"/>
            <p14:sldId id="331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C22"/>
    <a:srgbClr val="0C4525"/>
    <a:srgbClr val="085225"/>
    <a:srgbClr val="009E57"/>
    <a:srgbClr val="0E4727"/>
    <a:srgbClr val="0E4627"/>
    <a:srgbClr val="0D4726"/>
    <a:srgbClr val="0C4827"/>
    <a:srgbClr val="0D462A"/>
    <a:srgbClr val="0F4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594" y="84"/>
      </p:cViewPr>
      <p:guideLst>
        <p:guide orient="horz" pos="709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8CC97882-D3D8-4809-A2E4-0171615CBC8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089" tIns="46045" rIns="92089" bIns="4604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6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F9506956-1282-4316-AE2E-CCD078111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9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066" y="183357"/>
            <a:ext cx="8362950" cy="845607"/>
          </a:xfrm>
        </p:spPr>
        <p:txBody>
          <a:bodyPr>
            <a:normAutofit/>
          </a:bodyPr>
          <a:lstStyle>
            <a:lvl1pPr>
              <a:defRPr sz="2000" b="1" u="none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4625"/>
            <a:ext cx="8362950" cy="4351338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00000"/>
              </a:buCl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88984" y="3556000"/>
            <a:ext cx="3604681" cy="508000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2C53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85078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A8E6-8778-4261-BA5B-544D352713C4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8665C-723A-4FDD-BBF1-3BE53EEC0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73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7750" y="5683463"/>
            <a:ext cx="8361405" cy="9720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ru-RU" sz="3600" dirty="0" smtClean="0">
                <a:solidFill>
                  <a:srgbClr val="0E4426"/>
                </a:solidFill>
              </a:rPr>
              <a:t>ПРОИЗВОДСТВО</a:t>
            </a:r>
            <a:r>
              <a:rPr lang="ru-RU" sz="3600" dirty="0">
                <a:solidFill>
                  <a:srgbClr val="0E4426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·</a:t>
            </a:r>
            <a:r>
              <a:rPr lang="ru-RU" sz="3600" dirty="0">
                <a:solidFill>
                  <a:srgbClr val="0E4426"/>
                </a:solidFill>
              </a:rPr>
              <a:t> </a:t>
            </a:r>
            <a:r>
              <a:rPr lang="ru-RU" sz="3600" dirty="0" smtClean="0">
                <a:solidFill>
                  <a:srgbClr val="0E4426"/>
                </a:solidFill>
              </a:rPr>
              <a:t>ИНТЕГРАЦИЯ </a:t>
            </a:r>
            <a:endParaRPr lang="ru-RU" sz="3600" dirty="0">
              <a:solidFill>
                <a:srgbClr val="0E442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084" y="2174723"/>
            <a:ext cx="8592639" cy="621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50" b="1" kern="0" spc="-100" dirty="0" smtClean="0">
                <a:solidFill>
                  <a:srgbClr val="C00000"/>
                </a:solidFill>
                <a:latin typeface="Segoe Print" panose="02000600000000000000" pitchFamily="2" charset="0"/>
                <a:ea typeface="+mj-ea"/>
                <a:cs typeface="Arial" panose="020B0604020202020204" pitchFamily="34" charset="0"/>
              </a:rPr>
              <a:t>Надежное партнерство в интересах потребителя</a:t>
            </a:r>
            <a:endParaRPr lang="ru-RU" sz="2450" b="1" kern="0" spc="-100" dirty="0">
              <a:solidFill>
                <a:srgbClr val="C00000"/>
              </a:solidFill>
              <a:latin typeface="Segoe Print" panose="02000600000000000000" pitchFamily="2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62" y="306064"/>
            <a:ext cx="1599032" cy="1599032"/>
          </a:xfrm>
          <a:prstGeom prst="rect">
            <a:avLst/>
          </a:prstGeom>
          <a:effectLst>
            <a:outerShdw blurRad="127000" sx="105000" sy="105000" algn="ctr" rotWithShape="0">
              <a:schemeClr val="bg1"/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4646141" y="851797"/>
            <a:ext cx="3753395" cy="846195"/>
            <a:chOff x="5610511" y="475702"/>
            <a:chExt cx="2994970" cy="6752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511" y="475702"/>
              <a:ext cx="2994970" cy="418152"/>
            </a:xfrm>
            <a:prstGeom prst="rect">
              <a:avLst/>
            </a:prstGeom>
            <a:effectLst>
              <a:outerShdw blurRad="190500" sx="102000" sy="102000" algn="ctr" rotWithShape="0">
                <a:schemeClr val="bg1"/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511" y="1093756"/>
              <a:ext cx="2994970" cy="57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65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023222" cy="612513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 smtClean="0">
                <a:solidFill>
                  <a:srgbClr val="0E4426"/>
                </a:solidFill>
              </a:rPr>
              <a:t>КАРТА РЕГИОНАЛЬНЫХ ПРЕДСТАВИТЕЛЬСТВ</a:t>
            </a:r>
            <a:endParaRPr lang="ru-RU" sz="2400" dirty="0">
              <a:solidFill>
                <a:srgbClr val="0E4426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30200" y="776870"/>
            <a:ext cx="8181090" cy="2006603"/>
          </a:xfrm>
        </p:spPr>
        <p:txBody>
          <a:bodyPr>
            <a:norm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ru-RU" sz="1400" dirty="0"/>
              <a:t>За годы работы мы сумели не только построить мощную структуру и заслужить признание наших заказчиков, но и сформировать надежную партнерскую сеть, включающую в себя более 120 лицензионных центров в России и СНГ, обеспечивающих поставку фирменной продукции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полный комплекс сопутствующих работ и услуг.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47867" y="2507219"/>
            <a:ext cx="1896133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500"/>
              </a:lnSpc>
              <a:buClr>
                <a:srgbClr val="0B3C22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spc="-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</a:t>
            </a:r>
          </a:p>
          <a:p>
            <a:pPr marL="285750" indent="-285750">
              <a:lnSpc>
                <a:spcPts val="3500"/>
              </a:lnSpc>
              <a:buClr>
                <a:srgbClr val="0B3C22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spc="-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</a:t>
            </a:r>
          </a:p>
          <a:p>
            <a:pPr marL="285750" indent="-285750">
              <a:lnSpc>
                <a:spcPts val="3500"/>
              </a:lnSpc>
              <a:buClr>
                <a:srgbClr val="0B3C22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spc="-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</a:t>
            </a:r>
          </a:p>
          <a:p>
            <a:pPr marL="285750" indent="-285750">
              <a:lnSpc>
                <a:spcPts val="3500"/>
              </a:lnSpc>
              <a:buClr>
                <a:srgbClr val="0B3C22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spc="-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</a:t>
            </a:r>
          </a:p>
          <a:p>
            <a:pPr marL="285750" indent="-285750">
              <a:lnSpc>
                <a:spcPts val="3500"/>
              </a:lnSpc>
              <a:buClr>
                <a:srgbClr val="0B3C22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600" b="1" spc="-3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ГАРАНТИИ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4"/>
          <a:stretch/>
        </p:blipFill>
        <p:spPr>
          <a:xfrm>
            <a:off x="296858" y="1695449"/>
            <a:ext cx="6771015" cy="3844065"/>
          </a:xfrm>
          <a:prstGeom prst="rect">
            <a:avLst/>
          </a:prstGeom>
          <a:effectLst>
            <a:outerShdw blurRad="1651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4" y="5615715"/>
            <a:ext cx="8009586" cy="5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3245" r="13866" b="24894"/>
          <a:stretch/>
        </p:blipFill>
        <p:spPr>
          <a:xfrm>
            <a:off x="581106" y="1560977"/>
            <a:ext cx="2631620" cy="348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outerShdw blurRad="127000" dist="50800" dir="5400000" algn="ctr" rotWithShape="0">
              <a:srgbClr val="000000">
                <a:alpha val="5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7430" b="15743"/>
          <a:stretch/>
        </p:blipFill>
        <p:spPr>
          <a:xfrm>
            <a:off x="5924086" y="1549221"/>
            <a:ext cx="2628825" cy="3505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outerShdw blurRad="127000" dist="50800" dir="5400000" algn="ctr" rotWithShape="0">
              <a:schemeClr val="tx1">
                <a:alpha val="50000"/>
              </a:scheme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4086" y="5519080"/>
            <a:ext cx="2628826" cy="132963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Тел.: 8 (800)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500-03-70</a:t>
            </a:r>
            <a:r>
              <a:rPr lang="en-US" sz="1400" u="sng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u="sng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u="sng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www.logika-consortium.ru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82" y="206284"/>
            <a:ext cx="1164472" cy="1164472"/>
          </a:xfrm>
          <a:prstGeom prst="rect">
            <a:avLst/>
          </a:prstGeom>
          <a:effectLst>
            <a:outerShdw blurRad="127000" sx="105000" sy="105000" algn="ctr" rotWithShape="0">
              <a:schemeClr val="bg1"/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1106" y="5238996"/>
            <a:ext cx="2631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kern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Владо</a:t>
            </a:r>
            <a:r>
              <a:rPr lang="ru-RU" b="1" i="1" u="sng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b="1" i="1" u="sng" kern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Лончар</a:t>
            </a:r>
            <a:endParaRPr lang="ru-RU" b="1" i="1" u="sng" kern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15" y="475702"/>
            <a:ext cx="2994970" cy="418152"/>
          </a:xfrm>
          <a:prstGeom prst="rect">
            <a:avLst/>
          </a:prstGeom>
          <a:effectLst>
            <a:outerShdw blurRad="190500" sx="102000" sy="102000" algn="ctr" rotWithShape="0">
              <a:schemeClr val="bg1"/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15" y="1093756"/>
            <a:ext cx="2994970" cy="571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24086" y="5238996"/>
            <a:ext cx="2628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kern="0" dirty="0" smtClean="0">
                <a:solidFill>
                  <a:srgbClr val="0B3C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Павел Никитин</a:t>
            </a:r>
            <a:endParaRPr lang="ru-RU" b="1" i="1" u="sng" kern="0" dirty="0">
              <a:solidFill>
                <a:srgbClr val="0B3C2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81106" y="5556139"/>
            <a:ext cx="2631620" cy="132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rgbClr val="2C533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Тел.: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+386 (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0)1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06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400</a:t>
            </a:r>
            <a:r>
              <a:rPr lang="en-US" sz="1400" u="sng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u="sng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u="sng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</a:t>
            </a:r>
            <a:r>
              <a:rPr lang="en-US" sz="1400" u="sng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imp-pumps.com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2726" y="2257102"/>
            <a:ext cx="27113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300" b="1" kern="0" spc="-100" dirty="0" smtClean="0">
                <a:solidFill>
                  <a:srgbClr val="C00000"/>
                </a:solidFill>
                <a:latin typeface="Segoe Print" panose="02000600000000000000" pitchFamily="2" charset="0"/>
                <a:ea typeface="+mj-ea"/>
                <a:cs typeface="Arial" panose="020B0604020202020204" pitchFamily="34" charset="0"/>
              </a:rPr>
              <a:t>Надежное</a:t>
            </a:r>
            <a:endParaRPr lang="en-US" sz="2300" b="1" kern="0" spc="-100" dirty="0" smtClean="0">
              <a:solidFill>
                <a:srgbClr val="C00000"/>
              </a:solidFill>
              <a:latin typeface="Segoe Print" panose="02000600000000000000" pitchFamily="2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300" b="1" kern="0" spc="-100" dirty="0" smtClean="0">
                <a:solidFill>
                  <a:srgbClr val="C00000"/>
                </a:solidFill>
                <a:latin typeface="Segoe Print" panose="02000600000000000000" pitchFamily="2" charset="0"/>
                <a:ea typeface="+mj-ea"/>
                <a:cs typeface="Arial" panose="020B0604020202020204" pitchFamily="34" charset="0"/>
              </a:rPr>
              <a:t>партнерство</a:t>
            </a:r>
            <a:endParaRPr lang="en-US" sz="2300" b="1" kern="0" spc="-100" dirty="0" smtClean="0">
              <a:solidFill>
                <a:srgbClr val="C00000"/>
              </a:solidFill>
              <a:latin typeface="Segoe Print" panose="02000600000000000000" pitchFamily="2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300" b="1" kern="0" spc="-100" dirty="0" smtClean="0">
                <a:solidFill>
                  <a:srgbClr val="C00000"/>
                </a:solidFill>
                <a:latin typeface="Segoe Print" panose="02000600000000000000" pitchFamily="2" charset="0"/>
                <a:ea typeface="+mj-ea"/>
                <a:cs typeface="Arial" panose="020B0604020202020204" pitchFamily="34" charset="0"/>
              </a:rPr>
              <a:t>в интересах</a:t>
            </a:r>
            <a:endParaRPr lang="en-US" sz="2300" b="1" kern="0" spc="-100" dirty="0" smtClean="0">
              <a:solidFill>
                <a:srgbClr val="C00000"/>
              </a:solidFill>
              <a:latin typeface="Segoe Print" panose="02000600000000000000" pitchFamily="2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300" b="1" kern="0" spc="-100" dirty="0" smtClean="0">
                <a:solidFill>
                  <a:srgbClr val="C00000"/>
                </a:solidFill>
                <a:latin typeface="Segoe Print" panose="02000600000000000000" pitchFamily="2" charset="0"/>
                <a:ea typeface="+mj-ea"/>
                <a:cs typeface="Arial" panose="020B0604020202020204" pitchFamily="34" charset="0"/>
              </a:rPr>
              <a:t>потребителя</a:t>
            </a:r>
            <a:endParaRPr lang="ru-RU" sz="2300" b="1" kern="0" spc="-100" dirty="0">
              <a:solidFill>
                <a:srgbClr val="C00000"/>
              </a:solidFill>
              <a:latin typeface="Segoe Print" panose="02000600000000000000" pitchFamily="2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65932" y="955590"/>
            <a:ext cx="8525083" cy="4971586"/>
            <a:chOff x="265932" y="1466487"/>
            <a:chExt cx="8525083" cy="4201936"/>
          </a:xfrm>
        </p:grpSpPr>
        <p:cxnSp>
          <p:nvCxnSpPr>
            <p:cNvPr id="19" name="Соединительная линия уступом 18"/>
            <p:cNvCxnSpPr/>
            <p:nvPr/>
          </p:nvCxnSpPr>
          <p:spPr bwMode="auto">
            <a:xfrm rot="10800000">
              <a:off x="2033853" y="1974076"/>
              <a:ext cx="506412" cy="9017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C4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Соединительная линия уступом 86"/>
            <p:cNvCxnSpPr/>
            <p:nvPr/>
          </p:nvCxnSpPr>
          <p:spPr bwMode="auto">
            <a:xfrm rot="10800000" flipV="1">
              <a:off x="2018873" y="4227110"/>
              <a:ext cx="506412" cy="111442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C4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с двумя скругленными противолежащими углами 13"/>
            <p:cNvSpPr/>
            <p:nvPr/>
          </p:nvSpPr>
          <p:spPr bwMode="auto">
            <a:xfrm>
              <a:off x="265932" y="1489726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cxnSp>
          <p:nvCxnSpPr>
            <p:cNvPr id="22" name="Соединительная линия уступом 21"/>
            <p:cNvCxnSpPr/>
            <p:nvPr/>
          </p:nvCxnSpPr>
          <p:spPr bwMode="auto">
            <a:xfrm flipV="1">
              <a:off x="6523893" y="1889577"/>
              <a:ext cx="506413" cy="107791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C4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Соединительная линия уступом 22"/>
            <p:cNvCxnSpPr/>
            <p:nvPr/>
          </p:nvCxnSpPr>
          <p:spPr bwMode="auto">
            <a:xfrm>
              <a:off x="6555491" y="4235924"/>
              <a:ext cx="506413" cy="10414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C4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 с двумя скругленными противолежащими углами 34"/>
            <p:cNvSpPr/>
            <p:nvPr/>
          </p:nvSpPr>
          <p:spPr bwMode="auto">
            <a:xfrm>
              <a:off x="2512126" y="2608036"/>
              <a:ext cx="4028718" cy="1943016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5" name="Прямоугольник с двумя скругленными противолежащими углами 54"/>
            <p:cNvSpPr/>
            <p:nvPr/>
          </p:nvSpPr>
          <p:spPr bwMode="auto">
            <a:xfrm>
              <a:off x="265976" y="2614799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7" name="Прямоугольник с двумя скругленными противолежащими углами 56"/>
            <p:cNvSpPr/>
            <p:nvPr/>
          </p:nvSpPr>
          <p:spPr bwMode="auto">
            <a:xfrm>
              <a:off x="265932" y="3745366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9" name="Прямоугольник с двумя скругленными противолежащими углами 58"/>
            <p:cNvSpPr/>
            <p:nvPr/>
          </p:nvSpPr>
          <p:spPr bwMode="auto">
            <a:xfrm>
              <a:off x="265932" y="4859845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1" name="Прямоугольник с двумя скругленными противолежащими углами 60"/>
            <p:cNvSpPr/>
            <p:nvPr/>
          </p:nvSpPr>
          <p:spPr bwMode="auto">
            <a:xfrm>
              <a:off x="2477871" y="1481562"/>
              <a:ext cx="41436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2" name="Прямоугольник с двумя скругленными противолежащими углами 61"/>
            <p:cNvSpPr/>
            <p:nvPr/>
          </p:nvSpPr>
          <p:spPr bwMode="auto">
            <a:xfrm>
              <a:off x="7001600" y="1466487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4" name="Прямоугольник с двумя скругленными противолежащими углами 63"/>
            <p:cNvSpPr/>
            <p:nvPr/>
          </p:nvSpPr>
          <p:spPr bwMode="auto">
            <a:xfrm>
              <a:off x="7001644" y="2591560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6" name="Прямоугольник с двумя скругленными противолежащими углами 65"/>
            <p:cNvSpPr/>
            <p:nvPr/>
          </p:nvSpPr>
          <p:spPr bwMode="auto">
            <a:xfrm>
              <a:off x="7001600" y="3705651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" name="Прямоугольник с двумя скругленными противолежащими углами 67"/>
            <p:cNvSpPr/>
            <p:nvPr/>
          </p:nvSpPr>
          <p:spPr bwMode="auto">
            <a:xfrm>
              <a:off x="7001600" y="4836606"/>
              <a:ext cx="17893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0" name="Прямоугольник с двумя скругленными противолежащими углами 69"/>
            <p:cNvSpPr/>
            <p:nvPr/>
          </p:nvSpPr>
          <p:spPr bwMode="auto">
            <a:xfrm>
              <a:off x="2463934" y="4861702"/>
              <a:ext cx="4143671" cy="806721"/>
            </a:xfrm>
            <a:prstGeom prst="round2DiagRect">
              <a:avLst/>
            </a:prstGeom>
            <a:ln>
              <a:solidFill>
                <a:srgbClr val="0C452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>
              <a:off x="2055303" y="3119269"/>
              <a:ext cx="456823" cy="0"/>
            </a:xfrm>
            <a:prstGeom prst="line">
              <a:avLst/>
            </a:prstGeom>
            <a:ln w="38100">
              <a:solidFill>
                <a:srgbClr val="0B3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055303" y="4021946"/>
              <a:ext cx="456823" cy="0"/>
            </a:xfrm>
            <a:prstGeom prst="line">
              <a:avLst/>
            </a:prstGeom>
            <a:ln w="38100">
              <a:solidFill>
                <a:srgbClr val="0B3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6540844" y="3166106"/>
              <a:ext cx="456823" cy="0"/>
            </a:xfrm>
            <a:prstGeom prst="line">
              <a:avLst/>
            </a:prstGeom>
            <a:ln w="38100">
              <a:solidFill>
                <a:srgbClr val="0B3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6548687" y="4026285"/>
              <a:ext cx="456823" cy="0"/>
            </a:xfrm>
            <a:prstGeom prst="line">
              <a:avLst/>
            </a:prstGeom>
            <a:ln w="38100">
              <a:solidFill>
                <a:srgbClr val="0B3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3076575" y="2296447"/>
              <a:ext cx="0" cy="318352"/>
            </a:xfrm>
            <a:prstGeom prst="line">
              <a:avLst/>
            </a:prstGeom>
            <a:ln w="38100">
              <a:solidFill>
                <a:srgbClr val="0B3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5857154" y="4551052"/>
              <a:ext cx="0" cy="318352"/>
            </a:xfrm>
            <a:prstGeom prst="line">
              <a:avLst/>
            </a:prstGeom>
            <a:ln w="38100">
              <a:solidFill>
                <a:srgbClr val="0B3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93" y="220932"/>
            <a:ext cx="8362950" cy="612513"/>
          </a:xfrm>
        </p:spPr>
        <p:txBody>
          <a:bodyPr>
            <a:normAutofit/>
          </a:bodyPr>
          <a:lstStyle/>
          <a:p>
            <a:pPr lvl="0" algn="ctr"/>
            <a:r>
              <a:rPr lang="ru-RU" sz="3200" dirty="0" smtClean="0">
                <a:solidFill>
                  <a:srgbClr val="0E4426"/>
                </a:solidFill>
              </a:rPr>
              <a:t>РАЗРАБОТКА </a:t>
            </a:r>
            <a:r>
              <a:rPr lang="en-US" sz="3200" dirty="0" smtClean="0">
                <a:solidFill>
                  <a:srgbClr val="C00000"/>
                </a:solidFill>
              </a:rPr>
              <a:t>·</a:t>
            </a:r>
            <a:r>
              <a:rPr lang="ru-RU" sz="3200" dirty="0" smtClean="0">
                <a:solidFill>
                  <a:srgbClr val="0E4426"/>
                </a:solidFill>
              </a:rPr>
              <a:t> ПРОИЗВОДСТВО</a:t>
            </a:r>
            <a:endParaRPr lang="ru-RU" sz="3200" dirty="0">
              <a:solidFill>
                <a:srgbClr val="0E442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00016" y="6452870"/>
            <a:ext cx="2062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FuturaMediumC" panose="04000500000000000000" pitchFamily="82" charset="0"/>
              </a:rPr>
              <a:t>www.logika-consortium.ru</a:t>
            </a:r>
            <a:endParaRPr lang="ru-RU" sz="1400" dirty="0">
              <a:solidFill>
                <a:schemeClr val="bg1"/>
              </a:solidFill>
              <a:latin typeface="FuturaMediumC" panose="04000500000000000000" pitchFamily="82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8" y="860250"/>
            <a:ext cx="1125151" cy="109714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197326" y="1917591"/>
            <a:ext cx="1926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Тепловычислители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СПТ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97370" y="3256848"/>
            <a:ext cx="1926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Корректоры газа СПГ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97326" y="4576887"/>
            <a:ext cx="1926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Сумматор СПЕ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97326" y="5905552"/>
            <a:ext cx="1926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Расходомеры ЛГК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932994" y="1886116"/>
            <a:ext cx="1926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Термометры ТЭМ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933038" y="3233607"/>
            <a:ext cx="1926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КПА, бобышки, гильзы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875435" y="4545410"/>
            <a:ext cx="2009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Щиты учета и управления</a:t>
            </a:r>
            <a:endParaRPr lang="ru-RU" sz="1200" spc="-3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833490" y="5889875"/>
            <a:ext cx="2093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Блочные тепловые пункты</a:t>
            </a:r>
            <a:endParaRPr lang="ru-RU" sz="1200" spc="-3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60" y="1035032"/>
            <a:ext cx="1524448" cy="770100"/>
          </a:xfrm>
          <a:prstGeom prst="rect">
            <a:avLst/>
          </a:prstGeom>
          <a:ln>
            <a:noFill/>
          </a:ln>
          <a:effectLst>
            <a:outerShdw blurRad="63500" sx="102000" sy="102000" algn="tl" rotWithShape="0">
              <a:srgbClr val="333333">
                <a:alpha val="30000"/>
              </a:srgbClr>
            </a:outerShdw>
          </a:effectLst>
        </p:spPr>
      </p:pic>
      <p:sp>
        <p:nvSpPr>
          <p:cNvPr id="71" name="Прямоугольник 70"/>
          <p:cNvSpPr/>
          <p:nvPr/>
        </p:nvSpPr>
        <p:spPr>
          <a:xfrm>
            <a:off x="2482608" y="1910753"/>
            <a:ext cx="4138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Теплосчетчики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СЕРИИ ЛОГИКА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423501" y="5918843"/>
            <a:ext cx="4138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Газовые измерительные комплексы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СЕРИИ ЛОГИКА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6" y="2215621"/>
            <a:ext cx="1204288" cy="10995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8" y="3607610"/>
            <a:ext cx="1062015" cy="968461"/>
          </a:xfrm>
          <a:prstGeom prst="rect">
            <a:avLst/>
          </a:prstGeom>
          <a:ln>
            <a:noFill/>
          </a:ln>
          <a:effectLst>
            <a:outerShdw blurRad="63500" sx="102000" sy="102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" y="4772982"/>
            <a:ext cx="1950195" cy="118864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12" y="695226"/>
            <a:ext cx="2681015" cy="1340509"/>
          </a:xfrm>
          <a:prstGeom prst="rect">
            <a:avLst/>
          </a:prstGeom>
          <a:ln>
            <a:noFill/>
          </a:ln>
          <a:effectLst>
            <a:outerShdw blurRad="63500" sx="102000" sy="102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33" y="4692147"/>
            <a:ext cx="2853077" cy="1403714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65" y="2282418"/>
            <a:ext cx="1570838" cy="880137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86" y="3582814"/>
            <a:ext cx="1671486" cy="1051666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41" y="4812828"/>
            <a:ext cx="1128087" cy="1077699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4" name="Прямоугольник 53"/>
          <p:cNvSpPr/>
          <p:nvPr/>
        </p:nvSpPr>
        <p:spPr>
          <a:xfrm>
            <a:off x="2536395" y="2478500"/>
            <a:ext cx="3987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ts val="24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Высокое </a:t>
            </a:r>
            <a:r>
              <a:rPr lang="ru-RU" sz="16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</a:t>
            </a:r>
            <a:r>
              <a:rPr lang="ru-RU" sz="16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функциональность</a:t>
            </a:r>
            <a:endParaRPr lang="ru-RU" sz="1600" spc="-3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lnSpc>
                <a:spcPts val="24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производительность</a:t>
            </a:r>
          </a:p>
          <a:p>
            <a:pPr marL="180000" indent="-180000">
              <a:lnSpc>
                <a:spcPts val="24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цены</a:t>
            </a:r>
          </a:p>
          <a:p>
            <a:pPr marL="180000" indent="-180000">
              <a:lnSpc>
                <a:spcPts val="24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партнеры</a:t>
            </a:r>
          </a:p>
          <a:p>
            <a:pPr marL="180000" indent="-180000">
              <a:lnSpc>
                <a:spcPts val="24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Профессионализм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lnSpc>
                <a:spcPts val="24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Добросовестная конкуренция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/>
          <a:stretch/>
        </p:blipFill>
        <p:spPr>
          <a:xfrm>
            <a:off x="0" y="1220358"/>
            <a:ext cx="6274945" cy="56376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15139"/>
          <a:stretch/>
        </p:blipFill>
        <p:spPr>
          <a:xfrm>
            <a:off x="6528853" y="774625"/>
            <a:ext cx="2615147" cy="3231079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459570" cy="58962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C4525"/>
                </a:solidFill>
              </a:rPr>
              <a:t>БЛОЧНЫЕ ТЕПЛОВЫЕ ПУНКТЫ «ТЭМ</a:t>
            </a:r>
            <a:r>
              <a:rPr lang="ru-RU" sz="2400" baseline="30000" dirty="0">
                <a:solidFill>
                  <a:srgbClr val="0C4525"/>
                </a:solidFill>
              </a:rPr>
              <a:t>®</a:t>
            </a:r>
            <a:r>
              <a:rPr lang="ru-RU" sz="2400" dirty="0">
                <a:solidFill>
                  <a:srgbClr val="0C4525"/>
                </a:solidFill>
              </a:rPr>
              <a:t> АИТП»</a:t>
            </a:r>
            <a:endParaRPr lang="ru-RU" sz="2400" dirty="0">
              <a:solidFill>
                <a:srgbClr val="0E442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8" y="6301167"/>
            <a:ext cx="2567953" cy="358533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9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6175315"/>
            <a:ext cx="2933700" cy="682685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008438" y="4141500"/>
            <a:ext cx="2203093" cy="22030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96764" y="823784"/>
            <a:ext cx="3960114" cy="339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C00000"/>
              </a:buClr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АИТП в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Приозерске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48340" y="4784121"/>
            <a:ext cx="1822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Циркуляционные </a:t>
            </a:r>
            <a:endParaRPr lang="en-US" sz="1600" spc="-3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насосы </a:t>
            </a:r>
            <a:endParaRPr lang="en-US" sz="1600" spc="-3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 </a:t>
            </a:r>
            <a:r>
              <a:rPr lang="en-US" sz="16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Pumps</a:t>
            </a:r>
            <a:endParaRPr lang="ru-RU" sz="1600" spc="-3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6210301" y="5199619"/>
            <a:ext cx="66463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641135" y="4098074"/>
            <a:ext cx="166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Щит «ТЭМ ПЩ»</a:t>
            </a:r>
          </a:p>
        </p:txBody>
      </p:sp>
      <p:sp>
        <p:nvSpPr>
          <p:cNvPr id="25" name="Овал 24"/>
          <p:cNvSpPr/>
          <p:nvPr/>
        </p:nvSpPr>
        <p:spPr>
          <a:xfrm>
            <a:off x="905351" y="1223803"/>
            <a:ext cx="1540726" cy="15407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Соединительная линия уступом 28"/>
          <p:cNvCxnSpPr>
            <a:stCxn id="24" idx="1"/>
            <a:endCxn id="25" idx="6"/>
          </p:cNvCxnSpPr>
          <p:nvPr/>
        </p:nvCxnSpPr>
        <p:spPr>
          <a:xfrm rot="10800000">
            <a:off x="2446077" y="1994167"/>
            <a:ext cx="4195058" cy="2273185"/>
          </a:xfrm>
          <a:prstGeom prst="bentConnector3">
            <a:avLst>
              <a:gd name="adj1" fmla="val 7751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0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459570" cy="58962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C4525"/>
                </a:solidFill>
              </a:rPr>
              <a:t>БЛОЧНЫЕ ТЕПЛОВЫЕ ПУНКТЫ «ТЭМ</a:t>
            </a:r>
            <a:r>
              <a:rPr lang="ru-RU" sz="2400" baseline="30000" dirty="0">
                <a:solidFill>
                  <a:srgbClr val="0C4525"/>
                </a:solidFill>
              </a:rPr>
              <a:t>®</a:t>
            </a:r>
            <a:r>
              <a:rPr lang="ru-RU" sz="2400" dirty="0">
                <a:solidFill>
                  <a:srgbClr val="0C4525"/>
                </a:solidFill>
              </a:rPr>
              <a:t> АИТП»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10918"/>
          <a:stretch/>
        </p:blipFill>
        <p:spPr>
          <a:xfrm>
            <a:off x="2044501" y="1828800"/>
            <a:ext cx="6745271" cy="421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r="5400000" algn="ctr" rotWithShape="0">
              <a:srgbClr val="000000">
                <a:alpha val="60000"/>
              </a:srgbClr>
            </a:outerShdw>
            <a:reflection blurRad="12700" stA="0" endPos="59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6863" r="10121" b="7696"/>
          <a:stretch/>
        </p:blipFill>
        <p:spPr>
          <a:xfrm>
            <a:off x="373961" y="988537"/>
            <a:ext cx="3341079" cy="3409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1600" dir="5400000" algn="ctr" rotWithShape="0">
              <a:srgbClr val="000000">
                <a:alpha val="76000"/>
              </a:srgbClr>
            </a:outerShdw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84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/>
          <p:cNvSpPr txBox="1">
            <a:spLocks/>
          </p:cNvSpPr>
          <p:nvPr/>
        </p:nvSpPr>
        <p:spPr>
          <a:xfrm>
            <a:off x="365781" y="745915"/>
            <a:ext cx="5441045" cy="403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C4525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459570" cy="58962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C4525"/>
                </a:solidFill>
              </a:rPr>
              <a:t>БЛОЧНЫЕ ТЕПЛОВЫЕ ПУНКТЫ «ТЭМ</a:t>
            </a:r>
            <a:r>
              <a:rPr lang="ru-RU" sz="2400" baseline="30000" dirty="0">
                <a:solidFill>
                  <a:srgbClr val="0C4525"/>
                </a:solidFill>
              </a:rPr>
              <a:t>®</a:t>
            </a:r>
            <a:r>
              <a:rPr lang="ru-RU" sz="2400" dirty="0">
                <a:solidFill>
                  <a:srgbClr val="0C4525"/>
                </a:solidFill>
              </a:rPr>
              <a:t> АИТП»</a:t>
            </a:r>
            <a:endParaRPr lang="ru-RU" sz="2400" dirty="0">
              <a:solidFill>
                <a:srgbClr val="0E4426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47529"/>
              </p:ext>
            </p:extLst>
          </p:nvPr>
        </p:nvGraphicFramePr>
        <p:xfrm>
          <a:off x="358058" y="2577115"/>
          <a:ext cx="8390526" cy="3176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400"/>
                <a:gridCol w="360767"/>
                <a:gridCol w="2921078"/>
                <a:gridCol w="2940908"/>
                <a:gridCol w="1779373"/>
              </a:tblGrid>
              <a:tr h="317627">
                <a:tc rowSpan="9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Абонент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"Партнер-СВ"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"Управдом"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"Тандем"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МП "ГУК"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Гатчинский район,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пос.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Сиверский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МУП ЖКХ "Сиверский"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Всеволожский р-н, </a:t>
                      </a:r>
                      <a:r>
                        <a:rPr lang="ru-RU" sz="1200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spc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Колтушское</a:t>
                      </a:r>
                      <a:r>
                        <a:rPr lang="ru-RU" sz="1200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"КСК"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(ООО "НПО 122 УМР")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Гатчинский р-н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МУП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БОНиБ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«Белогорский»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Выборгский р-н,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Приморск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Транснефть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-Порт Приморск"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282121"/>
              </p:ext>
            </p:extLst>
          </p:nvPr>
        </p:nvGraphicFramePr>
        <p:xfrm>
          <a:off x="365781" y="1344086"/>
          <a:ext cx="8358089" cy="750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400"/>
                <a:gridCol w="360767"/>
                <a:gridCol w="2896879"/>
                <a:gridCol w="2957384"/>
                <a:gridCol w="1754659"/>
              </a:tblGrid>
              <a:tr h="2827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Абонент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68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Чебоксары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Минстрой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60605" y="703398"/>
            <a:ext cx="839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комплектации с насосами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 Pumps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БОЛЕЕ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/>
          <p:cNvSpPr txBox="1">
            <a:spLocks/>
          </p:cNvSpPr>
          <p:nvPr/>
        </p:nvSpPr>
        <p:spPr>
          <a:xfrm>
            <a:off x="365781" y="745915"/>
            <a:ext cx="5441045" cy="403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C4525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459570" cy="58962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C4525"/>
                </a:solidFill>
              </a:rPr>
              <a:t>БЛОЧНЫЕ ТЕПЛОВЫЕ ПУНКТЫ «ТЭМ</a:t>
            </a:r>
            <a:r>
              <a:rPr lang="ru-RU" sz="2400" baseline="30000" dirty="0">
                <a:solidFill>
                  <a:srgbClr val="0C4525"/>
                </a:solidFill>
              </a:rPr>
              <a:t>®</a:t>
            </a:r>
            <a:r>
              <a:rPr lang="ru-RU" sz="2400" dirty="0">
                <a:solidFill>
                  <a:srgbClr val="0C4525"/>
                </a:solidFill>
              </a:rPr>
              <a:t> АИТП»</a:t>
            </a:r>
            <a:endParaRPr lang="ru-RU" sz="2400" dirty="0">
              <a:solidFill>
                <a:srgbClr val="0E442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605" y="703398"/>
            <a:ext cx="839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комплектации с насосами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 Pumps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БОЛЕЕ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121818"/>
              </p:ext>
            </p:extLst>
          </p:nvPr>
        </p:nvGraphicFramePr>
        <p:xfrm>
          <a:off x="360606" y="1335032"/>
          <a:ext cx="8398762" cy="365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400"/>
                <a:gridCol w="360767"/>
                <a:gridCol w="2918530"/>
                <a:gridCol w="2932670"/>
                <a:gridCol w="1798395"/>
              </a:tblGrid>
              <a:tr h="273550">
                <a:tc rowSpan="11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Абонент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"Партнер-СВ"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"Управдом"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МП "ГУК"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ТСЖ "Красноармейская 21"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"ТСЖ - Гоголя - 1"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ЛО, Гатчинский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р-н, п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Сиверский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МУП ЖКХ "Сиверский"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ЛО, Гатчинский р-н,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Новый Свет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МБДОУ детский сад №14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Ленинградская обл.,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Новый Свет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МБОУ "Пригородная СОШ"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8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Ленинградская обл.,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Гатчина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Гатчинского муниципального района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ГПС "Кириши" Лаборатория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Транснефть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Балтика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190"/>
              </p:ext>
            </p:extLst>
          </p:nvPr>
        </p:nvGraphicFramePr>
        <p:xfrm>
          <a:off x="360606" y="5346052"/>
          <a:ext cx="8387978" cy="74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400"/>
                <a:gridCol w="360767"/>
                <a:gridCol w="2918530"/>
                <a:gridCol w="2940908"/>
                <a:gridCol w="1779373"/>
              </a:tblGrid>
              <a:tr h="265998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Абонент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68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Л.О., г. Приозерск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"Управдом"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Pumps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9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459570" cy="58962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C4525"/>
                </a:solidFill>
              </a:rPr>
              <a:t>ИНТЕГРАЦИЯ</a:t>
            </a:r>
            <a:endParaRPr lang="ru-RU" sz="2400" dirty="0">
              <a:solidFill>
                <a:srgbClr val="0E44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3816" r="35653" b="8465"/>
          <a:stretch/>
        </p:blipFill>
        <p:spPr>
          <a:xfrm>
            <a:off x="349136" y="825720"/>
            <a:ext cx="4175890" cy="275153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11659" r="17670" b="712"/>
          <a:stretch/>
        </p:blipFill>
        <p:spPr>
          <a:xfrm>
            <a:off x="4611932" y="823784"/>
            <a:ext cx="4177842" cy="275345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720796" y="3137135"/>
            <a:ext cx="3960114" cy="339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C00000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Приозерск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024" y="3137135"/>
            <a:ext cx="3960114" cy="339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C00000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Приозерск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11359" r="4262" b="10122"/>
          <a:stretch/>
        </p:blipFill>
        <p:spPr>
          <a:xfrm>
            <a:off x="349136" y="3667532"/>
            <a:ext cx="4175890" cy="24284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9884" r="969" b="4360"/>
          <a:stretch/>
        </p:blipFill>
        <p:spPr>
          <a:xfrm>
            <a:off x="4613189" y="3665838"/>
            <a:ext cx="4176584" cy="24301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7024" y="5618052"/>
            <a:ext cx="396011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C00000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АИТП г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Приозерск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20796" y="5618052"/>
            <a:ext cx="396011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C00000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АИТП г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Приозерск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459570" cy="589627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 smtClean="0">
                <a:solidFill>
                  <a:srgbClr val="0E4426"/>
                </a:solidFill>
              </a:rPr>
              <a:t>СЕРВИСНОЕ ОБСЛУЖИВАНИЕ</a:t>
            </a:r>
            <a:endParaRPr lang="ru-RU" sz="2400" dirty="0">
              <a:solidFill>
                <a:srgbClr val="0E442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r="3339" b="12746"/>
          <a:stretch/>
        </p:blipFill>
        <p:spPr>
          <a:xfrm>
            <a:off x="375396" y="3707027"/>
            <a:ext cx="4137313" cy="236915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2966" r="1063" b="5597"/>
          <a:stretch/>
        </p:blipFill>
        <p:spPr>
          <a:xfrm>
            <a:off x="4602465" y="975934"/>
            <a:ext cx="4138960" cy="26435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7415" r="-92" b="7380"/>
          <a:stretch/>
        </p:blipFill>
        <p:spPr>
          <a:xfrm>
            <a:off x="367980" y="975934"/>
            <a:ext cx="4144729" cy="26435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t="-40" r="12576" b="798"/>
          <a:stretch/>
        </p:blipFill>
        <p:spPr>
          <a:xfrm>
            <a:off x="4602465" y="3707027"/>
            <a:ext cx="4144728" cy="237043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465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27083" b="2466"/>
          <a:stretch/>
        </p:blipFill>
        <p:spPr>
          <a:xfrm>
            <a:off x="0" y="936978"/>
            <a:ext cx="9144000" cy="51627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3" y="234157"/>
            <a:ext cx="8459570" cy="589627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>
                <a:solidFill>
                  <a:srgbClr val="0E4426"/>
                </a:solidFill>
              </a:rPr>
              <a:t>КОМПЛЕКТНЫЕ ПОСТАВКИ</a:t>
            </a:r>
          </a:p>
        </p:txBody>
      </p:sp>
    </p:spTree>
    <p:extLst>
      <p:ext uri="{BB962C8B-B14F-4D97-AF65-F5344CB8AC3E}">
        <p14:creationId xmlns:p14="http://schemas.microsoft.com/office/powerpoint/2010/main" val="20189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9525</TotalTime>
  <Words>498</Words>
  <Application>Microsoft Office PowerPoint</Application>
  <PresentationFormat>Экран (4:3)</PresentationFormat>
  <Paragraphs>153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FuturaMediumC</vt:lpstr>
      <vt:lpstr>Segoe Print</vt:lpstr>
      <vt:lpstr>Tahoma</vt:lpstr>
      <vt:lpstr>Wingdings</vt:lpstr>
      <vt:lpstr>Тема Office</vt:lpstr>
      <vt:lpstr>ПРОИЗВОДСТВО · ИНТЕГРАЦИЯ </vt:lpstr>
      <vt:lpstr>РАЗРАБОТКА · ПРОИЗВОДСТВО</vt:lpstr>
      <vt:lpstr>БЛОЧНЫЕ ТЕПЛОВЫЕ ПУНКТЫ «ТЭМ® АИТП»</vt:lpstr>
      <vt:lpstr>БЛОЧНЫЕ ТЕПЛОВЫЕ ПУНКТЫ «ТЭМ® АИТП»</vt:lpstr>
      <vt:lpstr>БЛОЧНЫЕ ТЕПЛОВЫЕ ПУНКТЫ «ТЭМ® АИТП»</vt:lpstr>
      <vt:lpstr>БЛОЧНЫЕ ТЕПЛОВЫЕ ПУНКТЫ «ТЭМ® АИТП»</vt:lpstr>
      <vt:lpstr>ИНТЕГРАЦИЯ</vt:lpstr>
      <vt:lpstr>СЕРВИСНОЕ ОБСЛУЖИВАНИЕ</vt:lpstr>
      <vt:lpstr>КОМПЛЕКТНЫЕ ПОСТАВКИ</vt:lpstr>
      <vt:lpstr>КАРТА РЕГИОНАЛЬНЫХ ПРЕДСТАВИТЕЛЬСТВ</vt:lpstr>
      <vt:lpstr>Тел.: 8 (800) 500-03-70 www.logika-consortium.ru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Энергосбережение  при внедрении систем автоматизированного учета тепловой энергии и погодного регулирования  (на примере реализации контракта реформы ЖКХ в г. Чебоксары)</dc:title>
  <dc:creator>Суворов Сергей Андреевич</dc:creator>
  <cp:lastModifiedBy>Шерер Ксения Юрьевна</cp:lastModifiedBy>
  <cp:revision>652</cp:revision>
  <cp:lastPrinted>2019-04-19T09:13:27Z</cp:lastPrinted>
  <dcterms:created xsi:type="dcterms:W3CDTF">2015-09-01T07:05:48Z</dcterms:created>
  <dcterms:modified xsi:type="dcterms:W3CDTF">2019-04-22T07:34:45Z</dcterms:modified>
</cp:coreProperties>
</file>