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vml" ContentType="application/vnd.openxmlformats-officedocument.vmlDrawing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46" r:id="rId2"/>
    <p:sldId id="433" r:id="rId3"/>
    <p:sldId id="430" r:id="rId4"/>
    <p:sldId id="471" r:id="rId5"/>
    <p:sldId id="372" r:id="rId6"/>
    <p:sldId id="435" r:id="rId7"/>
    <p:sldId id="436" r:id="rId8"/>
    <p:sldId id="439" r:id="rId9"/>
    <p:sldId id="440" r:id="rId10"/>
    <p:sldId id="293" r:id="rId11"/>
    <p:sldId id="456" r:id="rId12"/>
    <p:sldId id="451" r:id="rId13"/>
    <p:sldId id="470" r:id="rId14"/>
    <p:sldId id="278" r:id="rId15"/>
    <p:sldId id="431" r:id="rId16"/>
    <p:sldId id="422" r:id="rId17"/>
    <p:sldId id="256" r:id="rId18"/>
    <p:sldId id="464" r:id="rId19"/>
    <p:sldId id="434" r:id="rId20"/>
    <p:sldId id="472" r:id="rId21"/>
    <p:sldId id="473" r:id="rId22"/>
    <p:sldId id="260" r:id="rId23"/>
    <p:sldId id="465" r:id="rId24"/>
    <p:sldId id="461" r:id="rId25"/>
    <p:sldId id="459" r:id="rId26"/>
    <p:sldId id="460" r:id="rId27"/>
    <p:sldId id="475" r:id="rId28"/>
    <p:sldId id="455" r:id="rId29"/>
    <p:sldId id="469" r:id="rId30"/>
    <p:sldId id="468" r:id="rId31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69" autoAdjust="0"/>
    <p:restoredTop sz="92895" autoAdjust="0"/>
  </p:normalViewPr>
  <p:slideViewPr>
    <p:cSldViewPr>
      <p:cViewPr varScale="1">
        <p:scale>
          <a:sx n="73" d="100"/>
          <a:sy n="73" d="100"/>
        </p:scale>
        <p:origin x="1032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-464"/>
    </p:cViewPr>
  </p:sorterViewPr>
  <p:notesViewPr>
    <p:cSldViewPr>
      <p:cViewPr varScale="1">
        <p:scale>
          <a:sx n="71" d="100"/>
          <a:sy n="71" d="100"/>
        </p:scale>
        <p:origin x="-3014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DDDFE-C7AD-412D-A041-1CA5E01E4630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2E5FC-2682-42C8-8C38-94566764EAE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6531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D5092-9D77-4A39-B7FF-3703879B7E00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EF166C-0F75-4900-8555-F0FB46E7C37E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13475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Naziv</a:t>
            </a:r>
            <a:r>
              <a:rPr lang="en-US" dirty="0"/>
              <a:t> </a:t>
            </a:r>
            <a:r>
              <a:rPr lang="en-US" dirty="0" err="1"/>
              <a:t>firme</a:t>
            </a:r>
            <a:r>
              <a:rPr lang="en-US" dirty="0"/>
              <a:t> I </a:t>
            </a:r>
            <a:r>
              <a:rPr lang="en-US" dirty="0" err="1"/>
              <a:t>pravilni</a:t>
            </a:r>
            <a:r>
              <a:rPr lang="en-US" dirty="0"/>
              <a:t> </a:t>
            </a:r>
            <a:r>
              <a:rPr lang="en-US" dirty="0" err="1"/>
              <a:t>izgovor</a:t>
            </a:r>
            <a:endParaRPr lang="sl-S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F166C-0F75-4900-8555-F0FB46E7C37E}" type="slidenum">
              <a:rPr lang="sl-SI" smtClean="0"/>
              <a:pPr/>
              <a:t>2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400028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D54B0-3937-43F0-91A6-EF665D328B52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Sve</a:t>
            </a:r>
            <a:r>
              <a:rPr lang="en-US" dirty="0"/>
              <a:t> u </a:t>
            </a:r>
            <a:r>
              <a:rPr lang="en-US" dirty="0" err="1"/>
              <a:t>cilju</a:t>
            </a:r>
            <a:r>
              <a:rPr lang="en-US" dirty="0"/>
              <a:t> </a:t>
            </a:r>
            <a:r>
              <a:rPr lang="en-US" dirty="0" err="1"/>
              <a:t>stvaranja</a:t>
            </a:r>
            <a:r>
              <a:rPr lang="en-US" dirty="0"/>
              <a:t> </a:t>
            </a:r>
            <a:r>
              <a:rPr lang="en-US" dirty="0" err="1"/>
              <a:t>dostojnog</a:t>
            </a:r>
            <a:r>
              <a:rPr lang="en-US" dirty="0"/>
              <a:t> </a:t>
            </a:r>
            <a:r>
              <a:rPr lang="en-US" dirty="0" err="1"/>
              <a:t>proizvoda</a:t>
            </a:r>
            <a:r>
              <a:rPr lang="en-US" dirty="0"/>
              <a:t> </a:t>
            </a:r>
            <a:r>
              <a:rPr lang="en-US" dirty="0" err="1"/>
              <a:t>po</a:t>
            </a:r>
            <a:r>
              <a:rPr lang="en-US" dirty="0"/>
              <a:t> </a:t>
            </a:r>
            <a:r>
              <a:rPr lang="en-US" dirty="0" err="1"/>
              <a:t>razumnoj</a:t>
            </a:r>
            <a:r>
              <a:rPr lang="en-US" dirty="0"/>
              <a:t> </a:t>
            </a:r>
            <a:r>
              <a:rPr lang="en-US" dirty="0" err="1"/>
              <a:t>cijeni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45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88FD56-38A5-44DD-B026-0F49F37420E4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544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Pod </a:t>
            </a:r>
            <a:r>
              <a:rPr lang="en-US" dirty="0" err="1"/>
              <a:t>nekoliko</a:t>
            </a:r>
            <a:r>
              <a:rPr lang="en-US" dirty="0"/>
              <a:t> </a:t>
            </a:r>
            <a:r>
              <a:rPr lang="en-US" dirty="0" err="1"/>
              <a:t>sledecih</a:t>
            </a:r>
            <a:r>
              <a:rPr lang="en-US" dirty="0"/>
              <a:t> </a:t>
            </a:r>
            <a:r>
              <a:rPr lang="en-US" dirty="0" err="1"/>
              <a:t>slajdova</a:t>
            </a:r>
            <a:r>
              <a:rPr lang="en-US" dirty="0"/>
              <a:t> ide </a:t>
            </a:r>
            <a:r>
              <a:rPr lang="en-US" dirty="0" err="1"/>
              <a:t>prica</a:t>
            </a:r>
            <a:r>
              <a:rPr lang="en-US" dirty="0"/>
              <a:t> o </a:t>
            </a:r>
            <a:r>
              <a:rPr lang="en-US" dirty="0" err="1"/>
              <a:t>namjenski</a:t>
            </a:r>
            <a:r>
              <a:rPr lang="en-US" dirty="0"/>
              <a:t> </a:t>
            </a:r>
            <a:r>
              <a:rPr lang="en-US" dirty="0" err="1"/>
              <a:t>gradjenom</a:t>
            </a:r>
            <a:r>
              <a:rPr lang="en-US" dirty="0"/>
              <a:t> </a:t>
            </a:r>
            <a:r>
              <a:rPr lang="en-US" dirty="0" err="1"/>
              <a:t>objektu</a:t>
            </a:r>
            <a:r>
              <a:rPr lang="en-US" dirty="0"/>
              <a:t> I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F166C-0F75-4900-8555-F0FB46E7C37E}" type="slidenum">
              <a:rPr lang="sl-SI" smtClean="0"/>
              <a:pPr/>
              <a:t>19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07806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E81BBD-D2FF-4A77-A20B-112D9969FD76}" type="slidenum">
              <a:rPr lang="en-GB" smtClean="0"/>
              <a:pPr/>
              <a:t>29</a:t>
            </a:fld>
            <a:endParaRPr lang="en-GB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31751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E81BBD-D2FF-4A77-A20B-112D9969FD76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21006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8E9555-6DF0-4E37-BF8C-6FFF661D134B}" type="slidenum">
              <a:rPr lang="sl-SI"/>
              <a:pPr/>
              <a:t>3</a:t>
            </a:fld>
            <a:endParaRPr lang="sl-SI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faktografija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5156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AE7454-D4EA-4F19-A3E0-7D989FAB33A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err="1"/>
              <a:t>Cilj</a:t>
            </a:r>
            <a:r>
              <a:rPr lang="en-US" dirty="0"/>
              <a:t> </a:t>
            </a:r>
            <a:r>
              <a:rPr lang="en-US" dirty="0" err="1"/>
              <a:t>pitanja</a:t>
            </a:r>
            <a:r>
              <a:rPr lang="en-US" dirty="0"/>
              <a:t> I </a:t>
            </a:r>
            <a:r>
              <a:rPr lang="en-US" dirty="0" err="1"/>
              <a:t>odgovora</a:t>
            </a:r>
            <a:r>
              <a:rPr lang="en-US" dirty="0"/>
              <a:t> je </a:t>
            </a:r>
            <a:r>
              <a:rPr lang="en-US" dirty="0" err="1"/>
              <a:t>objasniti</a:t>
            </a:r>
            <a:r>
              <a:rPr lang="en-US" dirty="0"/>
              <a:t> </a:t>
            </a:r>
            <a:r>
              <a:rPr lang="en-US" dirty="0" err="1"/>
              <a:t>osnovne</a:t>
            </a:r>
            <a:r>
              <a:rPr lang="en-US" dirty="0"/>
              <a:t> </a:t>
            </a:r>
            <a:r>
              <a:rPr lang="en-US" dirty="0" err="1"/>
              <a:t>moralne</a:t>
            </a:r>
            <a:r>
              <a:rPr lang="en-US" dirty="0"/>
              <a:t> I </a:t>
            </a:r>
            <a:r>
              <a:rPr lang="en-US" dirty="0" err="1"/>
              <a:t>nacionalne</a:t>
            </a:r>
            <a:r>
              <a:rPr lang="en-US" dirty="0"/>
              <a:t> </a:t>
            </a:r>
            <a:r>
              <a:rPr lang="en-US" dirty="0" err="1"/>
              <a:t>principe,pokazati</a:t>
            </a:r>
            <a:r>
              <a:rPr lang="en-US" dirty="0"/>
              <a:t> </a:t>
            </a:r>
            <a:r>
              <a:rPr lang="en-US" dirty="0" err="1"/>
              <a:t>sirinu</a:t>
            </a:r>
            <a:r>
              <a:rPr lang="en-US" dirty="0"/>
              <a:t> </a:t>
            </a:r>
            <a:r>
              <a:rPr lang="en-US" dirty="0" err="1"/>
              <a:t>nasih</a:t>
            </a:r>
            <a:r>
              <a:rPr lang="en-US" dirty="0"/>
              <a:t> </a:t>
            </a:r>
            <a:r>
              <a:rPr lang="en-US" dirty="0" err="1"/>
              <a:t>razmisljanja</a:t>
            </a:r>
            <a:r>
              <a:rPr lang="en-US" dirty="0"/>
              <a:t> I </a:t>
            </a:r>
            <a:r>
              <a:rPr lang="en-US" dirty="0" err="1"/>
              <a:t>prihvacanja</a:t>
            </a:r>
            <a:r>
              <a:rPr lang="en-US" dirty="0"/>
              <a:t> </a:t>
            </a:r>
            <a:r>
              <a:rPr lang="en-US" dirty="0" err="1"/>
              <a:t>razlicitih</a:t>
            </a:r>
            <a:r>
              <a:rPr lang="en-US" dirty="0"/>
              <a:t> </a:t>
            </a:r>
            <a:r>
              <a:rPr lang="en-US" dirty="0" err="1"/>
              <a:t>nacija</a:t>
            </a:r>
            <a:r>
              <a:rPr lang="en-US" dirty="0"/>
              <a:t> I </a:t>
            </a:r>
            <a:r>
              <a:rPr lang="en-US" dirty="0" err="1"/>
              <a:t>postovanje</a:t>
            </a:r>
            <a:r>
              <a:rPr lang="en-US" dirty="0"/>
              <a:t> </a:t>
            </a:r>
            <a:r>
              <a:rPr lang="en-US" dirty="0" err="1"/>
              <a:t>njihovih</a:t>
            </a:r>
            <a:r>
              <a:rPr lang="en-US" dirty="0"/>
              <a:t> </a:t>
            </a:r>
            <a:r>
              <a:rPr lang="en-US" dirty="0" err="1"/>
              <a:t>osobenosti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894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F166C-0F75-4900-8555-F0FB46E7C37E}" type="slidenum">
              <a:rPr lang="sl-SI" smtClean="0"/>
              <a:pPr/>
              <a:t>6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25556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F166C-0F75-4900-8555-F0FB46E7C37E}" type="slidenum">
              <a:rPr lang="sl-SI" smtClean="0"/>
              <a:pPr/>
              <a:t>7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78328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F166C-0F75-4900-8555-F0FB46E7C37E}" type="slidenum">
              <a:rPr lang="sl-SI" smtClean="0"/>
              <a:pPr/>
              <a:t>8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09411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EF166C-0F75-4900-8555-F0FB46E7C37E}" type="slidenum">
              <a:rPr lang="sl-SI" smtClean="0"/>
              <a:pPr/>
              <a:t>9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71862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8E9555-6DF0-4E37-BF8C-6FFF661D134B}" type="slidenum">
              <a:rPr lang="sl-SI"/>
              <a:pPr/>
              <a:t>10</a:t>
            </a:fld>
            <a:endParaRPr lang="sl-SI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Izvozna</a:t>
            </a:r>
            <a:r>
              <a:rPr lang="en-US" dirty="0"/>
              <a:t> </a:t>
            </a:r>
            <a:r>
              <a:rPr lang="en-US" dirty="0" err="1"/>
              <a:t>orijentiranost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2225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8E9555-6DF0-4E37-BF8C-6FFF661D134B}" type="slidenum">
              <a:rPr lang="sl-SI"/>
              <a:pPr/>
              <a:t>14</a:t>
            </a:fld>
            <a:endParaRPr lang="sl-SI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Nasi</a:t>
            </a:r>
            <a:r>
              <a:rPr lang="en-US" dirty="0"/>
              <a:t> </a:t>
            </a:r>
            <a:r>
              <a:rPr lang="en-US" dirty="0" err="1"/>
              <a:t>osnovni</a:t>
            </a:r>
            <a:r>
              <a:rPr lang="en-US" dirty="0"/>
              <a:t> </a:t>
            </a:r>
            <a:r>
              <a:rPr lang="en-US" dirty="0" err="1"/>
              <a:t>moralni</a:t>
            </a:r>
            <a:r>
              <a:rPr lang="en-US" dirty="0"/>
              <a:t> </a:t>
            </a:r>
            <a:r>
              <a:rPr lang="en-US" dirty="0" err="1"/>
              <a:t>principi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3896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3157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50844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4319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33400" y="6096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600" y="60960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0960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8FE55EE-00AB-4B1D-9352-B389A1055D16}" type="slidenum">
              <a:rPr lang="sl-SI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33895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0"/>
            <a:ext cx="7920037" cy="9810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900113" y="1196975"/>
            <a:ext cx="3883025" cy="504825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935538" y="1196975"/>
            <a:ext cx="3884612" cy="2447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935538" y="3797300"/>
            <a:ext cx="3884612" cy="2447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www.imppumps-rus.com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2BAF8-D491-45E1-8F9C-66A5A8C951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p:transition>
    <p:circle/>
    <p:sndAc>
      <p:stSnd>
        <p:snd r:embed="rId1" name="whoosh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bg>
      <p:bgPr>
        <a:gradFill rotWithShape="1">
          <a:gsLst>
            <a:gs pos="0">
              <a:srgbClr val="1E222A"/>
            </a:gs>
            <a:gs pos="100000">
              <a:srgbClr val="0B0C0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 userDrawn="1"/>
        </p:nvGrpSpPr>
        <p:grpSpPr bwMode="auto">
          <a:xfrm rot="-5400000">
            <a:off x="330994" y="1477170"/>
            <a:ext cx="382588" cy="50800"/>
            <a:chOff x="2013527" y="1616364"/>
            <a:chExt cx="576928" cy="101600"/>
          </a:xfrm>
        </p:grpSpPr>
        <p:sp>
          <p:nvSpPr>
            <p:cNvPr id="3" name="Oval 7"/>
            <p:cNvSpPr/>
            <p:nvPr userDrawn="1"/>
          </p:nvSpPr>
          <p:spPr>
            <a:xfrm>
              <a:off x="2008738" y="1616363"/>
              <a:ext cx="100543" cy="101600"/>
            </a:xfrm>
            <a:prstGeom prst="ellipse">
              <a:avLst/>
            </a:prstGeom>
            <a:solidFill>
              <a:srgbClr val="358FCB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13"/>
            </a:p>
          </p:txBody>
        </p:sp>
        <p:sp>
          <p:nvSpPr>
            <p:cNvPr id="4" name="Oval 8"/>
            <p:cNvSpPr/>
            <p:nvPr userDrawn="1"/>
          </p:nvSpPr>
          <p:spPr>
            <a:xfrm>
              <a:off x="2128433" y="1616363"/>
              <a:ext cx="100543" cy="101600"/>
            </a:xfrm>
            <a:prstGeom prst="ellipse">
              <a:avLst/>
            </a:prstGeom>
            <a:solidFill>
              <a:srgbClr val="358FCB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13"/>
            </a:p>
          </p:txBody>
        </p:sp>
        <p:sp>
          <p:nvSpPr>
            <p:cNvPr id="5" name="Oval 9"/>
            <p:cNvSpPr/>
            <p:nvPr userDrawn="1"/>
          </p:nvSpPr>
          <p:spPr>
            <a:xfrm>
              <a:off x="2250523" y="1616364"/>
              <a:ext cx="102936" cy="101600"/>
            </a:xfrm>
            <a:prstGeom prst="ellipse">
              <a:avLst/>
            </a:prstGeom>
            <a:solidFill>
              <a:srgbClr val="358FC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13"/>
            </a:p>
          </p:txBody>
        </p:sp>
        <p:sp>
          <p:nvSpPr>
            <p:cNvPr id="6" name="Oval 10"/>
            <p:cNvSpPr/>
            <p:nvPr userDrawn="1"/>
          </p:nvSpPr>
          <p:spPr>
            <a:xfrm>
              <a:off x="2365429" y="1616363"/>
              <a:ext cx="100543" cy="101600"/>
            </a:xfrm>
            <a:prstGeom prst="ellipse">
              <a:avLst/>
            </a:prstGeom>
            <a:solidFill>
              <a:srgbClr val="358FCB">
                <a:alpha val="8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13"/>
            </a:p>
          </p:txBody>
        </p:sp>
        <p:sp>
          <p:nvSpPr>
            <p:cNvPr id="7" name="Oval 11"/>
            <p:cNvSpPr/>
            <p:nvPr userDrawn="1"/>
          </p:nvSpPr>
          <p:spPr>
            <a:xfrm>
              <a:off x="2485123" y="1616363"/>
              <a:ext cx="100543" cy="101600"/>
            </a:xfrm>
            <a:prstGeom prst="ellipse">
              <a:avLst/>
            </a:prstGeom>
            <a:solidFill>
              <a:srgbClr val="358FC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013"/>
            </a:p>
          </p:txBody>
        </p:sp>
      </p:grpSp>
      <p:grpSp>
        <p:nvGrpSpPr>
          <p:cNvPr id="8" name="Group 12"/>
          <p:cNvGrpSpPr>
            <a:grpSpLocks/>
          </p:cNvGrpSpPr>
          <p:nvPr userDrawn="1"/>
        </p:nvGrpSpPr>
        <p:grpSpPr bwMode="auto">
          <a:xfrm>
            <a:off x="3486151" y="3259138"/>
            <a:ext cx="6061075" cy="4591050"/>
            <a:chOff x="3943629" y="1565205"/>
            <a:chExt cx="8733041" cy="6614959"/>
          </a:xfrm>
        </p:grpSpPr>
        <p:sp>
          <p:nvSpPr>
            <p:cNvPr id="9" name="Donut 13"/>
            <p:cNvSpPr/>
            <p:nvPr userDrawn="1"/>
          </p:nvSpPr>
          <p:spPr>
            <a:xfrm rot="6104502">
              <a:off x="10513997" y="3981767"/>
              <a:ext cx="1326652" cy="1328942"/>
            </a:xfrm>
            <a:prstGeom prst="donut">
              <a:avLst>
                <a:gd name="adj" fmla="val 15926"/>
              </a:avLst>
            </a:prstGeom>
            <a:solidFill>
              <a:srgbClr val="111319">
                <a:alpha val="75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10" name="Donut 14"/>
            <p:cNvSpPr/>
            <p:nvPr userDrawn="1"/>
          </p:nvSpPr>
          <p:spPr>
            <a:xfrm rot="6104502">
              <a:off x="11634791" y="3032526"/>
              <a:ext cx="1043023" cy="1040736"/>
            </a:xfrm>
            <a:prstGeom prst="donut">
              <a:avLst>
                <a:gd name="adj" fmla="val 15926"/>
              </a:avLst>
            </a:prstGeom>
            <a:solidFill>
              <a:srgbClr val="1E222A">
                <a:alpha val="31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11" name="Donut 15"/>
            <p:cNvSpPr/>
            <p:nvPr userDrawn="1"/>
          </p:nvSpPr>
          <p:spPr>
            <a:xfrm rot="6104502">
              <a:off x="4886013" y="5554307"/>
              <a:ext cx="2625855" cy="2625859"/>
            </a:xfrm>
            <a:prstGeom prst="donut">
              <a:avLst>
                <a:gd name="adj" fmla="val 15926"/>
              </a:avLst>
            </a:prstGeom>
            <a:solidFill>
              <a:srgbClr val="111319">
                <a:alpha val="13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12" name="Donut 16"/>
            <p:cNvSpPr/>
            <p:nvPr userDrawn="1"/>
          </p:nvSpPr>
          <p:spPr>
            <a:xfrm rot="6104502">
              <a:off x="9890698" y="6128427"/>
              <a:ext cx="1075045" cy="1075047"/>
            </a:xfrm>
            <a:prstGeom prst="donut">
              <a:avLst>
                <a:gd name="adj" fmla="val 11712"/>
              </a:avLst>
            </a:prstGeom>
            <a:solidFill>
              <a:srgbClr val="111319">
                <a:alpha val="54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13" name="Donut 17"/>
            <p:cNvSpPr/>
            <p:nvPr userDrawn="1"/>
          </p:nvSpPr>
          <p:spPr>
            <a:xfrm rot="6104502">
              <a:off x="11281397" y="2573916"/>
              <a:ext cx="834876" cy="834878"/>
            </a:xfrm>
            <a:prstGeom prst="donut">
              <a:avLst>
                <a:gd name="adj" fmla="val 11712"/>
              </a:avLst>
            </a:prstGeom>
            <a:solidFill>
              <a:srgbClr val="161920">
                <a:alpha val="54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14" name="Oval 18"/>
            <p:cNvSpPr/>
            <p:nvPr userDrawn="1"/>
          </p:nvSpPr>
          <p:spPr>
            <a:xfrm rot="6104502">
              <a:off x="11256237" y="3895993"/>
              <a:ext cx="603855" cy="603856"/>
            </a:xfrm>
            <a:prstGeom prst="ellipse">
              <a:avLst/>
            </a:prstGeom>
            <a:solidFill>
              <a:srgbClr val="1E222A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15" name="Oval 19"/>
            <p:cNvSpPr/>
            <p:nvPr userDrawn="1"/>
          </p:nvSpPr>
          <p:spPr>
            <a:xfrm rot="6104502">
              <a:off x="10989762" y="3210938"/>
              <a:ext cx="311077" cy="313365"/>
            </a:xfrm>
            <a:prstGeom prst="ellipse">
              <a:avLst/>
            </a:prstGeom>
            <a:solidFill>
              <a:srgbClr val="161920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16" name="Donut 20"/>
            <p:cNvSpPr/>
            <p:nvPr userDrawn="1"/>
          </p:nvSpPr>
          <p:spPr>
            <a:xfrm rot="20504502">
              <a:off x="8156898" y="4767467"/>
              <a:ext cx="1779546" cy="1779543"/>
            </a:xfrm>
            <a:prstGeom prst="donut">
              <a:avLst>
                <a:gd name="adj" fmla="val 15926"/>
              </a:avLst>
            </a:prstGeom>
            <a:solidFill>
              <a:srgbClr val="1E222A">
                <a:alpha val="42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17" name="Donut 21"/>
            <p:cNvSpPr/>
            <p:nvPr userDrawn="1"/>
          </p:nvSpPr>
          <p:spPr>
            <a:xfrm rot="20504502">
              <a:off x="5967920" y="5316427"/>
              <a:ext cx="1326654" cy="1328938"/>
            </a:xfrm>
            <a:prstGeom prst="donut">
              <a:avLst>
                <a:gd name="adj" fmla="val 15926"/>
              </a:avLst>
            </a:prstGeom>
            <a:solidFill>
              <a:srgbClr val="111319">
                <a:alpha val="75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18" name="Oval 22"/>
            <p:cNvSpPr/>
            <p:nvPr userDrawn="1"/>
          </p:nvSpPr>
          <p:spPr>
            <a:xfrm rot="20504502">
              <a:off x="7107013" y="5840224"/>
              <a:ext cx="688487" cy="688487"/>
            </a:xfrm>
            <a:prstGeom prst="ellipse">
              <a:avLst/>
            </a:prstGeom>
            <a:solidFill>
              <a:srgbClr val="111319">
                <a:alpha val="39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19" name="Oval 23"/>
            <p:cNvSpPr/>
            <p:nvPr userDrawn="1"/>
          </p:nvSpPr>
          <p:spPr>
            <a:xfrm rot="20504502">
              <a:off x="8829374" y="4497562"/>
              <a:ext cx="535236" cy="535235"/>
            </a:xfrm>
            <a:prstGeom prst="ellipse">
              <a:avLst/>
            </a:prstGeom>
            <a:solidFill>
              <a:schemeClr val="tx1">
                <a:alpha val="47000"/>
              </a:scheme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20" name="Donut 24"/>
            <p:cNvSpPr/>
            <p:nvPr userDrawn="1"/>
          </p:nvSpPr>
          <p:spPr>
            <a:xfrm rot="20504502">
              <a:off x="7271701" y="4936730"/>
              <a:ext cx="2625859" cy="2625855"/>
            </a:xfrm>
            <a:prstGeom prst="donut">
              <a:avLst>
                <a:gd name="adj" fmla="val 15926"/>
              </a:avLst>
            </a:prstGeom>
            <a:solidFill>
              <a:srgbClr val="111319">
                <a:alpha val="13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21" name="Donut 25"/>
            <p:cNvSpPr/>
            <p:nvPr userDrawn="1"/>
          </p:nvSpPr>
          <p:spPr>
            <a:xfrm rot="20504502">
              <a:off x="9360036" y="5396482"/>
              <a:ext cx="1075047" cy="1075045"/>
            </a:xfrm>
            <a:prstGeom prst="donut">
              <a:avLst>
                <a:gd name="adj" fmla="val 11712"/>
              </a:avLst>
            </a:prstGeom>
            <a:solidFill>
              <a:srgbClr val="1E222A">
                <a:alpha val="54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22" name="Donut 26"/>
            <p:cNvSpPr/>
            <p:nvPr userDrawn="1"/>
          </p:nvSpPr>
          <p:spPr>
            <a:xfrm rot="20504502">
              <a:off x="9483552" y="4458677"/>
              <a:ext cx="834878" cy="837163"/>
            </a:xfrm>
            <a:prstGeom prst="donut">
              <a:avLst>
                <a:gd name="adj" fmla="val 11712"/>
              </a:avLst>
            </a:prstGeom>
            <a:solidFill>
              <a:srgbClr val="161920">
                <a:alpha val="54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23" name="Donut 27"/>
            <p:cNvSpPr/>
            <p:nvPr userDrawn="1"/>
          </p:nvSpPr>
          <p:spPr>
            <a:xfrm rot="20504502">
              <a:off x="11146444" y="5668675"/>
              <a:ext cx="1075047" cy="1075045"/>
            </a:xfrm>
            <a:prstGeom prst="donut">
              <a:avLst>
                <a:gd name="adj" fmla="val 24020"/>
              </a:avLst>
            </a:prstGeom>
            <a:solidFill>
              <a:srgbClr val="161920">
                <a:alpha val="54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24" name="Oval 28"/>
            <p:cNvSpPr/>
            <p:nvPr userDrawn="1"/>
          </p:nvSpPr>
          <p:spPr>
            <a:xfrm rot="20504502">
              <a:off x="7239678" y="4817789"/>
              <a:ext cx="311077" cy="311077"/>
            </a:xfrm>
            <a:prstGeom prst="ellipse">
              <a:avLst/>
            </a:prstGeom>
            <a:solidFill>
              <a:srgbClr val="111319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25" name="Oval 29"/>
            <p:cNvSpPr/>
            <p:nvPr userDrawn="1"/>
          </p:nvSpPr>
          <p:spPr>
            <a:xfrm rot="20504502">
              <a:off x="3943629" y="5929431"/>
              <a:ext cx="603856" cy="603855"/>
            </a:xfrm>
            <a:prstGeom prst="ellipse">
              <a:avLst/>
            </a:prstGeom>
            <a:solidFill>
              <a:srgbClr val="111319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26" name="Oval 30"/>
            <p:cNvSpPr/>
            <p:nvPr userDrawn="1"/>
          </p:nvSpPr>
          <p:spPr>
            <a:xfrm rot="20504502">
              <a:off x="6480283" y="5789903"/>
              <a:ext cx="313364" cy="313365"/>
            </a:xfrm>
            <a:prstGeom prst="ellipse">
              <a:avLst/>
            </a:prstGeom>
            <a:solidFill>
              <a:srgbClr val="161920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27" name="Oval 31"/>
            <p:cNvSpPr/>
            <p:nvPr userDrawn="1"/>
          </p:nvSpPr>
          <p:spPr>
            <a:xfrm rot="20504502">
              <a:off x="9328013" y="4074406"/>
              <a:ext cx="313365" cy="311077"/>
            </a:xfrm>
            <a:prstGeom prst="ellipse">
              <a:avLst/>
            </a:prstGeom>
            <a:solidFill>
              <a:srgbClr val="1E222A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28" name="Donut 32"/>
            <p:cNvSpPr/>
            <p:nvPr userDrawn="1"/>
          </p:nvSpPr>
          <p:spPr>
            <a:xfrm rot="10604502">
              <a:off x="10421359" y="5327862"/>
              <a:ext cx="1326654" cy="1326652"/>
            </a:xfrm>
            <a:prstGeom prst="donut">
              <a:avLst>
                <a:gd name="adj" fmla="val 15926"/>
              </a:avLst>
            </a:prstGeom>
            <a:solidFill>
              <a:srgbClr val="161920">
                <a:alpha val="75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29" name="Donut 33"/>
            <p:cNvSpPr/>
            <p:nvPr userDrawn="1"/>
          </p:nvSpPr>
          <p:spPr>
            <a:xfrm rot="10604502">
              <a:off x="11503268" y="1734467"/>
              <a:ext cx="1040736" cy="1043023"/>
            </a:xfrm>
            <a:prstGeom prst="donut">
              <a:avLst>
                <a:gd name="adj" fmla="val 15926"/>
              </a:avLst>
            </a:prstGeom>
            <a:solidFill>
              <a:srgbClr val="111319">
                <a:alpha val="31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30" name="Oval 34"/>
            <p:cNvSpPr/>
            <p:nvPr userDrawn="1"/>
          </p:nvSpPr>
          <p:spPr>
            <a:xfrm rot="10604502">
              <a:off x="11885252" y="1565205"/>
              <a:ext cx="537524" cy="535235"/>
            </a:xfrm>
            <a:prstGeom prst="ellipse">
              <a:avLst/>
            </a:prstGeom>
            <a:solidFill>
              <a:srgbClr val="111319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31" name="Donut 35"/>
            <p:cNvSpPr/>
            <p:nvPr userDrawn="1"/>
          </p:nvSpPr>
          <p:spPr>
            <a:xfrm rot="10604502">
              <a:off x="9874687" y="3335599"/>
              <a:ext cx="2625859" cy="2625855"/>
            </a:xfrm>
            <a:prstGeom prst="donut">
              <a:avLst>
                <a:gd name="adj" fmla="val 15926"/>
              </a:avLst>
            </a:prstGeom>
            <a:solidFill>
              <a:srgbClr val="2F3540">
                <a:alpha val="13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32" name="Donut 36"/>
            <p:cNvSpPr/>
            <p:nvPr userDrawn="1"/>
          </p:nvSpPr>
          <p:spPr>
            <a:xfrm rot="10604502">
              <a:off x="10759884" y="3013084"/>
              <a:ext cx="834878" cy="837163"/>
            </a:xfrm>
            <a:prstGeom prst="donut">
              <a:avLst>
                <a:gd name="adj" fmla="val 11712"/>
              </a:avLst>
            </a:prstGeom>
            <a:solidFill>
              <a:srgbClr val="1E222A">
                <a:alpha val="54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33" name="Donut 37"/>
            <p:cNvSpPr/>
            <p:nvPr userDrawn="1"/>
          </p:nvSpPr>
          <p:spPr>
            <a:xfrm rot="10604502">
              <a:off x="4247845" y="6030074"/>
              <a:ext cx="1075047" cy="1075045"/>
            </a:xfrm>
            <a:prstGeom prst="donut">
              <a:avLst>
                <a:gd name="adj" fmla="val 24020"/>
              </a:avLst>
            </a:prstGeom>
            <a:solidFill>
              <a:srgbClr val="111319">
                <a:alpha val="54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solidFill>
                  <a:schemeClr val="tx1"/>
                </a:solidFill>
              </a:endParaRPr>
            </a:p>
          </p:txBody>
        </p:sp>
        <p:sp>
          <p:nvSpPr>
            <p:cNvPr id="34" name="Oval 38"/>
            <p:cNvSpPr/>
            <p:nvPr userDrawn="1"/>
          </p:nvSpPr>
          <p:spPr>
            <a:xfrm rot="10604502">
              <a:off x="11516992" y="2855259"/>
              <a:ext cx="313364" cy="313364"/>
            </a:xfrm>
            <a:prstGeom prst="ellipse">
              <a:avLst/>
            </a:prstGeom>
            <a:solidFill>
              <a:srgbClr val="161920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35" name="Oval 39"/>
            <p:cNvSpPr/>
            <p:nvPr userDrawn="1"/>
          </p:nvSpPr>
          <p:spPr>
            <a:xfrm rot="10604502">
              <a:off x="8085991" y="5883684"/>
              <a:ext cx="603856" cy="601567"/>
            </a:xfrm>
            <a:prstGeom prst="ellipse">
              <a:avLst/>
            </a:prstGeom>
            <a:solidFill>
              <a:srgbClr val="1E222A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  <p:sp>
          <p:nvSpPr>
            <p:cNvPr id="36" name="Oval 40"/>
            <p:cNvSpPr/>
            <p:nvPr userDrawn="1"/>
          </p:nvSpPr>
          <p:spPr>
            <a:xfrm rot="10604502">
              <a:off x="4659565" y="5485689"/>
              <a:ext cx="313364" cy="313364"/>
            </a:xfrm>
            <a:prstGeom prst="ellipse">
              <a:avLst/>
            </a:prstGeom>
            <a:solidFill>
              <a:srgbClr val="111319">
                <a:alpha val="47000"/>
              </a:srgbClr>
            </a:solidFill>
            <a:ln>
              <a:solidFill>
                <a:schemeClr val="tx1">
                  <a:alpha val="31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/>
            </a:p>
          </p:txBody>
        </p:sp>
      </p:grpSp>
      <p:sp>
        <p:nvSpPr>
          <p:cNvPr id="37" name="Rectangle 41"/>
          <p:cNvSpPr/>
          <p:nvPr userDrawn="1"/>
        </p:nvSpPr>
        <p:spPr>
          <a:xfrm>
            <a:off x="2327275" y="6383339"/>
            <a:ext cx="4572000" cy="26545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619" dirty="0">
                <a:solidFill>
                  <a:srgbClr val="358FCB"/>
                </a:solidFill>
                <a:latin typeface="+mn-lt"/>
              </a:rPr>
              <a:t>www.CompanyName.com</a:t>
            </a:r>
            <a:endParaRPr lang="id-ID" sz="591" dirty="0">
              <a:solidFill>
                <a:srgbClr val="358FCB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06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© 2020 </a:t>
            </a:r>
            <a:r>
              <a:rPr lang="en-US" sz="506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Companyname</a:t>
            </a:r>
            <a:r>
              <a:rPr lang="en-US" sz="506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id-ID" sz="506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PowerPoint Business </a:t>
            </a:r>
            <a:r>
              <a:rPr lang="en-US" sz="506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Theme. All Rights Reserved. </a:t>
            </a:r>
            <a:endParaRPr lang="id-ID" sz="506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</a:endParaRPr>
          </a:p>
        </p:txBody>
      </p:sp>
      <p:sp>
        <p:nvSpPr>
          <p:cNvPr id="38" name="Oval 42"/>
          <p:cNvSpPr/>
          <p:nvPr userDrawn="1"/>
        </p:nvSpPr>
        <p:spPr>
          <a:xfrm>
            <a:off x="8631239" y="-173038"/>
            <a:ext cx="655637" cy="655638"/>
          </a:xfrm>
          <a:prstGeom prst="ellipse">
            <a:avLst/>
          </a:prstGeom>
          <a:solidFill>
            <a:srgbClr val="358FCB"/>
          </a:solidFill>
          <a:ln w="698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2D7669CB-96A6-43B3-8796-5B85F7643ED6}" type="slidenum">
              <a:rPr lang="id-ID" sz="1050" b="1">
                <a:solidFill>
                  <a:schemeClr val="bg1"/>
                </a:solidFill>
              </a:rPr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id-ID" sz="1200" b="1" dirty="0">
              <a:solidFill>
                <a:schemeClr val="bg1"/>
              </a:solidFill>
            </a:endParaRPr>
          </a:p>
        </p:txBody>
      </p:sp>
      <p:grpSp>
        <p:nvGrpSpPr>
          <p:cNvPr id="39" name="Group 43"/>
          <p:cNvGrpSpPr/>
          <p:nvPr userDrawn="1"/>
        </p:nvGrpSpPr>
        <p:grpSpPr>
          <a:xfrm>
            <a:off x="8821085" y="6559229"/>
            <a:ext cx="214313" cy="220663"/>
            <a:chOff x="7015550" y="2614882"/>
            <a:chExt cx="214313" cy="220663"/>
          </a:xfrm>
          <a:solidFill>
            <a:srgbClr val="358FCB"/>
          </a:solidFill>
        </p:grpSpPr>
        <p:sp>
          <p:nvSpPr>
            <p:cNvPr id="40" name="Freeform 5">
              <a:hlinkClick r:id="" action="ppaction://hlinkshowjump?jump=nextslide"/>
            </p:cNvPr>
            <p:cNvSpPr>
              <a:spLocks noEditPoints="1"/>
            </p:cNvSpPr>
            <p:nvPr/>
          </p:nvSpPr>
          <p:spPr bwMode="auto">
            <a:xfrm>
              <a:off x="7015550" y="2614882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1" name="Freeform 6">
              <a:hlinkClick r:id="" action="ppaction://hlinkshowjump?jump=nextslide"/>
            </p:cNvPr>
            <p:cNvSpPr>
              <a:spLocks/>
            </p:cNvSpPr>
            <p:nvPr/>
          </p:nvSpPr>
          <p:spPr bwMode="auto">
            <a:xfrm>
              <a:off x="7091750" y="2657745"/>
              <a:ext cx="76200" cy="131763"/>
            </a:xfrm>
            <a:custGeom>
              <a:avLst/>
              <a:gdLst>
                <a:gd name="T0" fmla="*/ 0 w 48"/>
                <a:gd name="T1" fmla="*/ 70 h 83"/>
                <a:gd name="T2" fmla="*/ 34 w 48"/>
                <a:gd name="T3" fmla="*/ 40 h 83"/>
                <a:gd name="T4" fmla="*/ 0 w 48"/>
                <a:gd name="T5" fmla="*/ 13 h 83"/>
                <a:gd name="T6" fmla="*/ 0 w 48"/>
                <a:gd name="T7" fmla="*/ 0 h 83"/>
                <a:gd name="T8" fmla="*/ 48 w 48"/>
                <a:gd name="T9" fmla="*/ 40 h 83"/>
                <a:gd name="T10" fmla="*/ 0 w 48"/>
                <a:gd name="T11" fmla="*/ 83 h 83"/>
                <a:gd name="T12" fmla="*/ 0 w 48"/>
                <a:gd name="T13" fmla="*/ 7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3">
                  <a:moveTo>
                    <a:pt x="0" y="70"/>
                  </a:moveTo>
                  <a:lnTo>
                    <a:pt x="34" y="40"/>
                  </a:lnTo>
                  <a:lnTo>
                    <a:pt x="0" y="13"/>
                  </a:lnTo>
                  <a:lnTo>
                    <a:pt x="0" y="0"/>
                  </a:lnTo>
                  <a:lnTo>
                    <a:pt x="48" y="40"/>
                  </a:lnTo>
                  <a:lnTo>
                    <a:pt x="0" y="83"/>
                  </a:lnTo>
                  <a:lnTo>
                    <a:pt x="0" y="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</p:grpSp>
      <p:grpSp>
        <p:nvGrpSpPr>
          <p:cNvPr id="42" name="Group 46"/>
          <p:cNvGrpSpPr/>
          <p:nvPr userDrawn="1"/>
        </p:nvGrpSpPr>
        <p:grpSpPr>
          <a:xfrm>
            <a:off x="8384403" y="6559229"/>
            <a:ext cx="214313" cy="220663"/>
            <a:chOff x="7395183" y="3832633"/>
            <a:chExt cx="214313" cy="220663"/>
          </a:xfrm>
          <a:solidFill>
            <a:srgbClr val="358FCB"/>
          </a:solidFill>
        </p:grpSpPr>
        <p:sp>
          <p:nvSpPr>
            <p:cNvPr id="43" name="Freeform 7">
              <a:hlinkClick r:id="" action="ppaction://hlinkshowjump?jump=previousslide"/>
            </p:cNvPr>
            <p:cNvSpPr>
              <a:spLocks noEditPoints="1"/>
            </p:cNvSpPr>
            <p:nvPr/>
          </p:nvSpPr>
          <p:spPr bwMode="auto">
            <a:xfrm>
              <a:off x="7395183" y="3832633"/>
              <a:ext cx="214313" cy="220663"/>
            </a:xfrm>
            <a:custGeom>
              <a:avLst/>
              <a:gdLst>
                <a:gd name="T0" fmla="*/ 28 w 56"/>
                <a:gd name="T1" fmla="*/ 4 h 56"/>
                <a:gd name="T2" fmla="*/ 52 w 56"/>
                <a:gd name="T3" fmla="*/ 28 h 56"/>
                <a:gd name="T4" fmla="*/ 28 w 56"/>
                <a:gd name="T5" fmla="*/ 52 h 56"/>
                <a:gd name="T6" fmla="*/ 4 w 56"/>
                <a:gd name="T7" fmla="*/ 28 h 56"/>
                <a:gd name="T8" fmla="*/ 28 w 56"/>
                <a:gd name="T9" fmla="*/ 4 h 56"/>
                <a:gd name="T10" fmla="*/ 28 w 56"/>
                <a:gd name="T11" fmla="*/ 0 h 56"/>
                <a:gd name="T12" fmla="*/ 0 w 56"/>
                <a:gd name="T13" fmla="*/ 28 h 56"/>
                <a:gd name="T14" fmla="*/ 28 w 56"/>
                <a:gd name="T15" fmla="*/ 56 h 56"/>
                <a:gd name="T16" fmla="*/ 56 w 56"/>
                <a:gd name="T17" fmla="*/ 28 h 56"/>
                <a:gd name="T18" fmla="*/ 28 w 56"/>
                <a:gd name="T1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4"/>
                  </a:moveTo>
                  <a:cubicBezTo>
                    <a:pt x="41" y="4"/>
                    <a:pt x="52" y="15"/>
                    <a:pt x="52" y="28"/>
                  </a:cubicBezTo>
                  <a:cubicBezTo>
                    <a:pt x="52" y="41"/>
                    <a:pt x="41" y="52"/>
                    <a:pt x="28" y="52"/>
                  </a:cubicBezTo>
                  <a:cubicBezTo>
                    <a:pt x="15" y="52"/>
                    <a:pt x="4" y="41"/>
                    <a:pt x="4" y="28"/>
                  </a:cubicBezTo>
                  <a:cubicBezTo>
                    <a:pt x="4" y="15"/>
                    <a:pt x="15" y="4"/>
                    <a:pt x="28" y="4"/>
                  </a:cubicBezTo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  <p:sp>
          <p:nvSpPr>
            <p:cNvPr id="44" name="Freeform 8">
              <a:hlinkClick r:id="" action="ppaction://hlinkshowjump?jump=previousslide"/>
            </p:cNvPr>
            <p:cNvSpPr>
              <a:spLocks/>
            </p:cNvSpPr>
            <p:nvPr/>
          </p:nvSpPr>
          <p:spPr bwMode="auto">
            <a:xfrm>
              <a:off x="7457096" y="3880258"/>
              <a:ext cx="76200" cy="130175"/>
            </a:xfrm>
            <a:custGeom>
              <a:avLst/>
              <a:gdLst>
                <a:gd name="T0" fmla="*/ 48 w 48"/>
                <a:gd name="T1" fmla="*/ 12 h 82"/>
                <a:gd name="T2" fmla="*/ 14 w 48"/>
                <a:gd name="T3" fmla="*/ 42 h 82"/>
                <a:gd name="T4" fmla="*/ 48 w 48"/>
                <a:gd name="T5" fmla="*/ 70 h 82"/>
                <a:gd name="T6" fmla="*/ 48 w 48"/>
                <a:gd name="T7" fmla="*/ 82 h 82"/>
                <a:gd name="T8" fmla="*/ 0 w 48"/>
                <a:gd name="T9" fmla="*/ 42 h 82"/>
                <a:gd name="T10" fmla="*/ 48 w 48"/>
                <a:gd name="T11" fmla="*/ 0 h 82"/>
                <a:gd name="T12" fmla="*/ 48 w 48"/>
                <a:gd name="T13" fmla="*/ 1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82">
                  <a:moveTo>
                    <a:pt x="48" y="12"/>
                  </a:moveTo>
                  <a:lnTo>
                    <a:pt x="14" y="42"/>
                  </a:lnTo>
                  <a:lnTo>
                    <a:pt x="48" y="70"/>
                  </a:lnTo>
                  <a:lnTo>
                    <a:pt x="48" y="82"/>
                  </a:lnTo>
                  <a:lnTo>
                    <a:pt x="0" y="42"/>
                  </a:lnTo>
                  <a:lnTo>
                    <a:pt x="48" y="0"/>
                  </a:lnTo>
                  <a:lnTo>
                    <a:pt x="48" y="1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 sz="1350">
                <a:latin typeface="+mn-lt"/>
              </a:endParaRPr>
            </a:p>
          </p:txBody>
        </p:sp>
      </p:grpSp>
      <p:grpSp>
        <p:nvGrpSpPr>
          <p:cNvPr id="45" name="Group 49"/>
          <p:cNvGrpSpPr>
            <a:grpSpLocks/>
          </p:cNvGrpSpPr>
          <p:nvPr userDrawn="1"/>
        </p:nvGrpSpPr>
        <p:grpSpPr bwMode="auto">
          <a:xfrm>
            <a:off x="276226" y="6502419"/>
            <a:ext cx="576348" cy="230832"/>
            <a:chOff x="404977" y="6383122"/>
            <a:chExt cx="576092" cy="230155"/>
          </a:xfrm>
        </p:grpSpPr>
        <p:sp>
          <p:nvSpPr>
            <p:cNvPr id="46" name="TextBox 45"/>
            <p:cNvSpPr txBox="1">
              <a:spLocks noChangeArrowheads="1"/>
            </p:cNvSpPr>
            <p:nvPr/>
          </p:nvSpPr>
          <p:spPr bwMode="auto">
            <a:xfrm>
              <a:off x="512879" y="6383122"/>
              <a:ext cx="468190" cy="230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id-ID" altLang="ru-RU" sz="900">
                  <a:solidFill>
                    <a:srgbClr val="7F7F7F"/>
                  </a:solidFill>
                  <a:latin typeface="Raleway" pitchFamily="34" charset="0"/>
                </a:rPr>
                <a:t>MOST</a:t>
              </a:r>
            </a:p>
          </p:txBody>
        </p:sp>
        <p:grpSp>
          <p:nvGrpSpPr>
            <p:cNvPr id="47" name="Group 51"/>
            <p:cNvGrpSpPr>
              <a:grpSpLocks/>
            </p:cNvGrpSpPr>
            <p:nvPr/>
          </p:nvGrpSpPr>
          <p:grpSpPr bwMode="auto">
            <a:xfrm>
              <a:off x="404977" y="6417778"/>
              <a:ext cx="181253" cy="189215"/>
              <a:chOff x="4573232" y="2256703"/>
              <a:chExt cx="838558" cy="875393"/>
            </a:xfrm>
          </p:grpSpPr>
          <p:sp>
            <p:nvSpPr>
              <p:cNvPr id="48" name="Oval 52"/>
              <p:cNvSpPr/>
              <p:nvPr/>
            </p:nvSpPr>
            <p:spPr>
              <a:xfrm>
                <a:off x="4573232" y="2543071"/>
                <a:ext cx="587297" cy="585837"/>
              </a:xfrm>
              <a:prstGeom prst="ellipse">
                <a:avLst/>
              </a:prstGeom>
              <a:solidFill>
                <a:srgbClr val="358FCB">
                  <a:alpha val="70000"/>
                </a:srgbClr>
              </a:solidFill>
              <a:ln>
                <a:solidFill>
                  <a:srgbClr val="1E22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375"/>
              </a:p>
            </p:txBody>
          </p:sp>
          <p:sp>
            <p:nvSpPr>
              <p:cNvPr id="49" name="Oval 53"/>
              <p:cNvSpPr/>
              <p:nvPr/>
            </p:nvSpPr>
            <p:spPr>
              <a:xfrm>
                <a:off x="4822833" y="2543071"/>
                <a:ext cx="587297" cy="585837"/>
              </a:xfrm>
              <a:prstGeom prst="ellipse">
                <a:avLst/>
              </a:prstGeom>
              <a:solidFill>
                <a:srgbClr val="358FCB">
                  <a:alpha val="70000"/>
                </a:srgbClr>
              </a:solidFill>
              <a:ln>
                <a:solidFill>
                  <a:srgbClr val="1E22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375"/>
              </a:p>
            </p:txBody>
          </p:sp>
          <p:sp>
            <p:nvSpPr>
              <p:cNvPr id="50" name="Oval 54"/>
              <p:cNvSpPr/>
              <p:nvPr/>
            </p:nvSpPr>
            <p:spPr>
              <a:xfrm>
                <a:off x="4698035" y="2257473"/>
                <a:ext cx="587297" cy="585837"/>
              </a:xfrm>
              <a:prstGeom prst="ellipse">
                <a:avLst/>
              </a:prstGeom>
              <a:solidFill>
                <a:srgbClr val="358FCB">
                  <a:alpha val="70000"/>
                </a:srgbClr>
              </a:solidFill>
              <a:ln>
                <a:solidFill>
                  <a:srgbClr val="1E222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d-ID" sz="375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139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37" grpId="3"/>
      <p:bldP spid="37" grpId="4"/>
      <p:bldP spid="37" grpId="5"/>
      <p:bldP spid="37" grpId="6"/>
      <p:bldP spid="37" grpId="7"/>
      <p:bldP spid="37" grpId="8"/>
      <p:bldP spid="37" grpId="9"/>
      <p:bldP spid="37" grpId="10"/>
      <p:bldP spid="37" grpId="11"/>
      <p:bldP spid="37" grpId="12"/>
      <p:bldP spid="37" grpId="13"/>
    </p:bldLst>
  </p:timing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7598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70074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9868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15277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188799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5843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4708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986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3DE0C-7C05-4687-9B73-DA7DB2586AD9}" type="datetimeFigureOut">
              <a:rPr lang="sl-SI" smtClean="0"/>
              <a:pPr/>
              <a:t>24. 04. 2019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F3F799-C87B-4E55-A728-E45273E8F5B5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84599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microsoft.com/office/2007/relationships/hdphoto" Target="../media/hdphoto4.wdp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tm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12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1.png"/><Relationship Id="rId10" Type="http://schemas.openxmlformats.org/officeDocument/2006/relationships/image" Target="../media/image14.jpe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image" Target="../media/image1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troAKA3 (online-video-cutter.com)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7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0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83987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10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7">
            <a:extLst>
              <a:ext uri="{FF2B5EF4-FFF2-40B4-BE49-F238E27FC236}">
                <a16:creationId xmlns:a16="http://schemas.microsoft.com/office/drawing/2014/main" id="{676A2EE9-5A7B-4646-8EE9-B3B7952E9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18" y="836712"/>
            <a:ext cx="8704964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52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8">
            <a:extLst>
              <a:ext uri="{FF2B5EF4-FFF2-40B4-BE49-F238E27FC236}">
                <a16:creationId xmlns:a16="http://schemas.microsoft.com/office/drawing/2014/main" id="{2F890C12-57E0-4910-8098-E0B3385DB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644400" cy="4862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82213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79512" y="1031541"/>
            <a:ext cx="2520280" cy="4621309"/>
            <a:chOff x="179512" y="1031541"/>
            <a:chExt cx="2520280" cy="4507027"/>
          </a:xfrm>
        </p:grpSpPr>
        <p:pic>
          <p:nvPicPr>
            <p:cNvPr id="7" name="Slika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861048"/>
              <a:ext cx="2483024" cy="1677520"/>
            </a:xfrm>
            <a:prstGeom prst="rect">
              <a:avLst/>
            </a:prstGeom>
          </p:spPr>
        </p:pic>
        <p:grpSp>
          <p:nvGrpSpPr>
            <p:cNvPr id="2" name="Группа 1"/>
            <p:cNvGrpSpPr/>
            <p:nvPr/>
          </p:nvGrpSpPr>
          <p:grpSpPr>
            <a:xfrm>
              <a:off x="216767" y="1031541"/>
              <a:ext cx="2483025" cy="2684329"/>
              <a:chOff x="216767" y="1031541"/>
              <a:chExt cx="2483025" cy="2684329"/>
            </a:xfrm>
          </p:grpSpPr>
          <p:pic>
            <p:nvPicPr>
              <p:cNvPr id="8" name="Slika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767" y="1844824"/>
                <a:ext cx="2483025" cy="1871046"/>
              </a:xfrm>
              <a:prstGeom prst="rect">
                <a:avLst/>
              </a:prstGeom>
            </p:spPr>
          </p:pic>
          <p:sp>
            <p:nvSpPr>
              <p:cNvPr id="13" name="Pravokotnik 12"/>
              <p:cNvSpPr/>
              <p:nvPr/>
            </p:nvSpPr>
            <p:spPr>
              <a:xfrm>
                <a:off x="597606" y="1031541"/>
                <a:ext cx="1547988" cy="6001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3300" dirty="0">
                    <a:solidFill>
                      <a:srgbClr val="0A579D"/>
                    </a:solidFill>
                  </a:rPr>
                  <a:t>ВЧЕРА</a:t>
                </a:r>
                <a:endParaRPr lang="sl-SI" sz="1350" dirty="0"/>
              </a:p>
            </p:txBody>
          </p:sp>
        </p:grpSp>
      </p:grpSp>
      <p:grpSp>
        <p:nvGrpSpPr>
          <p:cNvPr id="4" name="Группа 3"/>
          <p:cNvGrpSpPr/>
          <p:nvPr/>
        </p:nvGrpSpPr>
        <p:grpSpPr>
          <a:xfrm>
            <a:off x="3156904" y="1035514"/>
            <a:ext cx="2830193" cy="4617336"/>
            <a:chOff x="3156904" y="1035514"/>
            <a:chExt cx="2830193" cy="4489525"/>
          </a:xfrm>
        </p:grpSpPr>
        <p:pic>
          <p:nvPicPr>
            <p:cNvPr id="11" name="Slika 1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0"/>
            <a:stretch/>
          </p:blipFill>
          <p:spPr>
            <a:xfrm>
              <a:off x="3156904" y="1844824"/>
              <a:ext cx="2830193" cy="1871046"/>
            </a:xfrm>
            <a:prstGeom prst="rect">
              <a:avLst/>
            </a:prstGeom>
          </p:spPr>
        </p:pic>
        <p:pic>
          <p:nvPicPr>
            <p:cNvPr id="5" name="Slika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904" y="3933056"/>
              <a:ext cx="2830193" cy="1591983"/>
            </a:xfrm>
            <a:prstGeom prst="rect">
              <a:avLst/>
            </a:prstGeom>
          </p:spPr>
        </p:pic>
        <p:sp>
          <p:nvSpPr>
            <p:cNvPr id="15" name="Pravokotnik 14"/>
            <p:cNvSpPr/>
            <p:nvPr/>
          </p:nvSpPr>
          <p:spPr>
            <a:xfrm>
              <a:off x="3473494" y="1035514"/>
              <a:ext cx="2197012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3300" dirty="0">
                  <a:solidFill>
                    <a:srgbClr val="0A579D"/>
                  </a:solidFill>
                </a:rPr>
                <a:t>СЕГОДНЯ</a:t>
              </a:r>
              <a:endParaRPr lang="sl-SI" sz="1350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6617135" y="1031541"/>
            <a:ext cx="2123376" cy="4621309"/>
            <a:chOff x="6617135" y="1031541"/>
            <a:chExt cx="2123376" cy="4621309"/>
          </a:xfrm>
        </p:grpSpPr>
        <p:pic>
          <p:nvPicPr>
            <p:cNvPr id="9" name="Slika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135" y="1844824"/>
              <a:ext cx="2123376" cy="1138236"/>
            </a:xfrm>
            <a:prstGeom prst="rect">
              <a:avLst/>
            </a:prstGeom>
          </p:spPr>
        </p:pic>
        <p:pic>
          <p:nvPicPr>
            <p:cNvPr id="10" name="Slika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135" y="3068960"/>
              <a:ext cx="2123376" cy="1318991"/>
            </a:xfrm>
            <a:prstGeom prst="rect">
              <a:avLst/>
            </a:prstGeom>
          </p:spPr>
        </p:pic>
        <p:sp>
          <p:nvSpPr>
            <p:cNvPr id="17" name="Pravokotnik 16"/>
            <p:cNvSpPr/>
            <p:nvPr/>
          </p:nvSpPr>
          <p:spPr>
            <a:xfrm>
              <a:off x="6961507" y="1031541"/>
              <a:ext cx="149669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ru-RU" sz="3300" dirty="0">
                  <a:solidFill>
                    <a:srgbClr val="0A579D"/>
                  </a:solidFill>
                  <a:latin typeface="Calibri" panose="020F0502020204030204" pitchFamily="34" charset="0"/>
                </a:rPr>
                <a:t>ЗАВТРА</a:t>
              </a:r>
              <a:endParaRPr lang="sl-SI" sz="3300" dirty="0">
                <a:solidFill>
                  <a:srgbClr val="0A579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Slika 11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7" t="10709" r="1032" b="13092"/>
            <a:stretch/>
          </p:blipFill>
          <p:spPr>
            <a:xfrm>
              <a:off x="6617136" y="4437112"/>
              <a:ext cx="2123375" cy="12157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336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000" y="2552323"/>
            <a:ext cx="3955788" cy="1581133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44881" y="4220084"/>
            <a:ext cx="19271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ct val="20000"/>
              </a:spcAft>
            </a:pPr>
            <a:r>
              <a:rPr lang="sl-SI" altLang="sl-SI" sz="15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1st GENERATION</a:t>
            </a:r>
          </a:p>
          <a:p>
            <a:pPr algn="ctr">
              <a:spcAft>
                <a:spcPct val="20000"/>
              </a:spcAft>
            </a:pP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1947 </a:t>
            </a:r>
            <a:r>
              <a:rPr lang="ru-RU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по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1978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OČ</a:t>
            </a:r>
            <a:r>
              <a:rPr lang="sl-SI" altLang="sl-SI" sz="900" b="1" dirty="0">
                <a:solidFill>
                  <a:srgbClr val="CC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5039599" y="2371100"/>
            <a:ext cx="10374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000" b="1" dirty="0"/>
              <a:t>2017</a:t>
            </a:r>
          </a:p>
        </p:txBody>
      </p:sp>
      <p:sp>
        <p:nvSpPr>
          <p:cNvPr id="8" name="PoljeZBesedilom 7"/>
          <p:cNvSpPr txBox="1"/>
          <p:nvPr/>
        </p:nvSpPr>
        <p:spPr>
          <a:xfrm>
            <a:off x="5940152" y="3739098"/>
            <a:ext cx="10374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3000" b="1" dirty="0"/>
              <a:t>1947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392225" y="4013420"/>
            <a:ext cx="18471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sl-SI" altLang="sl-SI" sz="15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GENERATION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-150347" y="4310795"/>
            <a:ext cx="26396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Wet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pumps</a:t>
            </a:r>
            <a:endParaRPr lang="sl-SI" altLang="sl-SI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1968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sl-SI" altLang="sl-SI" sz="9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</a:t>
            </a:r>
          </a:p>
          <a:p>
            <a:pPr algn="ctr"/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1973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1983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VA, G</a:t>
            </a:r>
          </a:p>
          <a:p>
            <a:pPr algn="ctr"/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1979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1988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GHR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42235" y="4317917"/>
            <a:ext cx="2907506" cy="674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Dry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running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pumps</a:t>
            </a:r>
            <a:endParaRPr lang="sl-SI" altLang="sl-SI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ct val="20000"/>
              </a:spcAft>
            </a:pP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1971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1975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</a:p>
          <a:p>
            <a:pPr algn="ctr"/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1975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1980 </a:t>
            </a:r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type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altLang="sl-SI" sz="9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CTL, ATLA</a:t>
            </a:r>
          </a:p>
          <a:p>
            <a:pPr algn="ctr"/>
            <a:endParaRPr lang="sl-SI" altLang="sl-SI" sz="900" b="1" dirty="0">
              <a:solidFill>
                <a:srgbClr val="CC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17518" y="2952203"/>
            <a:ext cx="180543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sl-SI" altLang="sl-SI" sz="15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3rd GENERATION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84539" y="3215710"/>
            <a:ext cx="10567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l-SI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1985 </a:t>
            </a:r>
            <a:r>
              <a:rPr lang="sl-SI" altLang="sl-SI" sz="9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GHN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84539" y="3371823"/>
            <a:ext cx="118494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r>
              <a:rPr lang="sl-SI" altLang="sl-SI" sz="9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en-US" altLang="sl-SI" sz="900" b="1" dirty="0">
                <a:latin typeface="Arial" panose="020B0604020202020204" pitchFamily="34" charset="0"/>
                <a:cs typeface="Arial" panose="020B0604020202020204" pitchFamily="34" charset="0"/>
              </a:rPr>
              <a:t> 1980 </a:t>
            </a:r>
            <a:r>
              <a:rPr lang="sl-SI" altLang="sl-SI" sz="9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CL, CB</a:t>
            </a: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1416301" y="1925269"/>
            <a:ext cx="179421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Aft>
                <a:spcPct val="20000"/>
              </a:spcAft>
            </a:pPr>
            <a:r>
              <a:rPr lang="sl-SI" altLang="sl-SI" sz="15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4th GENERATION</a:t>
            </a:r>
          </a:p>
          <a:p>
            <a:pPr algn="ctr" eaLnBrk="1" hangingPunct="1"/>
            <a:r>
              <a:rPr lang="sl-SI" altLang="sl-SI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ru-RU" alt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 1996 </a:t>
            </a:r>
            <a:r>
              <a:rPr lang="sl-SI" altLang="sl-SI" sz="1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GHN</a:t>
            </a:r>
          </a:p>
          <a:p>
            <a:pPr algn="ctr"/>
            <a:r>
              <a:rPr lang="sl-SI" altLang="sl-SI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l-SI" alt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 1996 </a:t>
            </a:r>
            <a:r>
              <a:rPr lang="ru-RU" alt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l-SI" altLang="sl-SI" sz="1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EGHN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131840" y="1700808"/>
            <a:ext cx="33480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sl-SI" altLang="sl-SI" sz="1500" b="1" dirty="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5th GENERATION</a:t>
            </a:r>
          </a:p>
          <a:p>
            <a:pPr algn="ctr" eaLnBrk="1" hangingPunct="1"/>
            <a:r>
              <a:rPr lang="sl-SI" altLang="sl-SI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sl-SI" alt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 2003 </a:t>
            </a:r>
            <a:r>
              <a:rPr lang="ru-RU" alt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sl-SI" altLang="sl-SI" sz="1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NMT</a:t>
            </a:r>
            <a:endParaRPr lang="ru-RU" altLang="sl-SI" sz="12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/>
            <a:r>
              <a:rPr lang="sl-SI" altLang="sl-SI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en-US" alt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2009 –</a:t>
            </a:r>
            <a:r>
              <a:rPr lang="en-US" altLang="sl-SI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sl-SI" sz="1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GHN Basic</a:t>
            </a:r>
            <a:r>
              <a:rPr lang="ru-RU" altLang="sl-SI" sz="1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altLang="sl-SI" sz="1200" b="1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GHN AUTO</a:t>
            </a:r>
            <a:endParaRPr lang="sl-SI" altLang="sl-SI" sz="12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3" descr="Toplovod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002" y="2803288"/>
            <a:ext cx="795855" cy="105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B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47" y="2803288"/>
            <a:ext cx="795855" cy="112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B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791" y="3473270"/>
            <a:ext cx="794179" cy="114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6417" y="3473270"/>
            <a:ext cx="798543" cy="112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B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966" y="4352777"/>
            <a:ext cx="806348" cy="1117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B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12"/>
          <a:stretch/>
        </p:blipFill>
        <p:spPr bwMode="auto">
          <a:xfrm>
            <a:off x="8080505" y="4640808"/>
            <a:ext cx="873398" cy="103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Slika 2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45205" y1="33697" x2="45205" y2="33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505" y="1535858"/>
            <a:ext cx="1418994" cy="1128075"/>
          </a:xfrm>
          <a:prstGeom prst="rect">
            <a:avLst/>
          </a:prstGeom>
        </p:spPr>
      </p:pic>
      <p:pic>
        <p:nvPicPr>
          <p:cNvPr id="24" name="Slika 23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45" b="92116" l="9992" r="8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792" y="746173"/>
            <a:ext cx="1425533" cy="950559"/>
          </a:xfrm>
          <a:prstGeom prst="rect">
            <a:avLst/>
          </a:prstGeom>
        </p:spPr>
      </p:pic>
      <p:pic>
        <p:nvPicPr>
          <p:cNvPr id="25" name="Slika 2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512" y="1111679"/>
            <a:ext cx="1623587" cy="1082391"/>
          </a:xfrm>
          <a:prstGeom prst="rect">
            <a:avLst/>
          </a:prstGeom>
        </p:spPr>
      </p:pic>
      <p:pic>
        <p:nvPicPr>
          <p:cNvPr id="26" name="Slika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048" y="3009044"/>
            <a:ext cx="3531995" cy="61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9202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640166" y="1196752"/>
            <a:ext cx="6805203" cy="3388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300"/>
              </a:lnSpc>
              <a:buFont typeface="Wingdings" pitchFamily="2" charset="2"/>
              <a:buChar char="ü"/>
            </a:pPr>
            <a:r>
              <a:rPr lang="ru-RU" sz="2400" dirty="0"/>
              <a:t>Высокое качество и функциональность</a:t>
            </a:r>
          </a:p>
          <a:p>
            <a:pPr marL="342900" indent="-342900">
              <a:lnSpc>
                <a:spcPts val="2300"/>
              </a:lnSpc>
              <a:buFont typeface="Wingdings" pitchFamily="2" charset="2"/>
              <a:buChar char="ü"/>
            </a:pPr>
            <a:endParaRPr lang="ru-RU" sz="2400" dirty="0"/>
          </a:p>
          <a:p>
            <a:pPr marL="342900" lvl="1" indent="-342900">
              <a:lnSpc>
                <a:spcPts val="2300"/>
              </a:lnSpc>
              <a:buFont typeface="Wingdings" pitchFamily="2" charset="2"/>
              <a:buChar char="ü"/>
            </a:pPr>
            <a:r>
              <a:rPr lang="ru-RU" sz="2400" dirty="0"/>
              <a:t>Инновации и производительность</a:t>
            </a:r>
          </a:p>
          <a:p>
            <a:pPr marL="342900" lvl="1" indent="-342900">
              <a:lnSpc>
                <a:spcPts val="2300"/>
              </a:lnSpc>
              <a:buFont typeface="Wingdings" pitchFamily="2" charset="2"/>
              <a:buChar char="ü"/>
            </a:pPr>
            <a:endParaRPr lang="ru-RU" sz="2400" dirty="0"/>
          </a:p>
          <a:p>
            <a:pPr marL="342900" lvl="1" indent="-342900">
              <a:lnSpc>
                <a:spcPts val="2300"/>
              </a:lnSpc>
              <a:buFont typeface="Wingdings" pitchFamily="2" charset="2"/>
              <a:buChar char="ü"/>
            </a:pPr>
            <a:r>
              <a:rPr lang="ru-RU" sz="2400" dirty="0"/>
              <a:t>Конкурентные цены</a:t>
            </a:r>
          </a:p>
          <a:p>
            <a:pPr marL="342900" lvl="1" indent="-342900">
              <a:lnSpc>
                <a:spcPts val="2300"/>
              </a:lnSpc>
              <a:buFont typeface="Wingdings" pitchFamily="2" charset="2"/>
              <a:buChar char="ü"/>
            </a:pPr>
            <a:endParaRPr lang="ru-RU" sz="2400" dirty="0"/>
          </a:p>
          <a:p>
            <a:pPr marL="342900" lvl="1" indent="-342900">
              <a:lnSpc>
                <a:spcPts val="2300"/>
              </a:lnSpc>
              <a:buFont typeface="Wingdings" pitchFamily="2" charset="2"/>
              <a:buChar char="ü"/>
            </a:pPr>
            <a:r>
              <a:rPr lang="ru-RU" sz="2400" dirty="0"/>
              <a:t>Надежные партнеры</a:t>
            </a:r>
          </a:p>
          <a:p>
            <a:pPr marL="342900" lvl="1" indent="-342900">
              <a:lnSpc>
                <a:spcPts val="2300"/>
              </a:lnSpc>
              <a:buFont typeface="Wingdings" pitchFamily="2" charset="2"/>
              <a:buChar char="ü"/>
            </a:pPr>
            <a:endParaRPr lang="ru-RU" sz="2400" dirty="0"/>
          </a:p>
          <a:p>
            <a:pPr marL="342900" lvl="1" indent="-342900">
              <a:lnSpc>
                <a:spcPts val="2300"/>
              </a:lnSpc>
              <a:buFont typeface="Wingdings" pitchFamily="2" charset="2"/>
              <a:buChar char="ü"/>
            </a:pPr>
            <a:r>
              <a:rPr lang="ru-RU" sz="2400" dirty="0"/>
              <a:t>Профессионализм и командная работа</a:t>
            </a:r>
          </a:p>
          <a:p>
            <a:pPr marL="342900" lvl="1" indent="-342900">
              <a:lnSpc>
                <a:spcPts val="2300"/>
              </a:lnSpc>
              <a:buFont typeface="Wingdings" pitchFamily="2" charset="2"/>
              <a:buChar char="ü"/>
            </a:pPr>
            <a:endParaRPr lang="ru-RU" sz="2400" dirty="0"/>
          </a:p>
          <a:p>
            <a:pPr marL="342900" lvl="1" indent="-342900">
              <a:lnSpc>
                <a:spcPts val="2300"/>
              </a:lnSpc>
              <a:spcBef>
                <a:spcPts val="400"/>
              </a:spcBef>
              <a:buFont typeface="Wingdings" pitchFamily="2" charset="2"/>
              <a:buChar char="ü"/>
              <a:defRPr/>
            </a:pPr>
            <a:r>
              <a:rPr lang="ru-RU" sz="2400" dirty="0"/>
              <a:t>Честность и открытость </a:t>
            </a:r>
            <a:endParaRPr lang="sl-SI" sz="2400" dirty="0">
              <a:sym typeface="Wingdings 2"/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5506869" y="188640"/>
            <a:ext cx="3529627" cy="792088"/>
          </a:xfrm>
          <a:prstGeom prst="roundRect">
            <a:avLst>
              <a:gd name="adj" fmla="val 22102"/>
            </a:avLst>
          </a:prstGeom>
          <a:solidFill>
            <a:schemeClr val="accent1">
              <a:alpha val="0"/>
            </a:schemeClr>
          </a:solidFill>
          <a:ln cmpd="sng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rebuchet MS" pitchFamily="34" charset="0"/>
              </a:rPr>
              <a:t>Наши ценности</a:t>
            </a:r>
            <a:endParaRPr lang="sl-SI" sz="28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5536" y="5301208"/>
            <a:ext cx="8352928" cy="753662"/>
            <a:chOff x="107504" y="5373216"/>
            <a:chExt cx="8352928" cy="753662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07504" y="5373216"/>
              <a:ext cx="7697905" cy="753662"/>
              <a:chOff x="107504" y="5373216"/>
              <a:chExt cx="7697905" cy="753662"/>
            </a:xfrm>
          </p:grpSpPr>
          <p:pic>
            <p:nvPicPr>
              <p:cNvPr id="11" name="Slika 4" descr="C:\Users\kjanez.IMP-CRPALKE\Desktop\Europump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565"/>
              <a:stretch>
                <a:fillRect/>
              </a:stretch>
            </p:blipFill>
            <p:spPr bwMode="auto">
              <a:xfrm>
                <a:off x="107504" y="5508417"/>
                <a:ext cx="2332308" cy="58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45" name="Picture 1" descr="C:\Users\Лестев\Desktop\tuv_certificat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5916" y="5478806"/>
                <a:ext cx="648072" cy="648072"/>
              </a:xfrm>
              <a:prstGeom prst="rect">
                <a:avLst/>
              </a:prstGeom>
              <a:noFill/>
            </p:spPr>
          </p:pic>
          <p:pic>
            <p:nvPicPr>
              <p:cNvPr id="31746" name="Picture 2" descr="C:\Users\Лестев\Desktop\images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9812" y="5538833"/>
                <a:ext cx="936104" cy="558434"/>
              </a:xfrm>
              <a:prstGeom prst="rect">
                <a:avLst/>
              </a:prstGeom>
              <a:noFill/>
            </p:spPr>
          </p:pic>
          <p:pic>
            <p:nvPicPr>
              <p:cNvPr id="31747" name="Picture 3" descr="C:\Users\Лестев\Desktop\gost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157337" y="5502025"/>
                <a:ext cx="648072" cy="486054"/>
              </a:xfrm>
              <a:prstGeom prst="rect">
                <a:avLst/>
              </a:prstGeom>
              <a:noFill/>
            </p:spPr>
          </p:pic>
          <p:pic>
            <p:nvPicPr>
              <p:cNvPr id="31748" name="Picture 4" descr="C:\Users\Лестев\Desktop\1212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220072" y="5445224"/>
                <a:ext cx="576064" cy="568418"/>
              </a:xfrm>
              <a:prstGeom prst="rect">
                <a:avLst/>
              </a:prstGeom>
              <a:noFill/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19972" y="5373216"/>
                <a:ext cx="648072" cy="678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6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84428323"/>
                  </p:ext>
                </p:extLst>
              </p:nvPr>
            </p:nvGraphicFramePr>
            <p:xfrm>
              <a:off x="6156176" y="5495498"/>
              <a:ext cx="735257" cy="5020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1849" name="Photo Editor fotografija" r:id="rId12" imgW="11247619" imgH="7685714" progId="">
                      <p:embed/>
                    </p:oleObj>
                  </mc:Choice>
                  <mc:Fallback>
                    <p:oleObj name="Photo Editor fotografija" r:id="rId12" imgW="11247619" imgH="7685714" progId="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56176" y="5495498"/>
                            <a:ext cx="735257" cy="5020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gradFill rotWithShape="1">
                                  <a:gsLst>
                                    <a:gs pos="0">
                                      <a:srgbClr val="016EFF"/>
                                    </a:gs>
                                    <a:gs pos="100000">
                                      <a:srgbClr val="FFFFFF"/>
                                    </a:gs>
                                  </a:gsLst>
                                  <a:lin ang="0" scaled="1"/>
                                </a:gra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107763" dir="2700000" algn="ctr" rotWithShape="0">
                                    <a:srgbClr val="5F5F5F">
                                      <a:alpha val="50000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31757" name="Picture 13" descr="http://www.certificator.eu/images/Customs_unions_sign_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185"/>
            <a:stretch/>
          </p:blipFill>
          <p:spPr bwMode="auto">
            <a:xfrm>
              <a:off x="7884367" y="5544139"/>
              <a:ext cx="576065" cy="4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4526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>
        <p:cut/>
      </p:transition>
    </mc:Choice>
    <mc:Fallback xmlns="">
      <p:transition advClick="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5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36912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</a:rPr>
              <a:t>Достойный продукт по разумной цене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964280"/>
            <a:ext cx="2880320" cy="78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5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600"/>
                            </p:stCondLst>
                            <p:childTnLst>
                              <p:par>
                                <p:cTn id="9" presetID="15" presetClass="emph" presetSubtype="0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850"/>
                            </p:stCondLst>
                            <p:childTnLst>
                              <p:par>
                                <p:cTn id="12" presetID="55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" dur="3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3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3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2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1533525" y="6515100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sl-SI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5112568" cy="48204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-243408"/>
            <a:ext cx="6142420" cy="7002360"/>
          </a:xfrm>
          <a:prstGeom prst="ellipse">
            <a:avLst/>
          </a:prstGeom>
          <a:gradFill>
            <a:gsLst>
              <a:gs pos="0">
                <a:schemeClr val="accent4">
                  <a:lumMod val="20000"/>
                  <a:lumOff val="80000"/>
                </a:schemeClr>
              </a:gs>
              <a:gs pos="98000">
                <a:srgbClr val="0B0C0F"/>
              </a:gs>
            </a:gsLst>
            <a:lin ang="5400000" scaled="0"/>
          </a:gradFill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242819">
            <a:off x="84475" y="1487642"/>
            <a:ext cx="8855858" cy="1103097"/>
          </a:xfrm>
          <a:noFill/>
        </p:spPr>
        <p:txBody>
          <a:bodyPr>
            <a:noAutofit/>
          </a:bodyPr>
          <a:lstStyle/>
          <a:p>
            <a:pPr algn="l"/>
            <a:r>
              <a:rPr lang="ru-RU" sz="7800" dirty="0">
                <a:solidFill>
                  <a:srgbClr val="F820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anose="020B0800000000000000" pitchFamily="34" charset="-128"/>
                <a:ea typeface="Adobe Gothic Std B" panose="020B0800000000000000" pitchFamily="34" charset="-128"/>
                <a:cs typeface="Gotham Pro Black" panose="02000903040000020004" pitchFamily="50" charset="0"/>
              </a:rPr>
              <a:t>ЧЕМПИОНИ</a:t>
            </a:r>
            <a:r>
              <a:rPr lang="sl-SI" sz="3000" dirty="0">
                <a:solidFill>
                  <a:schemeClr val="accent5">
                    <a:lumMod val="75000"/>
                  </a:schemeClr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Gotham Pro Black" panose="02000903040000020004" pitchFamily="50" charset="0"/>
              </a:rPr>
              <a:t> </a:t>
            </a:r>
            <a:endParaRPr lang="en-US" sz="1800" dirty="0">
              <a:solidFill>
                <a:schemeClr val="accent5">
                  <a:lumMod val="75000"/>
                </a:schemeClr>
              </a:solidFill>
              <a:latin typeface="Adobe Gothic Std B" panose="020B0800000000000000" pitchFamily="34" charset="-128"/>
              <a:ea typeface="Adobe Gothic Std B" panose="020B0800000000000000" pitchFamily="34" charset="-128"/>
              <a:cs typeface="Gotham Pro Black" panose="02000903040000020004" pitchFamily="50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15092" y="3096837"/>
            <a:ext cx="3510320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dirty="0">
                <a:solidFill>
                  <a:schemeClr val="accent4">
                    <a:lumMod val="60000"/>
                    <a:lumOff val="40000"/>
                  </a:schemeClr>
                </a:solidFill>
                <a:latin typeface="Gotham Pro Black" panose="02000903040000020004" pitchFamily="50" charset="0"/>
                <a:ea typeface="+mj-ea"/>
                <a:cs typeface="Gotham Pro Black" panose="02000903040000020004" pitchFamily="50" charset="0"/>
              </a:rPr>
              <a:t>ЭФФЕКТИВН</a:t>
            </a:r>
            <a:r>
              <a:rPr lang="ru-RU" sz="4050" dirty="0">
                <a:solidFill>
                  <a:srgbClr val="FF0000"/>
                </a:solidFill>
                <a:latin typeface="Gotham Pro Black" panose="02000903040000020004" pitchFamily="50" charset="0"/>
                <a:ea typeface="+mj-ea"/>
                <a:cs typeface="Gotham Pro Black" panose="02000903040000020004" pitchFamily="50" charset="0"/>
              </a:rPr>
              <a:t>О</a:t>
            </a:r>
            <a:r>
              <a:rPr lang="ru-RU" sz="3300" dirty="0">
                <a:solidFill>
                  <a:schemeClr val="accent4">
                    <a:lumMod val="60000"/>
                    <a:lumOff val="40000"/>
                  </a:schemeClr>
                </a:solidFill>
                <a:latin typeface="Gotham Pro Black" panose="02000903040000020004" pitchFamily="50" charset="0"/>
                <a:ea typeface="+mj-ea"/>
                <a:cs typeface="Gotham Pro Black" panose="02000903040000020004" pitchFamily="50" charset="0"/>
              </a:rPr>
              <a:t>СТИ</a:t>
            </a:r>
            <a:r>
              <a:rPr lang="en-US" dirty="0">
                <a:solidFill>
                  <a:srgbClr val="4472C4">
                    <a:lumMod val="75000"/>
                  </a:srgbClr>
                </a:solidFill>
                <a:latin typeface="Gotham Pro Black" panose="02000903040000020004" pitchFamily="50" charset="0"/>
                <a:ea typeface="+mj-ea"/>
                <a:cs typeface="Gotham Pro Black" panose="02000903040000020004" pitchFamily="50" charset="0"/>
              </a:rPr>
              <a:t> </a:t>
            </a:r>
            <a:endParaRPr lang="ru-RU" sz="135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09349" y="4250999"/>
            <a:ext cx="2141933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dirty="0">
                <a:solidFill>
                  <a:schemeClr val="accent4">
                    <a:lumMod val="60000"/>
                    <a:lumOff val="40000"/>
                  </a:schemeClr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ГИБК</a:t>
            </a:r>
            <a:r>
              <a:rPr lang="ru-RU" sz="4050" dirty="0">
                <a:solidFill>
                  <a:srgbClr val="FF0000"/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О</a:t>
            </a:r>
            <a:r>
              <a:rPr lang="ru-RU" sz="3300" dirty="0">
                <a:solidFill>
                  <a:schemeClr val="accent4">
                    <a:lumMod val="60000"/>
                    <a:lumOff val="40000"/>
                  </a:schemeClr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СТИ</a:t>
            </a:r>
            <a:endParaRPr lang="ru-RU" sz="33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83277" y="3673918"/>
            <a:ext cx="3745256" cy="7155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300" dirty="0">
                <a:solidFill>
                  <a:schemeClr val="accent4">
                    <a:lumMod val="60000"/>
                    <a:lumOff val="40000"/>
                  </a:schemeClr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ПР</a:t>
            </a:r>
            <a:r>
              <a:rPr lang="ru-RU" sz="4050" dirty="0">
                <a:solidFill>
                  <a:srgbClr val="FF0000"/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О</a:t>
            </a:r>
            <a:r>
              <a:rPr lang="ru-RU" sz="3300" dirty="0">
                <a:solidFill>
                  <a:schemeClr val="accent4">
                    <a:lumMod val="60000"/>
                    <a:lumOff val="40000"/>
                  </a:schemeClr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ДУКТИВН</a:t>
            </a:r>
            <a:r>
              <a:rPr lang="ru-RU" sz="4050" dirty="0">
                <a:solidFill>
                  <a:srgbClr val="FF0000"/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О</a:t>
            </a:r>
            <a:r>
              <a:rPr lang="ru-RU" sz="3300" dirty="0">
                <a:solidFill>
                  <a:schemeClr val="accent4">
                    <a:lumMod val="60000"/>
                    <a:lumOff val="40000"/>
                  </a:schemeClr>
                </a:solidFill>
                <a:latin typeface="Gotham Pro Black" panose="02000903040000020004" pitchFamily="50" charset="0"/>
                <a:cs typeface="Gotham Pro Black" panose="02000903040000020004" pitchFamily="50" charset="0"/>
              </a:rPr>
              <a:t>СТИ</a:t>
            </a:r>
            <a:endParaRPr lang="ru-RU" sz="33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0E1FAC-0914-472E-9D49-1C4E93623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675" y="5168863"/>
            <a:ext cx="5868144" cy="81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0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9CC75E-E7E9-48B9-B659-18CCD241DF38}"/>
              </a:ext>
            </a:extLst>
          </p:cNvPr>
          <p:cNvSpPr/>
          <p:nvPr/>
        </p:nvSpPr>
        <p:spPr>
          <a:xfrm>
            <a:off x="1907704" y="611109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Основная функция предприятия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9D2D426-2121-448B-B540-B92985C780AD}"/>
              </a:ext>
            </a:extLst>
          </p:cNvPr>
          <p:cNvSpPr/>
          <p:nvPr/>
        </p:nvSpPr>
        <p:spPr>
          <a:xfrm>
            <a:off x="755576" y="1656660"/>
            <a:ext cx="62648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Выживание</a:t>
            </a:r>
            <a:r>
              <a:rPr lang="ru-RU" sz="7200" dirty="0">
                <a:solidFill>
                  <a:schemeClr val="accent5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!!!</a:t>
            </a:r>
            <a:endParaRPr lang="ru-RU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CFF7B2B-8046-4713-BBC7-26A938E8F405}"/>
              </a:ext>
            </a:extLst>
          </p:cNvPr>
          <p:cNvSpPr/>
          <p:nvPr/>
        </p:nvSpPr>
        <p:spPr>
          <a:xfrm>
            <a:off x="4571473" y="3256209"/>
            <a:ext cx="3897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Прибыль</a:t>
            </a:r>
            <a:endParaRPr lang="ru-RU" sz="7200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38F158A-06BE-4F34-89FD-419D85ED47FB}"/>
              </a:ext>
            </a:extLst>
          </p:cNvPr>
          <p:cNvSpPr/>
          <p:nvPr/>
        </p:nvSpPr>
        <p:spPr>
          <a:xfrm>
            <a:off x="1547664" y="4725144"/>
            <a:ext cx="58579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b="1" i="1" u="sng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ПОТРЕБНОСТЕЙ</a:t>
            </a:r>
            <a:r>
              <a:rPr lang="sl-SI" sz="6000" b="1" i="1" u="sng" dirty="0">
                <a:solidFill>
                  <a:srgbClr val="FFC000"/>
                </a:solidFill>
                <a:latin typeface="Franklin Gothic Medium Cond" panose="020B0606030402020204" pitchFamily="34" charset="0"/>
              </a:rPr>
              <a:t>!!!</a:t>
            </a:r>
            <a:endParaRPr lang="ru-RU" sz="6000" dirty="0">
              <a:solidFill>
                <a:srgbClr val="FFC000"/>
              </a:solidFill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6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378F5EB-68F3-485E-8229-A3E786CD7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701008"/>
            <a:ext cx="9252520" cy="5032248"/>
          </a:xfrm>
          <a:prstGeom prst="rect">
            <a:avLst/>
          </a:prstGeom>
          <a:noFill/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FCC4C02-F355-48E9-A4E9-B9DA4CBBE896}"/>
              </a:ext>
            </a:extLst>
          </p:cNvPr>
          <p:cNvSpPr/>
          <p:nvPr/>
        </p:nvSpPr>
        <p:spPr>
          <a:xfrm>
            <a:off x="1259632" y="973858"/>
            <a:ext cx="1502768" cy="18466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ЭФФЕКТИВНОСТЬ</a:t>
            </a:r>
            <a:endParaRPr kumimoji="0" lang="sl" sz="1200" b="1" i="1" u="none" strike="noStrike" kern="0" cap="none" spc="0" normalizeH="0" baseline="0" noProof="0" dirty="0">
              <a:ln>
                <a:noFill/>
              </a:ln>
              <a:solidFill>
                <a:srgbClr val="092162"/>
              </a:solidFill>
              <a:effectLst/>
              <a:uLnTx/>
              <a:uFillTx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040F752-493D-47C6-8FFD-A3E348A4D48D}"/>
              </a:ext>
            </a:extLst>
          </p:cNvPr>
          <p:cNvSpPr/>
          <p:nvPr/>
        </p:nvSpPr>
        <p:spPr>
          <a:xfrm>
            <a:off x="3880681" y="684279"/>
            <a:ext cx="4055374" cy="931024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6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Всем известна разница между </a:t>
            </a:r>
            <a:r>
              <a: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работоспособностью и эффективностью</a:t>
            </a:r>
            <a:r>
              <a:rPr kumimoji="0" lang="sl" sz="12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10"/>
              </a:spcAft>
              <a:buClrTx/>
              <a:buSzTx/>
              <a:buFontTx/>
              <a:buChar char="-"/>
              <a:tabLst>
                <a:tab pos="84138" algn="l"/>
              </a:tabLst>
              <a:defRPr/>
            </a:pP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работоспособность</a:t>
            </a:r>
            <a:r>
              <a:rPr kumimoji="0" lang="sl" sz="1200" b="0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начинает дело, а</a:t>
            </a:r>
            <a:endParaRPr kumimoji="0" lang="en-US" sz="12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10"/>
              </a:spcAft>
              <a:buClrTx/>
              <a:buSzTx/>
              <a:buFontTx/>
              <a:buChar char="-"/>
              <a:tabLst>
                <a:tab pos="84138" algn="l"/>
              </a:tabLst>
              <a:defRPr/>
            </a:pP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эффективность </a:t>
            </a:r>
            <a:r>
              <a:rPr kumimoji="0" lang="ru-RU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начинает правильные дела</a:t>
            </a:r>
            <a:r>
              <a:rPr kumimoji="0" lang="sl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8BD1E93-95D8-415E-B450-CAB421418875}"/>
              </a:ext>
            </a:extLst>
          </p:cNvPr>
          <p:cNvSpPr/>
          <p:nvPr/>
        </p:nvSpPr>
        <p:spPr>
          <a:xfrm>
            <a:off x="293345" y="2348880"/>
            <a:ext cx="5502791" cy="846386"/>
          </a:xfrm>
          <a:prstGeom prst="rect">
            <a:avLst/>
          </a:prstGeom>
          <a:noFill/>
        </p:spPr>
        <p:txBody>
          <a:bodyPr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416"/>
              </a:lnSpc>
              <a:spcBef>
                <a:spcPts val="0"/>
              </a:spcBef>
              <a:spcAft>
                <a:spcPts val="84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более короткий путь изделия или услуги от заказа до выдачи, с привлечением меньшего количества ресурсов</a:t>
            </a:r>
            <a:r>
              <a:rPr kumimoji="0" lang="sl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171450" marR="0" lvl="0" indent="-171450" defTabSz="914400" eaLnBrk="1" fontAlgn="auto" latinLnBrk="0" hangingPunct="1">
              <a:lnSpc>
                <a:spcPts val="1416"/>
              </a:lnSpc>
              <a:spcBef>
                <a:spcPts val="0"/>
              </a:spcBef>
              <a:spcAft>
                <a:spcPts val="210"/>
              </a:spcAft>
              <a:buClrTx/>
              <a:buSzTx/>
              <a:buFontTx/>
              <a:buChar char="-"/>
              <a:tabLst>
                <a:tab pos="84138" algn="l"/>
              </a:tabLst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трудовых ресурсов, оборудования, энергии;</a:t>
            </a:r>
          </a:p>
          <a:p>
            <a:pPr marL="171450" marR="0" lvl="0" indent="-171450" defTabSz="914400" eaLnBrk="1" fontAlgn="auto" latinLnBrk="0" hangingPunct="1">
              <a:lnSpc>
                <a:spcPts val="1416"/>
              </a:lnSpc>
              <a:spcBef>
                <a:spcPts val="0"/>
              </a:spcBef>
              <a:spcAft>
                <a:spcPts val="210"/>
              </a:spcAft>
              <a:buClrTx/>
              <a:buSzTx/>
              <a:buFontTx/>
              <a:buChar char="-"/>
              <a:tabLst>
                <a:tab pos="84138" algn="l"/>
              </a:tabLst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финансовых средств, складских запасов...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51654CD-9859-4B4A-9214-B6AF1D35D3EE}"/>
              </a:ext>
            </a:extLst>
          </p:cNvPr>
          <p:cNvSpPr/>
          <p:nvPr/>
        </p:nvSpPr>
        <p:spPr>
          <a:xfrm>
            <a:off x="3771137" y="1900386"/>
            <a:ext cx="1601726" cy="18466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ПРОДУКТИВНОСТЬ</a:t>
            </a:r>
            <a:endParaRPr kumimoji="0" lang="sl" sz="1200" b="1" i="1" u="none" strike="noStrike" kern="0" cap="none" spc="0" normalizeH="0" baseline="0" noProof="0" dirty="0">
              <a:ln>
                <a:noFill/>
              </a:ln>
              <a:solidFill>
                <a:srgbClr val="092162"/>
              </a:solidFill>
              <a:effectLst/>
              <a:uLnTx/>
              <a:uFillTx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20AD64E-FCE6-4D65-872A-B52E8F774E8E}"/>
              </a:ext>
            </a:extLst>
          </p:cNvPr>
          <p:cNvSpPr/>
          <p:nvPr/>
        </p:nvSpPr>
        <p:spPr>
          <a:xfrm>
            <a:off x="7053214" y="2823068"/>
            <a:ext cx="893376" cy="18466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ГИБКОСТЬ</a:t>
            </a:r>
            <a:endParaRPr kumimoji="0" lang="sl" sz="1200" b="1" i="1" u="none" strike="noStrike" kern="0" cap="none" spc="0" normalizeH="0" baseline="0" noProof="0" dirty="0">
              <a:ln>
                <a:noFill/>
              </a:ln>
              <a:solidFill>
                <a:srgbClr val="092162"/>
              </a:solidFill>
              <a:effectLst/>
              <a:uLnTx/>
              <a:uFillTx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41F8B69-41E5-43D0-861C-7A37A7D186CF}"/>
              </a:ext>
            </a:extLst>
          </p:cNvPr>
          <p:cNvSpPr/>
          <p:nvPr/>
        </p:nvSpPr>
        <p:spPr>
          <a:xfrm>
            <a:off x="755576" y="4611604"/>
            <a:ext cx="7980350" cy="111569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ts val="290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Стратегические цели должны быть эффективны − делаем правильные дела</a:t>
            </a:r>
            <a:r>
              <a:rPr kumimoji="0" lang="sl" sz="20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,</a:t>
            </a: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 чтобы</a:t>
            </a:r>
            <a:b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</a:b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предприятие</a:t>
            </a:r>
            <a:r>
              <a:rPr kumimoji="0" lang="sl" sz="20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 </a:t>
            </a:r>
            <a:r>
              <a:rPr kumimoji="0" lang="ru-RU" sz="20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перешло на более высокий уровень</a:t>
            </a:r>
            <a:r>
              <a:rPr kumimoji="0" lang="sl" sz="2000" b="1" i="1" u="none" strike="noStrike" kern="0" cap="none" spc="0" normalizeH="0" baseline="0" noProof="0" dirty="0">
                <a:ln>
                  <a:noFill/>
                </a:ln>
                <a:solidFill>
                  <a:srgbClr val="092162"/>
                </a:solidFill>
                <a:effectLst/>
                <a:uLnTx/>
                <a:uFillTx/>
              </a:rPr>
              <a:t>.</a:t>
            </a:r>
          </a:p>
        </p:txBody>
      </p:sp>
      <p:pic>
        <p:nvPicPr>
          <p:cNvPr id="17" name="Рисунок 16" descr="Вырезка экрана">
            <a:extLst>
              <a:ext uri="{FF2B5EF4-FFF2-40B4-BE49-F238E27FC236}">
                <a16:creationId xmlns:a16="http://schemas.microsoft.com/office/drawing/2014/main" id="{FFB4D19D-0036-41EC-A3FC-35C30DD84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901" y="4094584"/>
            <a:ext cx="687849" cy="171474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D6C6BC4-E2AB-41AB-B242-1FC3C0BB5CA3}"/>
              </a:ext>
            </a:extLst>
          </p:cNvPr>
          <p:cNvSpPr/>
          <p:nvPr/>
        </p:nvSpPr>
        <p:spPr>
          <a:xfrm>
            <a:off x="6225425" y="3145606"/>
            <a:ext cx="2872013" cy="94897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ts val="141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Быстрое системное внедрение изменений при</a:t>
            </a:r>
            <a:r>
              <a:rPr kumimoji="0" lang="sl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marL="171450" marR="0" lvl="0" indent="-171450" defTabSz="914400" eaLnBrk="1" fontAlgn="auto" latinLnBrk="0" hangingPunct="1">
              <a:lnSpc>
                <a:spcPts val="1416"/>
              </a:lnSpc>
              <a:spcBef>
                <a:spcPts val="0"/>
              </a:spcBef>
              <a:spcAft>
                <a:spcPts val="210"/>
              </a:spcAft>
              <a:buClrTx/>
              <a:buSzTx/>
              <a:buFontTx/>
              <a:buChar char="-"/>
              <a:tabLst>
                <a:tab pos="84138" algn="l"/>
              </a:tabLst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смене заказов</a:t>
            </a:r>
            <a:r>
              <a:rPr kumimoji="0" lang="sl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ts val="1416"/>
              </a:lnSpc>
              <a:spcBef>
                <a:spcPts val="0"/>
              </a:spcBef>
              <a:spcAft>
                <a:spcPts val="210"/>
              </a:spcAft>
              <a:buClrTx/>
              <a:buSzTx/>
              <a:buFontTx/>
              <a:buChar char="-"/>
              <a:tabLst>
                <a:tab pos="84138" algn="l"/>
              </a:tabLst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изменении изделия,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defTabSz="914400" eaLnBrk="1" fontAlgn="auto" latinLnBrk="0" hangingPunct="1">
              <a:lnSpc>
                <a:spcPts val="1416"/>
              </a:lnSpc>
              <a:spcBef>
                <a:spcPts val="0"/>
              </a:spcBef>
              <a:spcAft>
                <a:spcPts val="210"/>
              </a:spcAft>
              <a:buClrTx/>
              <a:buSzTx/>
              <a:buFontTx/>
              <a:buChar char="-"/>
              <a:tabLst>
                <a:tab pos="84138" algn="l"/>
              </a:tabLst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изменении заказчика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6154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3" descr="D:\GR_Folio_Ppowerpoint_Presentation_Template -\folio-powerpoint-presentation-template\Light\PSD\stran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58288" cy="6011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8 Imagen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858" b="7800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" t="26581" r="1436" b="30239"/>
          <a:stretch/>
        </p:blipFill>
        <p:spPr bwMode="auto">
          <a:xfrm>
            <a:off x="1154869" y="1701749"/>
            <a:ext cx="2546963" cy="260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16433"/>
            <a:ext cx="713196" cy="777662"/>
          </a:xfrm>
          <a:prstGeom prst="rect">
            <a:avLst/>
          </a:prstGeom>
        </p:spPr>
      </p:pic>
      <p:sp>
        <p:nvSpPr>
          <p:cNvPr id="5" name="Zaobljeni pravokotnik 4"/>
          <p:cNvSpPr/>
          <p:nvPr/>
        </p:nvSpPr>
        <p:spPr>
          <a:xfrm>
            <a:off x="4716016" y="1916832"/>
            <a:ext cx="4536504" cy="1705133"/>
          </a:xfrm>
          <a:prstGeom prst="roundRect">
            <a:avLst>
              <a:gd name="adj" fmla="val 22102"/>
            </a:avLst>
          </a:prstGeom>
          <a:solidFill>
            <a:schemeClr val="accent1">
              <a:alpha val="0"/>
            </a:schemeClr>
          </a:solidFill>
          <a:ln cmpd="sng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rebuchet MS" pitchFamily="34" charset="0"/>
              </a:rPr>
              <a:t>IMP</a:t>
            </a:r>
            <a:r>
              <a:rPr lang="en-US" sz="4000" b="1" dirty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sz="4000" b="1" dirty="0">
                <a:solidFill>
                  <a:srgbClr val="002060"/>
                </a:solidFill>
                <a:latin typeface="Trebuchet MS" pitchFamily="34" charset="0"/>
              </a:rPr>
              <a:t>PUMPS</a:t>
            </a:r>
            <a:endParaRPr lang="ru-RU" sz="4000" b="1" dirty="0">
              <a:solidFill>
                <a:srgbClr val="002060"/>
              </a:solidFill>
              <a:latin typeface="Trebuchet MS" pitchFamily="34" charset="0"/>
            </a:endParaRPr>
          </a:p>
          <a:p>
            <a:pPr algn="ctr"/>
            <a:r>
              <a:rPr lang="ru-RU" sz="4000" b="1" dirty="0">
                <a:solidFill>
                  <a:srgbClr val="002060"/>
                </a:solidFill>
                <a:latin typeface="Trebuchet MS" pitchFamily="34" charset="0"/>
              </a:rPr>
              <a:t>Словения</a:t>
            </a:r>
            <a:endParaRPr lang="sl-SI" sz="40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pic>
        <p:nvPicPr>
          <p:cNvPr id="8" name="Slika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5236315"/>
            <a:ext cx="2774683" cy="56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28352" y="5266383"/>
            <a:ext cx="1656184" cy="659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59632" y="5373216"/>
            <a:ext cx="97931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224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Freeform 239"/>
          <p:cNvSpPr>
            <a:spLocks noEditPoints="1"/>
          </p:cNvSpPr>
          <p:nvPr/>
        </p:nvSpPr>
        <p:spPr bwMode="auto">
          <a:xfrm>
            <a:off x="5748337" y="2551510"/>
            <a:ext cx="1500188" cy="1500188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5" name="Freeform 240"/>
          <p:cNvSpPr>
            <a:spLocks noEditPoints="1"/>
          </p:cNvSpPr>
          <p:nvPr/>
        </p:nvSpPr>
        <p:spPr bwMode="auto">
          <a:xfrm>
            <a:off x="4691063" y="1996679"/>
            <a:ext cx="1304925" cy="1304925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6" name="Freeform 241"/>
          <p:cNvSpPr>
            <a:spLocks noEditPoints="1"/>
          </p:cNvSpPr>
          <p:nvPr/>
        </p:nvSpPr>
        <p:spPr bwMode="auto">
          <a:xfrm>
            <a:off x="5776914" y="1568053"/>
            <a:ext cx="946547" cy="946547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7" name="Freeform 242"/>
          <p:cNvSpPr>
            <a:spLocks noEditPoints="1"/>
          </p:cNvSpPr>
          <p:nvPr/>
        </p:nvSpPr>
        <p:spPr bwMode="auto">
          <a:xfrm>
            <a:off x="5555458" y="3839766"/>
            <a:ext cx="803672" cy="803672"/>
          </a:xfrm>
          <a:custGeom>
            <a:avLst/>
            <a:gdLst>
              <a:gd name="T0" fmla="*/ 1013 w 1135"/>
              <a:gd name="T1" fmla="*/ 544 h 1134"/>
              <a:gd name="T2" fmla="*/ 1135 w 1135"/>
              <a:gd name="T3" fmla="*/ 472 h 1134"/>
              <a:gd name="T4" fmla="*/ 1107 w 1135"/>
              <a:gd name="T5" fmla="*/ 367 h 1134"/>
              <a:gd name="T6" fmla="*/ 965 w 1135"/>
              <a:gd name="T7" fmla="*/ 366 h 1134"/>
              <a:gd name="T8" fmla="*/ 866 w 1135"/>
              <a:gd name="T9" fmla="*/ 237 h 1134"/>
              <a:gd name="T10" fmla="*/ 901 w 1135"/>
              <a:gd name="T11" fmla="*/ 99 h 1134"/>
              <a:gd name="T12" fmla="*/ 808 w 1135"/>
              <a:gd name="T13" fmla="*/ 45 h 1134"/>
              <a:gd name="T14" fmla="*/ 706 w 1135"/>
              <a:gd name="T15" fmla="*/ 144 h 1134"/>
              <a:gd name="T16" fmla="*/ 544 w 1135"/>
              <a:gd name="T17" fmla="*/ 123 h 1134"/>
              <a:gd name="T18" fmla="*/ 472 w 1135"/>
              <a:gd name="T19" fmla="*/ 0 h 1134"/>
              <a:gd name="T20" fmla="*/ 367 w 1135"/>
              <a:gd name="T21" fmla="*/ 28 h 1134"/>
              <a:gd name="T22" fmla="*/ 365 w 1135"/>
              <a:gd name="T23" fmla="*/ 170 h 1134"/>
              <a:gd name="T24" fmla="*/ 237 w 1135"/>
              <a:gd name="T25" fmla="*/ 269 h 1134"/>
              <a:gd name="T26" fmla="*/ 99 w 1135"/>
              <a:gd name="T27" fmla="*/ 234 h 1134"/>
              <a:gd name="T28" fmla="*/ 45 w 1135"/>
              <a:gd name="T29" fmla="*/ 327 h 1134"/>
              <a:gd name="T30" fmla="*/ 144 w 1135"/>
              <a:gd name="T31" fmla="*/ 429 h 1134"/>
              <a:gd name="T32" fmla="*/ 123 w 1135"/>
              <a:gd name="T33" fmla="*/ 590 h 1134"/>
              <a:gd name="T34" fmla="*/ 0 w 1135"/>
              <a:gd name="T35" fmla="*/ 663 h 1134"/>
              <a:gd name="T36" fmla="*/ 28 w 1135"/>
              <a:gd name="T37" fmla="*/ 767 h 1134"/>
              <a:gd name="T38" fmla="*/ 171 w 1135"/>
              <a:gd name="T39" fmla="*/ 769 h 1134"/>
              <a:gd name="T40" fmla="*/ 269 w 1135"/>
              <a:gd name="T41" fmla="*/ 898 h 1134"/>
              <a:gd name="T42" fmla="*/ 234 w 1135"/>
              <a:gd name="T43" fmla="*/ 1036 h 1134"/>
              <a:gd name="T44" fmla="*/ 328 w 1135"/>
              <a:gd name="T45" fmla="*/ 1090 h 1134"/>
              <a:gd name="T46" fmla="*/ 429 w 1135"/>
              <a:gd name="T47" fmla="*/ 991 h 1134"/>
              <a:gd name="T48" fmla="*/ 591 w 1135"/>
              <a:gd name="T49" fmla="*/ 1012 h 1134"/>
              <a:gd name="T50" fmla="*/ 664 w 1135"/>
              <a:gd name="T51" fmla="*/ 1134 h 1134"/>
              <a:gd name="T52" fmla="*/ 768 w 1135"/>
              <a:gd name="T53" fmla="*/ 1106 h 1134"/>
              <a:gd name="T54" fmla="*/ 770 w 1135"/>
              <a:gd name="T55" fmla="*/ 964 h 1134"/>
              <a:gd name="T56" fmla="*/ 899 w 1135"/>
              <a:gd name="T57" fmla="*/ 865 h 1134"/>
              <a:gd name="T58" fmla="*/ 1036 w 1135"/>
              <a:gd name="T59" fmla="*/ 900 h 1134"/>
              <a:gd name="T60" fmla="*/ 1090 w 1135"/>
              <a:gd name="T61" fmla="*/ 807 h 1134"/>
              <a:gd name="T62" fmla="*/ 992 w 1135"/>
              <a:gd name="T63" fmla="*/ 705 h 1134"/>
              <a:gd name="T64" fmla="*/ 1013 w 1135"/>
              <a:gd name="T65" fmla="*/ 544 h 1134"/>
              <a:gd name="T66" fmla="*/ 593 w 1135"/>
              <a:gd name="T67" fmla="*/ 879 h 1134"/>
              <a:gd name="T68" fmla="*/ 256 w 1135"/>
              <a:gd name="T69" fmla="*/ 593 h 1134"/>
              <a:gd name="T70" fmla="*/ 543 w 1135"/>
              <a:gd name="T71" fmla="*/ 256 h 1134"/>
              <a:gd name="T72" fmla="*/ 879 w 1135"/>
              <a:gd name="T73" fmla="*/ 542 h 1134"/>
              <a:gd name="T74" fmla="*/ 593 w 1135"/>
              <a:gd name="T75" fmla="*/ 87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35" h="1134">
                <a:moveTo>
                  <a:pt x="1013" y="544"/>
                </a:moveTo>
                <a:cubicBezTo>
                  <a:pt x="1135" y="472"/>
                  <a:pt x="1135" y="472"/>
                  <a:pt x="1135" y="472"/>
                </a:cubicBezTo>
                <a:cubicBezTo>
                  <a:pt x="1107" y="367"/>
                  <a:pt x="1107" y="367"/>
                  <a:pt x="1107" y="367"/>
                </a:cubicBezTo>
                <a:cubicBezTo>
                  <a:pt x="965" y="366"/>
                  <a:pt x="965" y="366"/>
                  <a:pt x="965" y="366"/>
                </a:cubicBezTo>
                <a:cubicBezTo>
                  <a:pt x="940" y="317"/>
                  <a:pt x="906" y="273"/>
                  <a:pt x="866" y="237"/>
                </a:cubicBezTo>
                <a:cubicBezTo>
                  <a:pt x="901" y="99"/>
                  <a:pt x="901" y="99"/>
                  <a:pt x="901" y="99"/>
                </a:cubicBezTo>
                <a:cubicBezTo>
                  <a:pt x="808" y="45"/>
                  <a:pt x="808" y="45"/>
                  <a:pt x="808" y="45"/>
                </a:cubicBezTo>
                <a:cubicBezTo>
                  <a:pt x="706" y="144"/>
                  <a:pt x="706" y="144"/>
                  <a:pt x="706" y="144"/>
                </a:cubicBezTo>
                <a:cubicBezTo>
                  <a:pt x="655" y="127"/>
                  <a:pt x="601" y="120"/>
                  <a:pt x="544" y="123"/>
                </a:cubicBezTo>
                <a:cubicBezTo>
                  <a:pt x="472" y="0"/>
                  <a:pt x="472" y="0"/>
                  <a:pt x="472" y="0"/>
                </a:cubicBezTo>
                <a:cubicBezTo>
                  <a:pt x="367" y="28"/>
                  <a:pt x="367" y="28"/>
                  <a:pt x="367" y="28"/>
                </a:cubicBezTo>
                <a:cubicBezTo>
                  <a:pt x="365" y="170"/>
                  <a:pt x="365" y="170"/>
                  <a:pt x="365" y="170"/>
                </a:cubicBezTo>
                <a:cubicBezTo>
                  <a:pt x="317" y="195"/>
                  <a:pt x="273" y="229"/>
                  <a:pt x="237" y="269"/>
                </a:cubicBezTo>
                <a:cubicBezTo>
                  <a:pt x="99" y="234"/>
                  <a:pt x="99" y="234"/>
                  <a:pt x="99" y="234"/>
                </a:cubicBezTo>
                <a:cubicBezTo>
                  <a:pt x="45" y="327"/>
                  <a:pt x="45" y="327"/>
                  <a:pt x="45" y="327"/>
                </a:cubicBezTo>
                <a:cubicBezTo>
                  <a:pt x="144" y="429"/>
                  <a:pt x="144" y="429"/>
                  <a:pt x="144" y="429"/>
                </a:cubicBezTo>
                <a:cubicBezTo>
                  <a:pt x="128" y="480"/>
                  <a:pt x="120" y="534"/>
                  <a:pt x="123" y="590"/>
                </a:cubicBezTo>
                <a:cubicBezTo>
                  <a:pt x="0" y="663"/>
                  <a:pt x="0" y="663"/>
                  <a:pt x="0" y="663"/>
                </a:cubicBezTo>
                <a:cubicBezTo>
                  <a:pt x="28" y="767"/>
                  <a:pt x="28" y="767"/>
                  <a:pt x="28" y="767"/>
                </a:cubicBezTo>
                <a:cubicBezTo>
                  <a:pt x="171" y="769"/>
                  <a:pt x="171" y="769"/>
                  <a:pt x="171" y="769"/>
                </a:cubicBezTo>
                <a:cubicBezTo>
                  <a:pt x="195" y="818"/>
                  <a:pt x="229" y="862"/>
                  <a:pt x="269" y="898"/>
                </a:cubicBezTo>
                <a:cubicBezTo>
                  <a:pt x="234" y="1036"/>
                  <a:pt x="234" y="1036"/>
                  <a:pt x="234" y="1036"/>
                </a:cubicBezTo>
                <a:cubicBezTo>
                  <a:pt x="328" y="1090"/>
                  <a:pt x="328" y="1090"/>
                  <a:pt x="328" y="1090"/>
                </a:cubicBezTo>
                <a:cubicBezTo>
                  <a:pt x="429" y="991"/>
                  <a:pt x="429" y="991"/>
                  <a:pt x="429" y="991"/>
                </a:cubicBezTo>
                <a:cubicBezTo>
                  <a:pt x="480" y="1008"/>
                  <a:pt x="535" y="1015"/>
                  <a:pt x="591" y="1012"/>
                </a:cubicBezTo>
                <a:cubicBezTo>
                  <a:pt x="664" y="1134"/>
                  <a:pt x="664" y="1134"/>
                  <a:pt x="664" y="1134"/>
                </a:cubicBezTo>
                <a:cubicBezTo>
                  <a:pt x="768" y="1106"/>
                  <a:pt x="768" y="1106"/>
                  <a:pt x="768" y="1106"/>
                </a:cubicBezTo>
                <a:cubicBezTo>
                  <a:pt x="770" y="964"/>
                  <a:pt x="770" y="964"/>
                  <a:pt x="770" y="964"/>
                </a:cubicBezTo>
                <a:cubicBezTo>
                  <a:pt x="819" y="939"/>
                  <a:pt x="863" y="906"/>
                  <a:pt x="899" y="865"/>
                </a:cubicBezTo>
                <a:cubicBezTo>
                  <a:pt x="1036" y="900"/>
                  <a:pt x="1036" y="900"/>
                  <a:pt x="1036" y="900"/>
                </a:cubicBezTo>
                <a:cubicBezTo>
                  <a:pt x="1090" y="807"/>
                  <a:pt x="1090" y="807"/>
                  <a:pt x="1090" y="807"/>
                </a:cubicBezTo>
                <a:cubicBezTo>
                  <a:pt x="992" y="705"/>
                  <a:pt x="992" y="705"/>
                  <a:pt x="992" y="705"/>
                </a:cubicBezTo>
                <a:cubicBezTo>
                  <a:pt x="1008" y="654"/>
                  <a:pt x="1015" y="600"/>
                  <a:pt x="1013" y="544"/>
                </a:cubicBezTo>
                <a:close/>
                <a:moveTo>
                  <a:pt x="593" y="879"/>
                </a:moveTo>
                <a:cubicBezTo>
                  <a:pt x="421" y="893"/>
                  <a:pt x="270" y="764"/>
                  <a:pt x="256" y="593"/>
                </a:cubicBezTo>
                <a:cubicBezTo>
                  <a:pt x="243" y="421"/>
                  <a:pt x="371" y="270"/>
                  <a:pt x="543" y="256"/>
                </a:cubicBezTo>
                <a:cubicBezTo>
                  <a:pt x="714" y="242"/>
                  <a:pt x="865" y="370"/>
                  <a:pt x="879" y="542"/>
                </a:cubicBezTo>
                <a:cubicBezTo>
                  <a:pt x="893" y="714"/>
                  <a:pt x="765" y="865"/>
                  <a:pt x="593" y="87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8" name="Freeform 243"/>
          <p:cNvSpPr>
            <a:spLocks/>
          </p:cNvSpPr>
          <p:nvPr/>
        </p:nvSpPr>
        <p:spPr bwMode="auto">
          <a:xfrm>
            <a:off x="6257925" y="4645819"/>
            <a:ext cx="142875" cy="133350"/>
          </a:xfrm>
          <a:custGeom>
            <a:avLst/>
            <a:gdLst>
              <a:gd name="T0" fmla="*/ 127 w 202"/>
              <a:gd name="T1" fmla="*/ 3 h 188"/>
              <a:gd name="T2" fmla="*/ 104 w 202"/>
              <a:gd name="T3" fmla="*/ 0 h 188"/>
              <a:gd name="T4" fmla="*/ 12 w 202"/>
              <a:gd name="T5" fmla="*/ 72 h 188"/>
              <a:gd name="T6" fmla="*/ 81 w 202"/>
              <a:gd name="T7" fmla="*/ 186 h 188"/>
              <a:gd name="T8" fmla="*/ 104 w 202"/>
              <a:gd name="T9" fmla="*/ 188 h 188"/>
              <a:gd name="T10" fmla="*/ 104 w 202"/>
              <a:gd name="T11" fmla="*/ 188 h 188"/>
              <a:gd name="T12" fmla="*/ 196 w 202"/>
              <a:gd name="T13" fmla="*/ 117 h 188"/>
              <a:gd name="T14" fmla="*/ 185 w 202"/>
              <a:gd name="T15" fmla="*/ 46 h 188"/>
              <a:gd name="T16" fmla="*/ 127 w 202"/>
              <a:gd name="T17" fmla="*/ 3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2" h="188">
                <a:moveTo>
                  <a:pt x="127" y="3"/>
                </a:moveTo>
                <a:cubicBezTo>
                  <a:pt x="119" y="1"/>
                  <a:pt x="112" y="0"/>
                  <a:pt x="104" y="0"/>
                </a:cubicBezTo>
                <a:cubicBezTo>
                  <a:pt x="60" y="0"/>
                  <a:pt x="23" y="30"/>
                  <a:pt x="12" y="72"/>
                </a:cubicBezTo>
                <a:cubicBezTo>
                  <a:pt x="0" y="122"/>
                  <a:pt x="30" y="173"/>
                  <a:pt x="81" y="186"/>
                </a:cubicBezTo>
                <a:cubicBezTo>
                  <a:pt x="89" y="188"/>
                  <a:pt x="96" y="188"/>
                  <a:pt x="104" y="188"/>
                </a:cubicBezTo>
                <a:cubicBezTo>
                  <a:pt x="104" y="188"/>
                  <a:pt x="104" y="188"/>
                  <a:pt x="104" y="188"/>
                </a:cubicBezTo>
                <a:cubicBezTo>
                  <a:pt x="147" y="188"/>
                  <a:pt x="185" y="159"/>
                  <a:pt x="196" y="117"/>
                </a:cubicBezTo>
                <a:cubicBezTo>
                  <a:pt x="202" y="93"/>
                  <a:pt x="198" y="68"/>
                  <a:pt x="185" y="46"/>
                </a:cubicBezTo>
                <a:cubicBezTo>
                  <a:pt x="172" y="24"/>
                  <a:pt x="151" y="9"/>
                  <a:pt x="127" y="3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9" name="Freeform 244"/>
          <p:cNvSpPr>
            <a:spLocks noEditPoints="1"/>
          </p:cNvSpPr>
          <p:nvPr/>
        </p:nvSpPr>
        <p:spPr bwMode="auto">
          <a:xfrm>
            <a:off x="6069807" y="4451747"/>
            <a:ext cx="522685" cy="523875"/>
          </a:xfrm>
          <a:custGeom>
            <a:avLst/>
            <a:gdLst>
              <a:gd name="T0" fmla="*/ 730 w 738"/>
              <a:gd name="T1" fmla="*/ 444 h 738"/>
              <a:gd name="T2" fmla="*/ 738 w 738"/>
              <a:gd name="T3" fmla="*/ 357 h 738"/>
              <a:gd name="T4" fmla="*/ 646 w 738"/>
              <a:gd name="T5" fmla="*/ 318 h 738"/>
              <a:gd name="T6" fmla="*/ 624 w 738"/>
              <a:gd name="T7" fmla="*/ 249 h 738"/>
              <a:gd name="T8" fmla="*/ 677 w 738"/>
              <a:gd name="T9" fmla="*/ 167 h 738"/>
              <a:gd name="T10" fmla="*/ 621 w 738"/>
              <a:gd name="T11" fmla="*/ 99 h 738"/>
              <a:gd name="T12" fmla="*/ 530 w 738"/>
              <a:gd name="T13" fmla="*/ 137 h 738"/>
              <a:gd name="T14" fmla="*/ 468 w 738"/>
              <a:gd name="T15" fmla="*/ 104 h 738"/>
              <a:gd name="T16" fmla="*/ 447 w 738"/>
              <a:gd name="T17" fmla="*/ 8 h 738"/>
              <a:gd name="T18" fmla="*/ 360 w 738"/>
              <a:gd name="T19" fmla="*/ 0 h 738"/>
              <a:gd name="T20" fmla="*/ 322 w 738"/>
              <a:gd name="T21" fmla="*/ 90 h 738"/>
              <a:gd name="T22" fmla="*/ 252 w 738"/>
              <a:gd name="T23" fmla="*/ 112 h 738"/>
              <a:gd name="T24" fmla="*/ 169 w 738"/>
              <a:gd name="T25" fmla="*/ 58 h 738"/>
              <a:gd name="T26" fmla="*/ 102 w 738"/>
              <a:gd name="T27" fmla="*/ 114 h 738"/>
              <a:gd name="T28" fmla="*/ 139 w 738"/>
              <a:gd name="T29" fmla="*/ 205 h 738"/>
              <a:gd name="T30" fmla="*/ 105 w 738"/>
              <a:gd name="T31" fmla="*/ 270 h 738"/>
              <a:gd name="T32" fmla="*/ 8 w 738"/>
              <a:gd name="T33" fmla="*/ 291 h 738"/>
              <a:gd name="T34" fmla="*/ 0 w 738"/>
              <a:gd name="T35" fmla="*/ 379 h 738"/>
              <a:gd name="T36" fmla="*/ 92 w 738"/>
              <a:gd name="T37" fmla="*/ 417 h 738"/>
              <a:gd name="T38" fmla="*/ 113 w 738"/>
              <a:gd name="T39" fmla="*/ 485 h 738"/>
              <a:gd name="T40" fmla="*/ 59 w 738"/>
              <a:gd name="T41" fmla="*/ 569 h 738"/>
              <a:gd name="T42" fmla="*/ 115 w 738"/>
              <a:gd name="T43" fmla="*/ 637 h 738"/>
              <a:gd name="T44" fmla="*/ 208 w 738"/>
              <a:gd name="T45" fmla="*/ 599 h 738"/>
              <a:gd name="T46" fmla="*/ 269 w 738"/>
              <a:gd name="T47" fmla="*/ 631 h 738"/>
              <a:gd name="T48" fmla="*/ 290 w 738"/>
              <a:gd name="T49" fmla="*/ 729 h 738"/>
              <a:gd name="T50" fmla="*/ 378 w 738"/>
              <a:gd name="T51" fmla="*/ 738 h 738"/>
              <a:gd name="T52" fmla="*/ 417 w 738"/>
              <a:gd name="T53" fmla="*/ 645 h 738"/>
              <a:gd name="T54" fmla="*/ 484 w 738"/>
              <a:gd name="T55" fmla="*/ 625 h 738"/>
              <a:gd name="T56" fmla="*/ 568 w 738"/>
              <a:gd name="T57" fmla="*/ 679 h 738"/>
              <a:gd name="T58" fmla="*/ 636 w 738"/>
              <a:gd name="T59" fmla="*/ 623 h 738"/>
              <a:gd name="T60" fmla="*/ 599 w 738"/>
              <a:gd name="T61" fmla="*/ 531 h 738"/>
              <a:gd name="T62" fmla="*/ 633 w 738"/>
              <a:gd name="T63" fmla="*/ 465 h 738"/>
              <a:gd name="T64" fmla="*/ 730 w 738"/>
              <a:gd name="T65" fmla="*/ 444 h 738"/>
              <a:gd name="T66" fmla="*/ 503 w 738"/>
              <a:gd name="T67" fmla="*/ 401 h 738"/>
              <a:gd name="T68" fmla="*/ 369 w 738"/>
              <a:gd name="T69" fmla="*/ 505 h 738"/>
              <a:gd name="T70" fmla="*/ 369 w 738"/>
              <a:gd name="T71" fmla="*/ 505 h 738"/>
              <a:gd name="T72" fmla="*/ 335 w 738"/>
              <a:gd name="T73" fmla="*/ 502 h 738"/>
              <a:gd name="T74" fmla="*/ 234 w 738"/>
              <a:gd name="T75" fmla="*/ 334 h 738"/>
              <a:gd name="T76" fmla="*/ 369 w 738"/>
              <a:gd name="T77" fmla="*/ 229 h 738"/>
              <a:gd name="T78" fmla="*/ 403 w 738"/>
              <a:gd name="T79" fmla="*/ 233 h 738"/>
              <a:gd name="T80" fmla="*/ 488 w 738"/>
              <a:gd name="T81" fmla="*/ 297 h 738"/>
              <a:gd name="T82" fmla="*/ 503 w 738"/>
              <a:gd name="T83" fmla="*/ 401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38" h="738">
                <a:moveTo>
                  <a:pt x="730" y="444"/>
                </a:moveTo>
                <a:cubicBezTo>
                  <a:pt x="738" y="357"/>
                  <a:pt x="738" y="357"/>
                  <a:pt x="738" y="357"/>
                </a:cubicBezTo>
                <a:cubicBezTo>
                  <a:pt x="646" y="318"/>
                  <a:pt x="646" y="318"/>
                  <a:pt x="646" y="318"/>
                </a:cubicBezTo>
                <a:cubicBezTo>
                  <a:pt x="642" y="294"/>
                  <a:pt x="635" y="271"/>
                  <a:pt x="624" y="249"/>
                </a:cubicBezTo>
                <a:cubicBezTo>
                  <a:pt x="677" y="167"/>
                  <a:pt x="677" y="167"/>
                  <a:pt x="677" y="167"/>
                </a:cubicBezTo>
                <a:cubicBezTo>
                  <a:pt x="621" y="99"/>
                  <a:pt x="621" y="99"/>
                  <a:pt x="621" y="99"/>
                </a:cubicBezTo>
                <a:cubicBezTo>
                  <a:pt x="530" y="137"/>
                  <a:pt x="530" y="137"/>
                  <a:pt x="530" y="137"/>
                </a:cubicBezTo>
                <a:cubicBezTo>
                  <a:pt x="511" y="124"/>
                  <a:pt x="490" y="113"/>
                  <a:pt x="468" y="104"/>
                </a:cubicBezTo>
                <a:cubicBezTo>
                  <a:pt x="447" y="8"/>
                  <a:pt x="447" y="8"/>
                  <a:pt x="447" y="8"/>
                </a:cubicBezTo>
                <a:cubicBezTo>
                  <a:pt x="360" y="0"/>
                  <a:pt x="360" y="0"/>
                  <a:pt x="360" y="0"/>
                </a:cubicBezTo>
                <a:cubicBezTo>
                  <a:pt x="322" y="90"/>
                  <a:pt x="322" y="90"/>
                  <a:pt x="322" y="90"/>
                </a:cubicBezTo>
                <a:cubicBezTo>
                  <a:pt x="298" y="94"/>
                  <a:pt x="274" y="102"/>
                  <a:pt x="252" y="112"/>
                </a:cubicBezTo>
                <a:cubicBezTo>
                  <a:pt x="169" y="58"/>
                  <a:pt x="169" y="58"/>
                  <a:pt x="169" y="58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39" y="205"/>
                  <a:pt x="139" y="205"/>
                  <a:pt x="139" y="205"/>
                </a:cubicBezTo>
                <a:cubicBezTo>
                  <a:pt x="125" y="225"/>
                  <a:pt x="113" y="247"/>
                  <a:pt x="105" y="270"/>
                </a:cubicBezTo>
                <a:cubicBezTo>
                  <a:pt x="8" y="291"/>
                  <a:pt x="8" y="291"/>
                  <a:pt x="8" y="291"/>
                </a:cubicBezTo>
                <a:cubicBezTo>
                  <a:pt x="0" y="379"/>
                  <a:pt x="0" y="379"/>
                  <a:pt x="0" y="379"/>
                </a:cubicBezTo>
                <a:cubicBezTo>
                  <a:pt x="92" y="417"/>
                  <a:pt x="92" y="417"/>
                  <a:pt x="92" y="417"/>
                </a:cubicBezTo>
                <a:cubicBezTo>
                  <a:pt x="96" y="441"/>
                  <a:pt x="103" y="464"/>
                  <a:pt x="113" y="485"/>
                </a:cubicBezTo>
                <a:cubicBezTo>
                  <a:pt x="59" y="569"/>
                  <a:pt x="59" y="569"/>
                  <a:pt x="59" y="569"/>
                </a:cubicBezTo>
                <a:cubicBezTo>
                  <a:pt x="115" y="637"/>
                  <a:pt x="115" y="637"/>
                  <a:pt x="115" y="637"/>
                </a:cubicBezTo>
                <a:cubicBezTo>
                  <a:pt x="208" y="599"/>
                  <a:pt x="208" y="599"/>
                  <a:pt x="208" y="599"/>
                </a:cubicBezTo>
                <a:cubicBezTo>
                  <a:pt x="226" y="612"/>
                  <a:pt x="247" y="623"/>
                  <a:pt x="269" y="631"/>
                </a:cubicBezTo>
                <a:cubicBezTo>
                  <a:pt x="290" y="729"/>
                  <a:pt x="290" y="729"/>
                  <a:pt x="290" y="729"/>
                </a:cubicBezTo>
                <a:cubicBezTo>
                  <a:pt x="378" y="738"/>
                  <a:pt x="378" y="738"/>
                  <a:pt x="378" y="738"/>
                </a:cubicBezTo>
                <a:cubicBezTo>
                  <a:pt x="417" y="645"/>
                  <a:pt x="417" y="645"/>
                  <a:pt x="417" y="645"/>
                </a:cubicBezTo>
                <a:cubicBezTo>
                  <a:pt x="440" y="641"/>
                  <a:pt x="463" y="634"/>
                  <a:pt x="484" y="625"/>
                </a:cubicBezTo>
                <a:cubicBezTo>
                  <a:pt x="568" y="679"/>
                  <a:pt x="568" y="679"/>
                  <a:pt x="568" y="679"/>
                </a:cubicBezTo>
                <a:cubicBezTo>
                  <a:pt x="636" y="623"/>
                  <a:pt x="636" y="623"/>
                  <a:pt x="636" y="623"/>
                </a:cubicBezTo>
                <a:cubicBezTo>
                  <a:pt x="599" y="531"/>
                  <a:pt x="599" y="531"/>
                  <a:pt x="599" y="531"/>
                </a:cubicBezTo>
                <a:cubicBezTo>
                  <a:pt x="613" y="511"/>
                  <a:pt x="624" y="489"/>
                  <a:pt x="633" y="465"/>
                </a:cubicBezTo>
                <a:lnTo>
                  <a:pt x="730" y="444"/>
                </a:lnTo>
                <a:close/>
                <a:moveTo>
                  <a:pt x="503" y="401"/>
                </a:moveTo>
                <a:cubicBezTo>
                  <a:pt x="488" y="463"/>
                  <a:pt x="433" y="505"/>
                  <a:pt x="369" y="505"/>
                </a:cubicBezTo>
                <a:cubicBezTo>
                  <a:pt x="369" y="505"/>
                  <a:pt x="369" y="505"/>
                  <a:pt x="369" y="505"/>
                </a:cubicBezTo>
                <a:cubicBezTo>
                  <a:pt x="358" y="505"/>
                  <a:pt x="346" y="504"/>
                  <a:pt x="335" y="502"/>
                </a:cubicBezTo>
                <a:cubicBezTo>
                  <a:pt x="261" y="483"/>
                  <a:pt x="216" y="408"/>
                  <a:pt x="234" y="334"/>
                </a:cubicBezTo>
                <a:cubicBezTo>
                  <a:pt x="250" y="272"/>
                  <a:pt x="305" y="229"/>
                  <a:pt x="369" y="229"/>
                </a:cubicBezTo>
                <a:cubicBezTo>
                  <a:pt x="380" y="229"/>
                  <a:pt x="392" y="231"/>
                  <a:pt x="403" y="233"/>
                </a:cubicBezTo>
                <a:cubicBezTo>
                  <a:pt x="439" y="242"/>
                  <a:pt x="469" y="265"/>
                  <a:pt x="488" y="297"/>
                </a:cubicBezTo>
                <a:cubicBezTo>
                  <a:pt x="507" y="328"/>
                  <a:pt x="512" y="365"/>
                  <a:pt x="503" y="401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0" name="Freeform 245"/>
          <p:cNvSpPr>
            <a:spLocks/>
          </p:cNvSpPr>
          <p:nvPr/>
        </p:nvSpPr>
        <p:spPr bwMode="auto">
          <a:xfrm>
            <a:off x="6784181" y="2313385"/>
            <a:ext cx="142875" cy="133350"/>
          </a:xfrm>
          <a:custGeom>
            <a:avLst/>
            <a:gdLst>
              <a:gd name="T0" fmla="*/ 128 w 202"/>
              <a:gd name="T1" fmla="*/ 3 h 189"/>
              <a:gd name="T2" fmla="*/ 104 w 202"/>
              <a:gd name="T3" fmla="*/ 0 h 189"/>
              <a:gd name="T4" fmla="*/ 13 w 202"/>
              <a:gd name="T5" fmla="*/ 71 h 189"/>
              <a:gd name="T6" fmla="*/ 82 w 202"/>
              <a:gd name="T7" fmla="*/ 186 h 189"/>
              <a:gd name="T8" fmla="*/ 105 w 202"/>
              <a:gd name="T9" fmla="*/ 189 h 189"/>
              <a:gd name="T10" fmla="*/ 196 w 202"/>
              <a:gd name="T11" fmla="*/ 117 h 189"/>
              <a:gd name="T12" fmla="*/ 186 w 202"/>
              <a:gd name="T13" fmla="*/ 46 h 189"/>
              <a:gd name="T14" fmla="*/ 128 w 202"/>
              <a:gd name="T15" fmla="*/ 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2" h="189">
                <a:moveTo>
                  <a:pt x="128" y="3"/>
                </a:moveTo>
                <a:cubicBezTo>
                  <a:pt x="120" y="1"/>
                  <a:pt x="112" y="0"/>
                  <a:pt x="104" y="0"/>
                </a:cubicBezTo>
                <a:cubicBezTo>
                  <a:pt x="61" y="0"/>
                  <a:pt x="23" y="29"/>
                  <a:pt x="13" y="71"/>
                </a:cubicBezTo>
                <a:cubicBezTo>
                  <a:pt x="0" y="122"/>
                  <a:pt x="31" y="173"/>
                  <a:pt x="82" y="186"/>
                </a:cubicBezTo>
                <a:cubicBezTo>
                  <a:pt x="89" y="188"/>
                  <a:pt x="97" y="189"/>
                  <a:pt x="105" y="189"/>
                </a:cubicBezTo>
                <a:cubicBezTo>
                  <a:pt x="148" y="189"/>
                  <a:pt x="186" y="160"/>
                  <a:pt x="196" y="117"/>
                </a:cubicBezTo>
                <a:cubicBezTo>
                  <a:pt x="202" y="93"/>
                  <a:pt x="199" y="67"/>
                  <a:pt x="186" y="46"/>
                </a:cubicBezTo>
                <a:cubicBezTo>
                  <a:pt x="173" y="24"/>
                  <a:pt x="152" y="9"/>
                  <a:pt x="128" y="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1" name="Freeform 246"/>
          <p:cNvSpPr>
            <a:spLocks noEditPoints="1"/>
          </p:cNvSpPr>
          <p:nvPr/>
        </p:nvSpPr>
        <p:spPr bwMode="auto">
          <a:xfrm>
            <a:off x="6596063" y="2118122"/>
            <a:ext cx="523875" cy="523875"/>
          </a:xfrm>
          <a:custGeom>
            <a:avLst/>
            <a:gdLst>
              <a:gd name="T0" fmla="*/ 730 w 738"/>
              <a:gd name="T1" fmla="*/ 445 h 738"/>
              <a:gd name="T2" fmla="*/ 738 w 738"/>
              <a:gd name="T3" fmla="*/ 357 h 738"/>
              <a:gd name="T4" fmla="*/ 647 w 738"/>
              <a:gd name="T5" fmla="*/ 319 h 738"/>
              <a:gd name="T6" fmla="*/ 625 w 738"/>
              <a:gd name="T7" fmla="*/ 250 h 738"/>
              <a:gd name="T8" fmla="*/ 678 w 738"/>
              <a:gd name="T9" fmla="*/ 168 h 738"/>
              <a:gd name="T10" fmla="*/ 622 w 738"/>
              <a:gd name="T11" fmla="*/ 100 h 738"/>
              <a:gd name="T12" fmla="*/ 530 w 738"/>
              <a:gd name="T13" fmla="*/ 137 h 738"/>
              <a:gd name="T14" fmla="*/ 469 w 738"/>
              <a:gd name="T15" fmla="*/ 105 h 738"/>
              <a:gd name="T16" fmla="*/ 448 w 738"/>
              <a:gd name="T17" fmla="*/ 9 h 738"/>
              <a:gd name="T18" fmla="*/ 360 w 738"/>
              <a:gd name="T19" fmla="*/ 0 h 738"/>
              <a:gd name="T20" fmla="*/ 322 w 738"/>
              <a:gd name="T21" fmla="*/ 91 h 738"/>
              <a:gd name="T22" fmla="*/ 253 w 738"/>
              <a:gd name="T23" fmla="*/ 112 h 738"/>
              <a:gd name="T24" fmla="*/ 170 w 738"/>
              <a:gd name="T25" fmla="*/ 59 h 738"/>
              <a:gd name="T26" fmla="*/ 102 w 738"/>
              <a:gd name="T27" fmla="*/ 115 h 738"/>
              <a:gd name="T28" fmla="*/ 139 w 738"/>
              <a:gd name="T29" fmla="*/ 206 h 738"/>
              <a:gd name="T30" fmla="*/ 105 w 738"/>
              <a:gd name="T31" fmla="*/ 271 h 738"/>
              <a:gd name="T32" fmla="*/ 8 w 738"/>
              <a:gd name="T33" fmla="*/ 292 h 738"/>
              <a:gd name="T34" fmla="*/ 0 w 738"/>
              <a:gd name="T35" fmla="*/ 379 h 738"/>
              <a:gd name="T36" fmla="*/ 92 w 738"/>
              <a:gd name="T37" fmla="*/ 418 h 738"/>
              <a:gd name="T38" fmla="*/ 113 w 738"/>
              <a:gd name="T39" fmla="*/ 486 h 738"/>
              <a:gd name="T40" fmla="*/ 59 w 738"/>
              <a:gd name="T41" fmla="*/ 570 h 738"/>
              <a:gd name="T42" fmla="*/ 116 w 738"/>
              <a:gd name="T43" fmla="*/ 637 h 738"/>
              <a:gd name="T44" fmla="*/ 208 w 738"/>
              <a:gd name="T45" fmla="*/ 599 h 738"/>
              <a:gd name="T46" fmla="*/ 270 w 738"/>
              <a:gd name="T47" fmla="*/ 632 h 738"/>
              <a:gd name="T48" fmla="*/ 291 w 738"/>
              <a:gd name="T49" fmla="*/ 730 h 738"/>
              <a:gd name="T50" fmla="*/ 379 w 738"/>
              <a:gd name="T51" fmla="*/ 738 h 738"/>
              <a:gd name="T52" fmla="*/ 417 w 738"/>
              <a:gd name="T53" fmla="*/ 646 h 738"/>
              <a:gd name="T54" fmla="*/ 485 w 738"/>
              <a:gd name="T55" fmla="*/ 625 h 738"/>
              <a:gd name="T56" fmla="*/ 569 w 738"/>
              <a:gd name="T57" fmla="*/ 680 h 738"/>
              <a:gd name="T58" fmla="*/ 637 w 738"/>
              <a:gd name="T59" fmla="*/ 623 h 738"/>
              <a:gd name="T60" fmla="*/ 599 w 738"/>
              <a:gd name="T61" fmla="*/ 532 h 738"/>
              <a:gd name="T62" fmla="*/ 634 w 738"/>
              <a:gd name="T63" fmla="*/ 466 h 738"/>
              <a:gd name="T64" fmla="*/ 730 w 738"/>
              <a:gd name="T65" fmla="*/ 445 h 738"/>
              <a:gd name="T66" fmla="*/ 504 w 738"/>
              <a:gd name="T67" fmla="*/ 402 h 738"/>
              <a:gd name="T68" fmla="*/ 370 w 738"/>
              <a:gd name="T69" fmla="*/ 507 h 738"/>
              <a:gd name="T70" fmla="*/ 336 w 738"/>
              <a:gd name="T71" fmla="*/ 503 h 738"/>
              <a:gd name="T72" fmla="*/ 235 w 738"/>
              <a:gd name="T73" fmla="*/ 335 h 738"/>
              <a:gd name="T74" fmla="*/ 369 w 738"/>
              <a:gd name="T75" fmla="*/ 230 h 738"/>
              <a:gd name="T76" fmla="*/ 403 w 738"/>
              <a:gd name="T77" fmla="*/ 234 h 738"/>
              <a:gd name="T78" fmla="*/ 488 w 738"/>
              <a:gd name="T79" fmla="*/ 297 h 738"/>
              <a:gd name="T80" fmla="*/ 504 w 738"/>
              <a:gd name="T81" fmla="*/ 40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38" h="738">
                <a:moveTo>
                  <a:pt x="730" y="445"/>
                </a:moveTo>
                <a:cubicBezTo>
                  <a:pt x="738" y="357"/>
                  <a:pt x="738" y="357"/>
                  <a:pt x="738" y="357"/>
                </a:cubicBezTo>
                <a:cubicBezTo>
                  <a:pt x="647" y="319"/>
                  <a:pt x="647" y="319"/>
                  <a:pt x="647" y="319"/>
                </a:cubicBezTo>
                <a:cubicBezTo>
                  <a:pt x="643" y="295"/>
                  <a:pt x="635" y="272"/>
                  <a:pt x="625" y="250"/>
                </a:cubicBezTo>
                <a:cubicBezTo>
                  <a:pt x="678" y="168"/>
                  <a:pt x="678" y="168"/>
                  <a:pt x="678" y="168"/>
                </a:cubicBezTo>
                <a:cubicBezTo>
                  <a:pt x="622" y="100"/>
                  <a:pt x="622" y="100"/>
                  <a:pt x="622" y="100"/>
                </a:cubicBezTo>
                <a:cubicBezTo>
                  <a:pt x="530" y="137"/>
                  <a:pt x="530" y="137"/>
                  <a:pt x="530" y="137"/>
                </a:cubicBezTo>
                <a:cubicBezTo>
                  <a:pt x="512" y="124"/>
                  <a:pt x="491" y="113"/>
                  <a:pt x="469" y="105"/>
                </a:cubicBezTo>
                <a:cubicBezTo>
                  <a:pt x="448" y="9"/>
                  <a:pt x="448" y="9"/>
                  <a:pt x="448" y="9"/>
                </a:cubicBezTo>
                <a:cubicBezTo>
                  <a:pt x="360" y="0"/>
                  <a:pt x="360" y="0"/>
                  <a:pt x="360" y="0"/>
                </a:cubicBezTo>
                <a:cubicBezTo>
                  <a:pt x="322" y="91"/>
                  <a:pt x="322" y="91"/>
                  <a:pt x="322" y="91"/>
                </a:cubicBezTo>
                <a:cubicBezTo>
                  <a:pt x="298" y="95"/>
                  <a:pt x="275" y="102"/>
                  <a:pt x="253" y="112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39" y="206"/>
                  <a:pt x="139" y="206"/>
                  <a:pt x="139" y="206"/>
                </a:cubicBezTo>
                <a:cubicBezTo>
                  <a:pt x="125" y="226"/>
                  <a:pt x="114" y="247"/>
                  <a:pt x="105" y="271"/>
                </a:cubicBezTo>
                <a:cubicBezTo>
                  <a:pt x="8" y="292"/>
                  <a:pt x="8" y="292"/>
                  <a:pt x="8" y="292"/>
                </a:cubicBezTo>
                <a:cubicBezTo>
                  <a:pt x="0" y="379"/>
                  <a:pt x="0" y="379"/>
                  <a:pt x="0" y="379"/>
                </a:cubicBezTo>
                <a:cubicBezTo>
                  <a:pt x="92" y="418"/>
                  <a:pt x="92" y="418"/>
                  <a:pt x="92" y="418"/>
                </a:cubicBezTo>
                <a:cubicBezTo>
                  <a:pt x="97" y="441"/>
                  <a:pt x="104" y="464"/>
                  <a:pt x="113" y="486"/>
                </a:cubicBezTo>
                <a:cubicBezTo>
                  <a:pt x="59" y="570"/>
                  <a:pt x="59" y="570"/>
                  <a:pt x="59" y="570"/>
                </a:cubicBezTo>
                <a:cubicBezTo>
                  <a:pt x="116" y="637"/>
                  <a:pt x="116" y="637"/>
                  <a:pt x="116" y="637"/>
                </a:cubicBezTo>
                <a:cubicBezTo>
                  <a:pt x="208" y="599"/>
                  <a:pt x="208" y="599"/>
                  <a:pt x="208" y="599"/>
                </a:cubicBezTo>
                <a:cubicBezTo>
                  <a:pt x="227" y="612"/>
                  <a:pt x="248" y="623"/>
                  <a:pt x="270" y="632"/>
                </a:cubicBezTo>
                <a:cubicBezTo>
                  <a:pt x="291" y="730"/>
                  <a:pt x="291" y="730"/>
                  <a:pt x="291" y="730"/>
                </a:cubicBezTo>
                <a:cubicBezTo>
                  <a:pt x="379" y="738"/>
                  <a:pt x="379" y="738"/>
                  <a:pt x="379" y="738"/>
                </a:cubicBezTo>
                <a:cubicBezTo>
                  <a:pt x="417" y="646"/>
                  <a:pt x="417" y="646"/>
                  <a:pt x="417" y="646"/>
                </a:cubicBezTo>
                <a:cubicBezTo>
                  <a:pt x="441" y="642"/>
                  <a:pt x="463" y="635"/>
                  <a:pt x="485" y="625"/>
                </a:cubicBezTo>
                <a:cubicBezTo>
                  <a:pt x="569" y="680"/>
                  <a:pt x="569" y="680"/>
                  <a:pt x="569" y="680"/>
                </a:cubicBezTo>
                <a:cubicBezTo>
                  <a:pt x="637" y="623"/>
                  <a:pt x="637" y="623"/>
                  <a:pt x="637" y="623"/>
                </a:cubicBezTo>
                <a:cubicBezTo>
                  <a:pt x="599" y="532"/>
                  <a:pt x="599" y="532"/>
                  <a:pt x="599" y="532"/>
                </a:cubicBezTo>
                <a:cubicBezTo>
                  <a:pt x="613" y="512"/>
                  <a:pt x="625" y="490"/>
                  <a:pt x="634" y="466"/>
                </a:cubicBezTo>
                <a:lnTo>
                  <a:pt x="730" y="445"/>
                </a:lnTo>
                <a:close/>
                <a:moveTo>
                  <a:pt x="504" y="402"/>
                </a:moveTo>
                <a:cubicBezTo>
                  <a:pt x="489" y="464"/>
                  <a:pt x="433" y="507"/>
                  <a:pt x="370" y="507"/>
                </a:cubicBezTo>
                <a:cubicBezTo>
                  <a:pt x="358" y="507"/>
                  <a:pt x="347" y="506"/>
                  <a:pt x="336" y="503"/>
                </a:cubicBezTo>
                <a:cubicBezTo>
                  <a:pt x="262" y="484"/>
                  <a:pt x="217" y="409"/>
                  <a:pt x="235" y="335"/>
                </a:cubicBezTo>
                <a:cubicBezTo>
                  <a:pt x="251" y="273"/>
                  <a:pt x="306" y="230"/>
                  <a:pt x="369" y="230"/>
                </a:cubicBezTo>
                <a:cubicBezTo>
                  <a:pt x="381" y="230"/>
                  <a:pt x="392" y="231"/>
                  <a:pt x="403" y="234"/>
                </a:cubicBezTo>
                <a:cubicBezTo>
                  <a:pt x="439" y="243"/>
                  <a:pt x="469" y="265"/>
                  <a:pt x="488" y="297"/>
                </a:cubicBezTo>
                <a:cubicBezTo>
                  <a:pt x="508" y="329"/>
                  <a:pt x="513" y="366"/>
                  <a:pt x="504" y="40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2" name="Freeform 247"/>
          <p:cNvSpPr>
            <a:spLocks noEditPoints="1"/>
          </p:cNvSpPr>
          <p:nvPr/>
        </p:nvSpPr>
        <p:spPr bwMode="auto">
          <a:xfrm>
            <a:off x="5166124" y="2472930"/>
            <a:ext cx="354806" cy="353615"/>
          </a:xfrm>
          <a:custGeom>
            <a:avLst/>
            <a:gdLst>
              <a:gd name="T0" fmla="*/ 250 w 500"/>
              <a:gd name="T1" fmla="*/ 499 h 499"/>
              <a:gd name="T2" fmla="*/ 0 w 500"/>
              <a:gd name="T3" fmla="*/ 249 h 499"/>
              <a:gd name="T4" fmla="*/ 250 w 500"/>
              <a:gd name="T5" fmla="*/ 0 h 499"/>
              <a:gd name="T6" fmla="*/ 500 w 500"/>
              <a:gd name="T7" fmla="*/ 249 h 499"/>
              <a:gd name="T8" fmla="*/ 250 w 500"/>
              <a:gd name="T9" fmla="*/ 499 h 499"/>
              <a:gd name="T10" fmla="*/ 250 w 500"/>
              <a:gd name="T11" fmla="*/ 140 h 499"/>
              <a:gd name="T12" fmla="*/ 140 w 500"/>
              <a:gd name="T13" fmla="*/ 249 h 499"/>
              <a:gd name="T14" fmla="*/ 250 w 500"/>
              <a:gd name="T15" fmla="*/ 359 h 499"/>
              <a:gd name="T16" fmla="*/ 360 w 500"/>
              <a:gd name="T17" fmla="*/ 249 h 499"/>
              <a:gd name="T18" fmla="*/ 250 w 500"/>
              <a:gd name="T19" fmla="*/ 14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0" h="499">
                <a:moveTo>
                  <a:pt x="250" y="499"/>
                </a:moveTo>
                <a:cubicBezTo>
                  <a:pt x="112" y="499"/>
                  <a:pt x="0" y="387"/>
                  <a:pt x="0" y="249"/>
                </a:cubicBezTo>
                <a:cubicBezTo>
                  <a:pt x="0" y="112"/>
                  <a:pt x="112" y="0"/>
                  <a:pt x="250" y="0"/>
                </a:cubicBezTo>
                <a:cubicBezTo>
                  <a:pt x="388" y="0"/>
                  <a:pt x="500" y="112"/>
                  <a:pt x="500" y="249"/>
                </a:cubicBezTo>
                <a:cubicBezTo>
                  <a:pt x="500" y="387"/>
                  <a:pt x="388" y="499"/>
                  <a:pt x="250" y="499"/>
                </a:cubicBezTo>
                <a:close/>
                <a:moveTo>
                  <a:pt x="250" y="140"/>
                </a:moveTo>
                <a:cubicBezTo>
                  <a:pt x="190" y="140"/>
                  <a:pt x="140" y="189"/>
                  <a:pt x="140" y="249"/>
                </a:cubicBezTo>
                <a:cubicBezTo>
                  <a:pt x="140" y="310"/>
                  <a:pt x="190" y="359"/>
                  <a:pt x="250" y="359"/>
                </a:cubicBezTo>
                <a:cubicBezTo>
                  <a:pt x="311" y="359"/>
                  <a:pt x="360" y="310"/>
                  <a:pt x="360" y="249"/>
                </a:cubicBezTo>
                <a:cubicBezTo>
                  <a:pt x="360" y="189"/>
                  <a:pt x="311" y="140"/>
                  <a:pt x="250" y="140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3" name="Freeform 248"/>
          <p:cNvSpPr>
            <a:spLocks noEditPoints="1"/>
          </p:cNvSpPr>
          <p:nvPr/>
        </p:nvSpPr>
        <p:spPr bwMode="auto">
          <a:xfrm>
            <a:off x="6303169" y="3098007"/>
            <a:ext cx="406004" cy="408385"/>
          </a:xfrm>
          <a:custGeom>
            <a:avLst/>
            <a:gdLst>
              <a:gd name="T0" fmla="*/ 287 w 574"/>
              <a:gd name="T1" fmla="*/ 575 h 575"/>
              <a:gd name="T2" fmla="*/ 0 w 574"/>
              <a:gd name="T3" fmla="*/ 287 h 575"/>
              <a:gd name="T4" fmla="*/ 287 w 574"/>
              <a:gd name="T5" fmla="*/ 0 h 575"/>
              <a:gd name="T6" fmla="*/ 574 w 574"/>
              <a:gd name="T7" fmla="*/ 287 h 575"/>
              <a:gd name="T8" fmla="*/ 287 w 574"/>
              <a:gd name="T9" fmla="*/ 575 h 575"/>
              <a:gd name="T10" fmla="*/ 287 w 574"/>
              <a:gd name="T11" fmla="*/ 160 h 575"/>
              <a:gd name="T12" fmla="*/ 160 w 574"/>
              <a:gd name="T13" fmla="*/ 287 h 575"/>
              <a:gd name="T14" fmla="*/ 287 w 574"/>
              <a:gd name="T15" fmla="*/ 415 h 575"/>
              <a:gd name="T16" fmla="*/ 414 w 574"/>
              <a:gd name="T17" fmla="*/ 287 h 575"/>
              <a:gd name="T18" fmla="*/ 287 w 574"/>
              <a:gd name="T19" fmla="*/ 16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4" h="575">
                <a:moveTo>
                  <a:pt x="287" y="575"/>
                </a:moveTo>
                <a:cubicBezTo>
                  <a:pt x="129" y="575"/>
                  <a:pt x="0" y="446"/>
                  <a:pt x="0" y="287"/>
                </a:cubicBezTo>
                <a:cubicBezTo>
                  <a:pt x="0" y="129"/>
                  <a:pt x="129" y="0"/>
                  <a:pt x="287" y="0"/>
                </a:cubicBezTo>
                <a:cubicBezTo>
                  <a:pt x="446" y="0"/>
                  <a:pt x="574" y="129"/>
                  <a:pt x="574" y="287"/>
                </a:cubicBezTo>
                <a:cubicBezTo>
                  <a:pt x="574" y="446"/>
                  <a:pt x="446" y="575"/>
                  <a:pt x="287" y="575"/>
                </a:cubicBezTo>
                <a:close/>
                <a:moveTo>
                  <a:pt x="287" y="160"/>
                </a:moveTo>
                <a:cubicBezTo>
                  <a:pt x="217" y="160"/>
                  <a:pt x="160" y="217"/>
                  <a:pt x="160" y="287"/>
                </a:cubicBezTo>
                <a:cubicBezTo>
                  <a:pt x="160" y="358"/>
                  <a:pt x="217" y="415"/>
                  <a:pt x="287" y="415"/>
                </a:cubicBezTo>
                <a:cubicBezTo>
                  <a:pt x="357" y="415"/>
                  <a:pt x="414" y="358"/>
                  <a:pt x="414" y="287"/>
                </a:cubicBezTo>
                <a:cubicBezTo>
                  <a:pt x="414" y="217"/>
                  <a:pt x="357" y="160"/>
                  <a:pt x="287" y="160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4" name="Freeform 249"/>
          <p:cNvSpPr>
            <a:spLocks noEditPoints="1"/>
          </p:cNvSpPr>
          <p:nvPr/>
        </p:nvSpPr>
        <p:spPr bwMode="auto">
          <a:xfrm>
            <a:off x="6123385" y="1914525"/>
            <a:ext cx="257175" cy="257175"/>
          </a:xfrm>
          <a:custGeom>
            <a:avLst/>
            <a:gdLst>
              <a:gd name="T0" fmla="*/ 181 w 363"/>
              <a:gd name="T1" fmla="*/ 363 h 363"/>
              <a:gd name="T2" fmla="*/ 0 w 363"/>
              <a:gd name="T3" fmla="*/ 181 h 363"/>
              <a:gd name="T4" fmla="*/ 181 w 363"/>
              <a:gd name="T5" fmla="*/ 0 h 363"/>
              <a:gd name="T6" fmla="*/ 363 w 363"/>
              <a:gd name="T7" fmla="*/ 181 h 363"/>
              <a:gd name="T8" fmla="*/ 181 w 363"/>
              <a:gd name="T9" fmla="*/ 363 h 363"/>
              <a:gd name="T10" fmla="*/ 181 w 363"/>
              <a:gd name="T11" fmla="*/ 120 h 363"/>
              <a:gd name="T12" fmla="*/ 120 w 363"/>
              <a:gd name="T13" fmla="*/ 181 h 363"/>
              <a:gd name="T14" fmla="*/ 181 w 363"/>
              <a:gd name="T15" fmla="*/ 243 h 363"/>
              <a:gd name="T16" fmla="*/ 243 w 363"/>
              <a:gd name="T17" fmla="*/ 181 h 363"/>
              <a:gd name="T18" fmla="*/ 181 w 363"/>
              <a:gd name="T19" fmla="*/ 120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3" h="363">
                <a:moveTo>
                  <a:pt x="181" y="363"/>
                </a:moveTo>
                <a:cubicBezTo>
                  <a:pt x="81" y="363"/>
                  <a:pt x="0" y="282"/>
                  <a:pt x="0" y="181"/>
                </a:cubicBez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3" y="81"/>
                  <a:pt x="363" y="181"/>
                </a:cubicBezTo>
                <a:cubicBezTo>
                  <a:pt x="363" y="282"/>
                  <a:pt x="281" y="363"/>
                  <a:pt x="181" y="363"/>
                </a:cubicBezTo>
                <a:close/>
                <a:moveTo>
                  <a:pt x="181" y="120"/>
                </a:moveTo>
                <a:cubicBezTo>
                  <a:pt x="147" y="120"/>
                  <a:pt x="120" y="147"/>
                  <a:pt x="120" y="181"/>
                </a:cubicBezTo>
                <a:cubicBezTo>
                  <a:pt x="120" y="215"/>
                  <a:pt x="147" y="243"/>
                  <a:pt x="181" y="243"/>
                </a:cubicBezTo>
                <a:cubicBezTo>
                  <a:pt x="215" y="243"/>
                  <a:pt x="243" y="215"/>
                  <a:pt x="243" y="181"/>
                </a:cubicBezTo>
                <a:cubicBezTo>
                  <a:pt x="243" y="147"/>
                  <a:pt x="215" y="120"/>
                  <a:pt x="181" y="12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5" name="Freeform 250"/>
          <p:cNvSpPr>
            <a:spLocks noEditPoints="1"/>
          </p:cNvSpPr>
          <p:nvPr/>
        </p:nvSpPr>
        <p:spPr bwMode="auto">
          <a:xfrm>
            <a:off x="5835253" y="4121944"/>
            <a:ext cx="242888" cy="242888"/>
          </a:xfrm>
          <a:custGeom>
            <a:avLst/>
            <a:gdLst>
              <a:gd name="T0" fmla="*/ 171 w 343"/>
              <a:gd name="T1" fmla="*/ 343 h 343"/>
              <a:gd name="T2" fmla="*/ 0 w 343"/>
              <a:gd name="T3" fmla="*/ 171 h 343"/>
              <a:gd name="T4" fmla="*/ 171 w 343"/>
              <a:gd name="T5" fmla="*/ 0 h 343"/>
              <a:gd name="T6" fmla="*/ 343 w 343"/>
              <a:gd name="T7" fmla="*/ 171 h 343"/>
              <a:gd name="T8" fmla="*/ 171 w 343"/>
              <a:gd name="T9" fmla="*/ 343 h 343"/>
              <a:gd name="T10" fmla="*/ 171 w 343"/>
              <a:gd name="T11" fmla="*/ 100 h 343"/>
              <a:gd name="T12" fmla="*/ 100 w 343"/>
              <a:gd name="T13" fmla="*/ 171 h 343"/>
              <a:gd name="T14" fmla="*/ 171 w 343"/>
              <a:gd name="T15" fmla="*/ 243 h 343"/>
              <a:gd name="T16" fmla="*/ 243 w 343"/>
              <a:gd name="T17" fmla="*/ 171 h 343"/>
              <a:gd name="T18" fmla="*/ 171 w 343"/>
              <a:gd name="T19" fmla="*/ 10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3" h="343">
                <a:moveTo>
                  <a:pt x="171" y="343"/>
                </a:moveTo>
                <a:cubicBezTo>
                  <a:pt x="77" y="343"/>
                  <a:pt x="0" y="266"/>
                  <a:pt x="0" y="171"/>
                </a:cubicBezTo>
                <a:cubicBezTo>
                  <a:pt x="0" y="77"/>
                  <a:pt x="77" y="0"/>
                  <a:pt x="171" y="0"/>
                </a:cubicBezTo>
                <a:cubicBezTo>
                  <a:pt x="266" y="0"/>
                  <a:pt x="343" y="77"/>
                  <a:pt x="343" y="171"/>
                </a:cubicBezTo>
                <a:cubicBezTo>
                  <a:pt x="343" y="266"/>
                  <a:pt x="266" y="343"/>
                  <a:pt x="171" y="343"/>
                </a:cubicBezTo>
                <a:close/>
                <a:moveTo>
                  <a:pt x="171" y="100"/>
                </a:moveTo>
                <a:cubicBezTo>
                  <a:pt x="132" y="100"/>
                  <a:pt x="100" y="132"/>
                  <a:pt x="100" y="171"/>
                </a:cubicBezTo>
                <a:cubicBezTo>
                  <a:pt x="100" y="211"/>
                  <a:pt x="132" y="243"/>
                  <a:pt x="171" y="243"/>
                </a:cubicBezTo>
                <a:cubicBezTo>
                  <a:pt x="211" y="243"/>
                  <a:pt x="243" y="211"/>
                  <a:pt x="243" y="171"/>
                </a:cubicBezTo>
                <a:cubicBezTo>
                  <a:pt x="243" y="132"/>
                  <a:pt x="211" y="100"/>
                  <a:pt x="171" y="10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9" name="Freeform 254"/>
          <p:cNvSpPr>
            <a:spLocks/>
          </p:cNvSpPr>
          <p:nvPr/>
        </p:nvSpPr>
        <p:spPr bwMode="auto">
          <a:xfrm>
            <a:off x="4898233" y="3401616"/>
            <a:ext cx="413147" cy="198834"/>
          </a:xfrm>
          <a:custGeom>
            <a:avLst/>
            <a:gdLst>
              <a:gd name="T0" fmla="*/ 630 w 651"/>
              <a:gd name="T1" fmla="*/ 273 h 313"/>
              <a:gd name="T2" fmla="*/ 589 w 651"/>
              <a:gd name="T3" fmla="*/ 273 h 313"/>
              <a:gd name="T4" fmla="*/ 304 w 651"/>
              <a:gd name="T5" fmla="*/ 0 h 313"/>
              <a:gd name="T6" fmla="*/ 19 w 651"/>
              <a:gd name="T7" fmla="*/ 271 h 313"/>
              <a:gd name="T8" fmla="*/ 0 w 651"/>
              <a:gd name="T9" fmla="*/ 292 h 313"/>
              <a:gd name="T10" fmla="*/ 21 w 651"/>
              <a:gd name="T11" fmla="*/ 313 h 313"/>
              <a:gd name="T12" fmla="*/ 630 w 651"/>
              <a:gd name="T13" fmla="*/ 313 h 313"/>
              <a:gd name="T14" fmla="*/ 651 w 651"/>
              <a:gd name="T15" fmla="*/ 293 h 313"/>
              <a:gd name="T16" fmla="*/ 630 w 651"/>
              <a:gd name="T17" fmla="*/ 27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1" h="313">
                <a:moveTo>
                  <a:pt x="630" y="273"/>
                </a:moveTo>
                <a:cubicBezTo>
                  <a:pt x="589" y="273"/>
                  <a:pt x="589" y="273"/>
                  <a:pt x="589" y="273"/>
                </a:cubicBezTo>
                <a:cubicBezTo>
                  <a:pt x="578" y="113"/>
                  <a:pt x="454" y="0"/>
                  <a:pt x="304" y="0"/>
                </a:cubicBezTo>
                <a:cubicBezTo>
                  <a:pt x="153" y="0"/>
                  <a:pt x="30" y="116"/>
                  <a:pt x="19" y="271"/>
                </a:cubicBezTo>
                <a:cubicBezTo>
                  <a:pt x="9" y="272"/>
                  <a:pt x="0" y="281"/>
                  <a:pt x="0" y="292"/>
                </a:cubicBezTo>
                <a:cubicBezTo>
                  <a:pt x="0" y="303"/>
                  <a:pt x="10" y="313"/>
                  <a:pt x="21" y="313"/>
                </a:cubicBezTo>
                <a:cubicBezTo>
                  <a:pt x="630" y="313"/>
                  <a:pt x="630" y="313"/>
                  <a:pt x="630" y="313"/>
                </a:cubicBezTo>
                <a:cubicBezTo>
                  <a:pt x="642" y="313"/>
                  <a:pt x="651" y="304"/>
                  <a:pt x="651" y="293"/>
                </a:cubicBezTo>
                <a:cubicBezTo>
                  <a:pt x="651" y="282"/>
                  <a:pt x="642" y="273"/>
                  <a:pt x="630" y="273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10" name="Freeform 255"/>
          <p:cNvSpPr>
            <a:spLocks/>
          </p:cNvSpPr>
          <p:nvPr/>
        </p:nvSpPr>
        <p:spPr bwMode="auto">
          <a:xfrm>
            <a:off x="4802981" y="3461147"/>
            <a:ext cx="829866" cy="1590675"/>
          </a:xfrm>
          <a:custGeom>
            <a:avLst/>
            <a:gdLst>
              <a:gd name="T0" fmla="*/ 835 w 1488"/>
              <a:gd name="T1" fmla="*/ 717 h 2854"/>
              <a:gd name="T2" fmla="*/ 851 w 1488"/>
              <a:gd name="T3" fmla="*/ 708 h 2854"/>
              <a:gd name="T4" fmla="*/ 1249 w 1488"/>
              <a:gd name="T5" fmla="*/ 68 h 2854"/>
              <a:gd name="T6" fmla="*/ 1417 w 1488"/>
              <a:gd name="T7" fmla="*/ 36 h 2854"/>
              <a:gd name="T8" fmla="*/ 1451 w 1488"/>
              <a:gd name="T9" fmla="*/ 199 h 2854"/>
              <a:gd name="T10" fmla="*/ 890 w 1488"/>
              <a:gd name="T11" fmla="*/ 1074 h 2854"/>
              <a:gd name="T12" fmla="*/ 887 w 1488"/>
              <a:gd name="T13" fmla="*/ 1085 h 2854"/>
              <a:gd name="T14" fmla="*/ 887 w 1488"/>
              <a:gd name="T15" fmla="*/ 1839 h 2854"/>
              <a:gd name="T16" fmla="*/ 887 w 1488"/>
              <a:gd name="T17" fmla="*/ 1906 h 2854"/>
              <a:gd name="T18" fmla="*/ 887 w 1488"/>
              <a:gd name="T19" fmla="*/ 2723 h 2854"/>
              <a:gd name="T20" fmla="*/ 751 w 1488"/>
              <a:gd name="T21" fmla="*/ 2854 h 2854"/>
              <a:gd name="T22" fmla="*/ 749 w 1488"/>
              <a:gd name="T23" fmla="*/ 2854 h 2854"/>
              <a:gd name="T24" fmla="*/ 614 w 1488"/>
              <a:gd name="T25" fmla="*/ 2723 h 2854"/>
              <a:gd name="T26" fmla="*/ 614 w 1488"/>
              <a:gd name="T27" fmla="*/ 1925 h 2854"/>
              <a:gd name="T28" fmla="*/ 595 w 1488"/>
              <a:gd name="T29" fmla="*/ 1906 h 2854"/>
              <a:gd name="T30" fmla="*/ 576 w 1488"/>
              <a:gd name="T31" fmla="*/ 1906 h 2854"/>
              <a:gd name="T32" fmla="*/ 557 w 1488"/>
              <a:gd name="T33" fmla="*/ 1925 h 2854"/>
              <a:gd name="T34" fmla="*/ 557 w 1488"/>
              <a:gd name="T35" fmla="*/ 2723 h 2854"/>
              <a:gd name="T36" fmla="*/ 421 w 1488"/>
              <a:gd name="T37" fmla="*/ 2854 h 2854"/>
              <a:gd name="T38" fmla="*/ 419 w 1488"/>
              <a:gd name="T39" fmla="*/ 2854 h 2854"/>
              <a:gd name="T40" fmla="*/ 283 w 1488"/>
              <a:gd name="T41" fmla="*/ 2723 h 2854"/>
              <a:gd name="T42" fmla="*/ 283 w 1488"/>
              <a:gd name="T43" fmla="*/ 1906 h 2854"/>
              <a:gd name="T44" fmla="*/ 283 w 1488"/>
              <a:gd name="T45" fmla="*/ 1839 h 2854"/>
              <a:gd name="T46" fmla="*/ 283 w 1488"/>
              <a:gd name="T47" fmla="*/ 1103 h 2854"/>
              <a:gd name="T48" fmla="*/ 263 w 1488"/>
              <a:gd name="T49" fmla="*/ 1085 h 2854"/>
              <a:gd name="T50" fmla="*/ 263 w 1488"/>
              <a:gd name="T51" fmla="*/ 1085 h 2854"/>
              <a:gd name="T52" fmla="*/ 246 w 1488"/>
              <a:gd name="T53" fmla="*/ 1103 h 2854"/>
              <a:gd name="T54" fmla="*/ 246 w 1488"/>
              <a:gd name="T55" fmla="*/ 1712 h 2854"/>
              <a:gd name="T56" fmla="*/ 123 w 1488"/>
              <a:gd name="T57" fmla="*/ 1830 h 2854"/>
              <a:gd name="T58" fmla="*/ 0 w 1488"/>
              <a:gd name="T59" fmla="*/ 1712 h 2854"/>
              <a:gd name="T60" fmla="*/ 0 w 1488"/>
              <a:gd name="T61" fmla="*/ 1170 h 2854"/>
              <a:gd name="T62" fmla="*/ 0 w 1488"/>
              <a:gd name="T63" fmla="*/ 1024 h 2854"/>
              <a:gd name="T64" fmla="*/ 0 w 1488"/>
              <a:gd name="T65" fmla="*/ 736 h 2854"/>
              <a:gd name="T66" fmla="*/ 19 w 1488"/>
              <a:gd name="T67" fmla="*/ 717 h 2854"/>
              <a:gd name="T68" fmla="*/ 835 w 1488"/>
              <a:gd name="T69" fmla="*/ 717 h 2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88" h="2854">
                <a:moveTo>
                  <a:pt x="835" y="717"/>
                </a:moveTo>
                <a:cubicBezTo>
                  <a:pt x="841" y="717"/>
                  <a:pt x="847" y="714"/>
                  <a:pt x="851" y="708"/>
                </a:cubicBezTo>
                <a:cubicBezTo>
                  <a:pt x="1249" y="68"/>
                  <a:pt x="1249" y="68"/>
                  <a:pt x="1249" y="68"/>
                </a:cubicBezTo>
                <a:cubicBezTo>
                  <a:pt x="1286" y="14"/>
                  <a:pt x="1361" y="0"/>
                  <a:pt x="1417" y="36"/>
                </a:cubicBezTo>
                <a:cubicBezTo>
                  <a:pt x="1473" y="72"/>
                  <a:pt x="1488" y="145"/>
                  <a:pt x="1451" y="199"/>
                </a:cubicBezTo>
                <a:cubicBezTo>
                  <a:pt x="890" y="1074"/>
                  <a:pt x="890" y="1074"/>
                  <a:pt x="890" y="1074"/>
                </a:cubicBezTo>
                <a:cubicBezTo>
                  <a:pt x="888" y="1077"/>
                  <a:pt x="887" y="1081"/>
                  <a:pt x="887" y="1085"/>
                </a:cubicBezTo>
                <a:cubicBezTo>
                  <a:pt x="887" y="1839"/>
                  <a:pt x="887" y="1839"/>
                  <a:pt x="887" y="1839"/>
                </a:cubicBezTo>
                <a:cubicBezTo>
                  <a:pt x="887" y="1906"/>
                  <a:pt x="887" y="1906"/>
                  <a:pt x="887" y="1906"/>
                </a:cubicBezTo>
                <a:cubicBezTo>
                  <a:pt x="887" y="2723"/>
                  <a:pt x="887" y="2723"/>
                  <a:pt x="887" y="2723"/>
                </a:cubicBezTo>
                <a:cubicBezTo>
                  <a:pt x="887" y="2795"/>
                  <a:pt x="826" y="2854"/>
                  <a:pt x="751" y="2854"/>
                </a:cubicBezTo>
                <a:cubicBezTo>
                  <a:pt x="749" y="2854"/>
                  <a:pt x="749" y="2854"/>
                  <a:pt x="749" y="2854"/>
                </a:cubicBezTo>
                <a:cubicBezTo>
                  <a:pt x="675" y="2854"/>
                  <a:pt x="614" y="2795"/>
                  <a:pt x="614" y="2723"/>
                </a:cubicBezTo>
                <a:cubicBezTo>
                  <a:pt x="614" y="1925"/>
                  <a:pt x="614" y="1925"/>
                  <a:pt x="614" y="1925"/>
                </a:cubicBezTo>
                <a:cubicBezTo>
                  <a:pt x="614" y="1914"/>
                  <a:pt x="605" y="1906"/>
                  <a:pt x="595" y="1906"/>
                </a:cubicBezTo>
                <a:cubicBezTo>
                  <a:pt x="576" y="1906"/>
                  <a:pt x="576" y="1906"/>
                  <a:pt x="576" y="1906"/>
                </a:cubicBezTo>
                <a:cubicBezTo>
                  <a:pt x="565" y="1906"/>
                  <a:pt x="557" y="1914"/>
                  <a:pt x="557" y="1925"/>
                </a:cubicBezTo>
                <a:cubicBezTo>
                  <a:pt x="557" y="2723"/>
                  <a:pt x="557" y="2723"/>
                  <a:pt x="557" y="2723"/>
                </a:cubicBezTo>
                <a:cubicBezTo>
                  <a:pt x="557" y="2795"/>
                  <a:pt x="495" y="2854"/>
                  <a:pt x="421" y="2854"/>
                </a:cubicBezTo>
                <a:cubicBezTo>
                  <a:pt x="419" y="2854"/>
                  <a:pt x="419" y="2854"/>
                  <a:pt x="419" y="2854"/>
                </a:cubicBezTo>
                <a:cubicBezTo>
                  <a:pt x="344" y="2854"/>
                  <a:pt x="283" y="2795"/>
                  <a:pt x="283" y="2723"/>
                </a:cubicBezTo>
                <a:cubicBezTo>
                  <a:pt x="283" y="1906"/>
                  <a:pt x="283" y="1906"/>
                  <a:pt x="283" y="1906"/>
                </a:cubicBezTo>
                <a:cubicBezTo>
                  <a:pt x="283" y="1839"/>
                  <a:pt x="283" y="1839"/>
                  <a:pt x="283" y="1839"/>
                </a:cubicBezTo>
                <a:cubicBezTo>
                  <a:pt x="283" y="1103"/>
                  <a:pt x="283" y="1103"/>
                  <a:pt x="283" y="1103"/>
                </a:cubicBezTo>
                <a:cubicBezTo>
                  <a:pt x="283" y="1092"/>
                  <a:pt x="274" y="1084"/>
                  <a:pt x="263" y="1085"/>
                </a:cubicBezTo>
                <a:cubicBezTo>
                  <a:pt x="263" y="1085"/>
                  <a:pt x="263" y="1085"/>
                  <a:pt x="263" y="1085"/>
                </a:cubicBezTo>
                <a:cubicBezTo>
                  <a:pt x="253" y="1086"/>
                  <a:pt x="246" y="1094"/>
                  <a:pt x="246" y="1103"/>
                </a:cubicBezTo>
                <a:cubicBezTo>
                  <a:pt x="246" y="1712"/>
                  <a:pt x="246" y="1712"/>
                  <a:pt x="246" y="1712"/>
                </a:cubicBezTo>
                <a:cubicBezTo>
                  <a:pt x="246" y="1778"/>
                  <a:pt x="190" y="1830"/>
                  <a:pt x="123" y="1830"/>
                </a:cubicBezTo>
                <a:cubicBezTo>
                  <a:pt x="56" y="1830"/>
                  <a:pt x="0" y="1778"/>
                  <a:pt x="0" y="1712"/>
                </a:cubicBezTo>
                <a:cubicBezTo>
                  <a:pt x="0" y="1170"/>
                  <a:pt x="0" y="1170"/>
                  <a:pt x="0" y="1170"/>
                </a:cubicBezTo>
                <a:cubicBezTo>
                  <a:pt x="0" y="1024"/>
                  <a:pt x="0" y="1024"/>
                  <a:pt x="0" y="1024"/>
                </a:cubicBezTo>
                <a:cubicBezTo>
                  <a:pt x="0" y="736"/>
                  <a:pt x="0" y="736"/>
                  <a:pt x="0" y="736"/>
                </a:cubicBezTo>
                <a:cubicBezTo>
                  <a:pt x="0" y="726"/>
                  <a:pt x="9" y="717"/>
                  <a:pt x="19" y="717"/>
                </a:cubicBezTo>
                <a:lnTo>
                  <a:pt x="835" y="71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11" name="Freeform 256"/>
          <p:cNvSpPr>
            <a:spLocks/>
          </p:cNvSpPr>
          <p:nvPr/>
        </p:nvSpPr>
        <p:spPr bwMode="auto">
          <a:xfrm>
            <a:off x="4925617" y="3638551"/>
            <a:ext cx="339328" cy="183356"/>
          </a:xfrm>
          <a:custGeom>
            <a:avLst/>
            <a:gdLst>
              <a:gd name="T0" fmla="*/ 1 w 535"/>
              <a:gd name="T1" fmla="*/ 0 h 290"/>
              <a:gd name="T2" fmla="*/ 0 w 535"/>
              <a:gd name="T3" fmla="*/ 22 h 290"/>
              <a:gd name="T4" fmla="*/ 267 w 535"/>
              <a:gd name="T5" fmla="*/ 290 h 290"/>
              <a:gd name="T6" fmla="*/ 535 w 535"/>
              <a:gd name="T7" fmla="*/ 22 h 290"/>
              <a:gd name="T8" fmla="*/ 534 w 535"/>
              <a:gd name="T9" fmla="*/ 0 h 290"/>
              <a:gd name="T10" fmla="*/ 1 w 535"/>
              <a:gd name="T11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5" h="290">
                <a:moveTo>
                  <a:pt x="1" y="0"/>
                </a:moveTo>
                <a:cubicBezTo>
                  <a:pt x="0" y="7"/>
                  <a:pt x="0" y="15"/>
                  <a:pt x="0" y="22"/>
                </a:cubicBezTo>
                <a:cubicBezTo>
                  <a:pt x="0" y="170"/>
                  <a:pt x="120" y="290"/>
                  <a:pt x="267" y="290"/>
                </a:cubicBezTo>
                <a:cubicBezTo>
                  <a:pt x="415" y="290"/>
                  <a:pt x="535" y="170"/>
                  <a:pt x="535" y="22"/>
                </a:cubicBezTo>
                <a:cubicBezTo>
                  <a:pt x="535" y="15"/>
                  <a:pt x="534" y="7"/>
                  <a:pt x="534" y="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354" name="TextBox 353"/>
          <p:cNvSpPr txBox="1">
            <a:spLocks noChangeArrowheads="1"/>
          </p:cNvSpPr>
          <p:nvPr/>
        </p:nvSpPr>
        <p:spPr bwMode="auto">
          <a:xfrm>
            <a:off x="1133127" y="1875748"/>
            <a:ext cx="295786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700" b="1" dirty="0">
                <a:solidFill>
                  <a:srgbClr val="358FCB"/>
                </a:solidFill>
                <a:latin typeface="Raleway" pitchFamily="34" charset="0"/>
              </a:rPr>
              <a:t>ЭФФЕКТИВНОСТ</a:t>
            </a:r>
            <a:endParaRPr lang="id-ID" altLang="ru-RU" sz="2700" b="1" dirty="0">
              <a:solidFill>
                <a:srgbClr val="358FCB"/>
              </a:solidFill>
              <a:latin typeface="Raleway" pitchFamily="34" charset="0"/>
            </a:endParaRPr>
          </a:p>
        </p:txBody>
      </p:sp>
      <p:sp>
        <p:nvSpPr>
          <p:cNvPr id="355" name="Rectangle 354"/>
          <p:cNvSpPr/>
          <p:nvPr/>
        </p:nvSpPr>
        <p:spPr>
          <a:xfrm>
            <a:off x="637243" y="3563527"/>
            <a:ext cx="3458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Всем известна разница между работоспособностью и эффективностью:</a:t>
            </a:r>
          </a:p>
          <a:p>
            <a:pPr algn="r">
              <a:defRPr/>
            </a:pP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0"/>
              </a:rPr>
              <a:t>работоспособность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 начинает дело, а</a:t>
            </a:r>
          </a:p>
          <a:p>
            <a:pPr algn="r">
              <a:defRPr/>
            </a:pPr>
            <a:r>
              <a:rPr lang="ru-RU" sz="1050" b="1" dirty="0">
                <a:solidFill>
                  <a:schemeClr val="accent1">
                    <a:lumMod val="75000"/>
                  </a:schemeClr>
                </a:solidFill>
                <a:latin typeface="PT Sans" panose="020B0503020203020204" pitchFamily="34" charset="0"/>
              </a:rPr>
              <a:t>эффективность</a:t>
            </a: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 начинает правильные дела</a:t>
            </a:r>
            <a:endParaRPr lang="id-ID" sz="1050" dirty="0">
              <a:solidFill>
                <a:schemeClr val="bg1">
                  <a:lumMod val="65000"/>
                </a:schemeClr>
              </a:solidFill>
              <a:latin typeface="PT Sans" panose="020B0503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645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1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3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3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8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3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8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3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8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3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8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33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4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7" dur="4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4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1" dur="4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4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5" dur="4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  <p:bldP spid="3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Freeform 239"/>
          <p:cNvSpPr>
            <a:spLocks noEditPoints="1"/>
          </p:cNvSpPr>
          <p:nvPr/>
        </p:nvSpPr>
        <p:spPr bwMode="auto">
          <a:xfrm>
            <a:off x="5748337" y="2551510"/>
            <a:ext cx="1500188" cy="1500188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5" name="Freeform 240"/>
          <p:cNvSpPr>
            <a:spLocks noEditPoints="1"/>
          </p:cNvSpPr>
          <p:nvPr/>
        </p:nvSpPr>
        <p:spPr bwMode="auto">
          <a:xfrm>
            <a:off x="4691063" y="1996679"/>
            <a:ext cx="1304925" cy="1304925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6" name="Freeform 241"/>
          <p:cNvSpPr>
            <a:spLocks noEditPoints="1"/>
          </p:cNvSpPr>
          <p:nvPr/>
        </p:nvSpPr>
        <p:spPr bwMode="auto">
          <a:xfrm>
            <a:off x="5776914" y="1568053"/>
            <a:ext cx="946547" cy="946547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7" name="Freeform 242"/>
          <p:cNvSpPr>
            <a:spLocks noEditPoints="1"/>
          </p:cNvSpPr>
          <p:nvPr/>
        </p:nvSpPr>
        <p:spPr bwMode="auto">
          <a:xfrm>
            <a:off x="5555458" y="3839766"/>
            <a:ext cx="803672" cy="803672"/>
          </a:xfrm>
          <a:custGeom>
            <a:avLst/>
            <a:gdLst>
              <a:gd name="T0" fmla="*/ 1013 w 1135"/>
              <a:gd name="T1" fmla="*/ 544 h 1134"/>
              <a:gd name="T2" fmla="*/ 1135 w 1135"/>
              <a:gd name="T3" fmla="*/ 472 h 1134"/>
              <a:gd name="T4" fmla="*/ 1107 w 1135"/>
              <a:gd name="T5" fmla="*/ 367 h 1134"/>
              <a:gd name="T6" fmla="*/ 965 w 1135"/>
              <a:gd name="T7" fmla="*/ 366 h 1134"/>
              <a:gd name="T8" fmla="*/ 866 w 1135"/>
              <a:gd name="T9" fmla="*/ 237 h 1134"/>
              <a:gd name="T10" fmla="*/ 901 w 1135"/>
              <a:gd name="T11" fmla="*/ 99 h 1134"/>
              <a:gd name="T12" fmla="*/ 808 w 1135"/>
              <a:gd name="T13" fmla="*/ 45 h 1134"/>
              <a:gd name="T14" fmla="*/ 706 w 1135"/>
              <a:gd name="T15" fmla="*/ 144 h 1134"/>
              <a:gd name="T16" fmla="*/ 544 w 1135"/>
              <a:gd name="T17" fmla="*/ 123 h 1134"/>
              <a:gd name="T18" fmla="*/ 472 w 1135"/>
              <a:gd name="T19" fmla="*/ 0 h 1134"/>
              <a:gd name="T20" fmla="*/ 367 w 1135"/>
              <a:gd name="T21" fmla="*/ 28 h 1134"/>
              <a:gd name="T22" fmla="*/ 365 w 1135"/>
              <a:gd name="T23" fmla="*/ 170 h 1134"/>
              <a:gd name="T24" fmla="*/ 237 w 1135"/>
              <a:gd name="T25" fmla="*/ 269 h 1134"/>
              <a:gd name="T26" fmla="*/ 99 w 1135"/>
              <a:gd name="T27" fmla="*/ 234 h 1134"/>
              <a:gd name="T28" fmla="*/ 45 w 1135"/>
              <a:gd name="T29" fmla="*/ 327 h 1134"/>
              <a:gd name="T30" fmla="*/ 144 w 1135"/>
              <a:gd name="T31" fmla="*/ 429 h 1134"/>
              <a:gd name="T32" fmla="*/ 123 w 1135"/>
              <a:gd name="T33" fmla="*/ 590 h 1134"/>
              <a:gd name="T34" fmla="*/ 0 w 1135"/>
              <a:gd name="T35" fmla="*/ 663 h 1134"/>
              <a:gd name="T36" fmla="*/ 28 w 1135"/>
              <a:gd name="T37" fmla="*/ 767 h 1134"/>
              <a:gd name="T38" fmla="*/ 171 w 1135"/>
              <a:gd name="T39" fmla="*/ 769 h 1134"/>
              <a:gd name="T40" fmla="*/ 269 w 1135"/>
              <a:gd name="T41" fmla="*/ 898 h 1134"/>
              <a:gd name="T42" fmla="*/ 234 w 1135"/>
              <a:gd name="T43" fmla="*/ 1036 h 1134"/>
              <a:gd name="T44" fmla="*/ 328 w 1135"/>
              <a:gd name="T45" fmla="*/ 1090 h 1134"/>
              <a:gd name="T46" fmla="*/ 429 w 1135"/>
              <a:gd name="T47" fmla="*/ 991 h 1134"/>
              <a:gd name="T48" fmla="*/ 591 w 1135"/>
              <a:gd name="T49" fmla="*/ 1012 h 1134"/>
              <a:gd name="T50" fmla="*/ 664 w 1135"/>
              <a:gd name="T51" fmla="*/ 1134 h 1134"/>
              <a:gd name="T52" fmla="*/ 768 w 1135"/>
              <a:gd name="T53" fmla="*/ 1106 h 1134"/>
              <a:gd name="T54" fmla="*/ 770 w 1135"/>
              <a:gd name="T55" fmla="*/ 964 h 1134"/>
              <a:gd name="T56" fmla="*/ 899 w 1135"/>
              <a:gd name="T57" fmla="*/ 865 h 1134"/>
              <a:gd name="T58" fmla="*/ 1036 w 1135"/>
              <a:gd name="T59" fmla="*/ 900 h 1134"/>
              <a:gd name="T60" fmla="*/ 1090 w 1135"/>
              <a:gd name="T61" fmla="*/ 807 h 1134"/>
              <a:gd name="T62" fmla="*/ 992 w 1135"/>
              <a:gd name="T63" fmla="*/ 705 h 1134"/>
              <a:gd name="T64" fmla="*/ 1013 w 1135"/>
              <a:gd name="T65" fmla="*/ 544 h 1134"/>
              <a:gd name="T66" fmla="*/ 593 w 1135"/>
              <a:gd name="T67" fmla="*/ 879 h 1134"/>
              <a:gd name="T68" fmla="*/ 256 w 1135"/>
              <a:gd name="T69" fmla="*/ 593 h 1134"/>
              <a:gd name="T70" fmla="*/ 543 w 1135"/>
              <a:gd name="T71" fmla="*/ 256 h 1134"/>
              <a:gd name="T72" fmla="*/ 879 w 1135"/>
              <a:gd name="T73" fmla="*/ 542 h 1134"/>
              <a:gd name="T74" fmla="*/ 593 w 1135"/>
              <a:gd name="T75" fmla="*/ 879 h 1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135" h="1134">
                <a:moveTo>
                  <a:pt x="1013" y="544"/>
                </a:moveTo>
                <a:cubicBezTo>
                  <a:pt x="1135" y="472"/>
                  <a:pt x="1135" y="472"/>
                  <a:pt x="1135" y="472"/>
                </a:cubicBezTo>
                <a:cubicBezTo>
                  <a:pt x="1107" y="367"/>
                  <a:pt x="1107" y="367"/>
                  <a:pt x="1107" y="367"/>
                </a:cubicBezTo>
                <a:cubicBezTo>
                  <a:pt x="965" y="366"/>
                  <a:pt x="965" y="366"/>
                  <a:pt x="965" y="366"/>
                </a:cubicBezTo>
                <a:cubicBezTo>
                  <a:pt x="940" y="317"/>
                  <a:pt x="906" y="273"/>
                  <a:pt x="866" y="237"/>
                </a:cubicBezTo>
                <a:cubicBezTo>
                  <a:pt x="901" y="99"/>
                  <a:pt x="901" y="99"/>
                  <a:pt x="901" y="99"/>
                </a:cubicBezTo>
                <a:cubicBezTo>
                  <a:pt x="808" y="45"/>
                  <a:pt x="808" y="45"/>
                  <a:pt x="808" y="45"/>
                </a:cubicBezTo>
                <a:cubicBezTo>
                  <a:pt x="706" y="144"/>
                  <a:pt x="706" y="144"/>
                  <a:pt x="706" y="144"/>
                </a:cubicBezTo>
                <a:cubicBezTo>
                  <a:pt x="655" y="127"/>
                  <a:pt x="601" y="120"/>
                  <a:pt x="544" y="123"/>
                </a:cubicBezTo>
                <a:cubicBezTo>
                  <a:pt x="472" y="0"/>
                  <a:pt x="472" y="0"/>
                  <a:pt x="472" y="0"/>
                </a:cubicBezTo>
                <a:cubicBezTo>
                  <a:pt x="367" y="28"/>
                  <a:pt x="367" y="28"/>
                  <a:pt x="367" y="28"/>
                </a:cubicBezTo>
                <a:cubicBezTo>
                  <a:pt x="365" y="170"/>
                  <a:pt x="365" y="170"/>
                  <a:pt x="365" y="170"/>
                </a:cubicBezTo>
                <a:cubicBezTo>
                  <a:pt x="317" y="195"/>
                  <a:pt x="273" y="229"/>
                  <a:pt x="237" y="269"/>
                </a:cubicBezTo>
                <a:cubicBezTo>
                  <a:pt x="99" y="234"/>
                  <a:pt x="99" y="234"/>
                  <a:pt x="99" y="234"/>
                </a:cubicBezTo>
                <a:cubicBezTo>
                  <a:pt x="45" y="327"/>
                  <a:pt x="45" y="327"/>
                  <a:pt x="45" y="327"/>
                </a:cubicBezTo>
                <a:cubicBezTo>
                  <a:pt x="144" y="429"/>
                  <a:pt x="144" y="429"/>
                  <a:pt x="144" y="429"/>
                </a:cubicBezTo>
                <a:cubicBezTo>
                  <a:pt x="128" y="480"/>
                  <a:pt x="120" y="534"/>
                  <a:pt x="123" y="590"/>
                </a:cubicBezTo>
                <a:cubicBezTo>
                  <a:pt x="0" y="663"/>
                  <a:pt x="0" y="663"/>
                  <a:pt x="0" y="663"/>
                </a:cubicBezTo>
                <a:cubicBezTo>
                  <a:pt x="28" y="767"/>
                  <a:pt x="28" y="767"/>
                  <a:pt x="28" y="767"/>
                </a:cubicBezTo>
                <a:cubicBezTo>
                  <a:pt x="171" y="769"/>
                  <a:pt x="171" y="769"/>
                  <a:pt x="171" y="769"/>
                </a:cubicBezTo>
                <a:cubicBezTo>
                  <a:pt x="195" y="818"/>
                  <a:pt x="229" y="862"/>
                  <a:pt x="269" y="898"/>
                </a:cubicBezTo>
                <a:cubicBezTo>
                  <a:pt x="234" y="1036"/>
                  <a:pt x="234" y="1036"/>
                  <a:pt x="234" y="1036"/>
                </a:cubicBezTo>
                <a:cubicBezTo>
                  <a:pt x="328" y="1090"/>
                  <a:pt x="328" y="1090"/>
                  <a:pt x="328" y="1090"/>
                </a:cubicBezTo>
                <a:cubicBezTo>
                  <a:pt x="429" y="991"/>
                  <a:pt x="429" y="991"/>
                  <a:pt x="429" y="991"/>
                </a:cubicBezTo>
                <a:cubicBezTo>
                  <a:pt x="480" y="1008"/>
                  <a:pt x="535" y="1015"/>
                  <a:pt x="591" y="1012"/>
                </a:cubicBezTo>
                <a:cubicBezTo>
                  <a:pt x="664" y="1134"/>
                  <a:pt x="664" y="1134"/>
                  <a:pt x="664" y="1134"/>
                </a:cubicBezTo>
                <a:cubicBezTo>
                  <a:pt x="768" y="1106"/>
                  <a:pt x="768" y="1106"/>
                  <a:pt x="768" y="1106"/>
                </a:cubicBezTo>
                <a:cubicBezTo>
                  <a:pt x="770" y="964"/>
                  <a:pt x="770" y="964"/>
                  <a:pt x="770" y="964"/>
                </a:cubicBezTo>
                <a:cubicBezTo>
                  <a:pt x="819" y="939"/>
                  <a:pt x="863" y="906"/>
                  <a:pt x="899" y="865"/>
                </a:cubicBezTo>
                <a:cubicBezTo>
                  <a:pt x="1036" y="900"/>
                  <a:pt x="1036" y="900"/>
                  <a:pt x="1036" y="900"/>
                </a:cubicBezTo>
                <a:cubicBezTo>
                  <a:pt x="1090" y="807"/>
                  <a:pt x="1090" y="807"/>
                  <a:pt x="1090" y="807"/>
                </a:cubicBezTo>
                <a:cubicBezTo>
                  <a:pt x="992" y="705"/>
                  <a:pt x="992" y="705"/>
                  <a:pt x="992" y="705"/>
                </a:cubicBezTo>
                <a:cubicBezTo>
                  <a:pt x="1008" y="654"/>
                  <a:pt x="1015" y="600"/>
                  <a:pt x="1013" y="544"/>
                </a:cubicBezTo>
                <a:close/>
                <a:moveTo>
                  <a:pt x="593" y="879"/>
                </a:moveTo>
                <a:cubicBezTo>
                  <a:pt x="421" y="893"/>
                  <a:pt x="270" y="764"/>
                  <a:pt x="256" y="593"/>
                </a:cubicBezTo>
                <a:cubicBezTo>
                  <a:pt x="243" y="421"/>
                  <a:pt x="371" y="270"/>
                  <a:pt x="543" y="256"/>
                </a:cubicBezTo>
                <a:cubicBezTo>
                  <a:pt x="714" y="242"/>
                  <a:pt x="865" y="370"/>
                  <a:pt x="879" y="542"/>
                </a:cubicBezTo>
                <a:cubicBezTo>
                  <a:pt x="893" y="714"/>
                  <a:pt x="765" y="865"/>
                  <a:pt x="593" y="879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8" name="Freeform 243"/>
          <p:cNvSpPr>
            <a:spLocks/>
          </p:cNvSpPr>
          <p:nvPr/>
        </p:nvSpPr>
        <p:spPr bwMode="auto">
          <a:xfrm>
            <a:off x="6257925" y="4645819"/>
            <a:ext cx="142875" cy="133350"/>
          </a:xfrm>
          <a:custGeom>
            <a:avLst/>
            <a:gdLst>
              <a:gd name="T0" fmla="*/ 127 w 202"/>
              <a:gd name="T1" fmla="*/ 3 h 188"/>
              <a:gd name="T2" fmla="*/ 104 w 202"/>
              <a:gd name="T3" fmla="*/ 0 h 188"/>
              <a:gd name="T4" fmla="*/ 12 w 202"/>
              <a:gd name="T5" fmla="*/ 72 h 188"/>
              <a:gd name="T6" fmla="*/ 81 w 202"/>
              <a:gd name="T7" fmla="*/ 186 h 188"/>
              <a:gd name="T8" fmla="*/ 104 w 202"/>
              <a:gd name="T9" fmla="*/ 188 h 188"/>
              <a:gd name="T10" fmla="*/ 104 w 202"/>
              <a:gd name="T11" fmla="*/ 188 h 188"/>
              <a:gd name="T12" fmla="*/ 196 w 202"/>
              <a:gd name="T13" fmla="*/ 117 h 188"/>
              <a:gd name="T14" fmla="*/ 185 w 202"/>
              <a:gd name="T15" fmla="*/ 46 h 188"/>
              <a:gd name="T16" fmla="*/ 127 w 202"/>
              <a:gd name="T17" fmla="*/ 3 h 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2" h="188">
                <a:moveTo>
                  <a:pt x="127" y="3"/>
                </a:moveTo>
                <a:cubicBezTo>
                  <a:pt x="119" y="1"/>
                  <a:pt x="112" y="0"/>
                  <a:pt x="104" y="0"/>
                </a:cubicBezTo>
                <a:cubicBezTo>
                  <a:pt x="60" y="0"/>
                  <a:pt x="23" y="30"/>
                  <a:pt x="12" y="72"/>
                </a:cubicBezTo>
                <a:cubicBezTo>
                  <a:pt x="0" y="122"/>
                  <a:pt x="30" y="173"/>
                  <a:pt x="81" y="186"/>
                </a:cubicBezTo>
                <a:cubicBezTo>
                  <a:pt x="89" y="188"/>
                  <a:pt x="96" y="188"/>
                  <a:pt x="104" y="188"/>
                </a:cubicBezTo>
                <a:cubicBezTo>
                  <a:pt x="104" y="188"/>
                  <a:pt x="104" y="188"/>
                  <a:pt x="104" y="188"/>
                </a:cubicBezTo>
                <a:cubicBezTo>
                  <a:pt x="147" y="188"/>
                  <a:pt x="185" y="159"/>
                  <a:pt x="196" y="117"/>
                </a:cubicBezTo>
                <a:cubicBezTo>
                  <a:pt x="202" y="93"/>
                  <a:pt x="198" y="68"/>
                  <a:pt x="185" y="46"/>
                </a:cubicBezTo>
                <a:cubicBezTo>
                  <a:pt x="172" y="24"/>
                  <a:pt x="151" y="9"/>
                  <a:pt x="127" y="3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499" name="Freeform 244"/>
          <p:cNvSpPr>
            <a:spLocks noEditPoints="1"/>
          </p:cNvSpPr>
          <p:nvPr/>
        </p:nvSpPr>
        <p:spPr bwMode="auto">
          <a:xfrm>
            <a:off x="6069807" y="4451747"/>
            <a:ext cx="522685" cy="523875"/>
          </a:xfrm>
          <a:custGeom>
            <a:avLst/>
            <a:gdLst>
              <a:gd name="T0" fmla="*/ 730 w 738"/>
              <a:gd name="T1" fmla="*/ 444 h 738"/>
              <a:gd name="T2" fmla="*/ 738 w 738"/>
              <a:gd name="T3" fmla="*/ 357 h 738"/>
              <a:gd name="T4" fmla="*/ 646 w 738"/>
              <a:gd name="T5" fmla="*/ 318 h 738"/>
              <a:gd name="T6" fmla="*/ 624 w 738"/>
              <a:gd name="T7" fmla="*/ 249 h 738"/>
              <a:gd name="T8" fmla="*/ 677 w 738"/>
              <a:gd name="T9" fmla="*/ 167 h 738"/>
              <a:gd name="T10" fmla="*/ 621 w 738"/>
              <a:gd name="T11" fmla="*/ 99 h 738"/>
              <a:gd name="T12" fmla="*/ 530 w 738"/>
              <a:gd name="T13" fmla="*/ 137 h 738"/>
              <a:gd name="T14" fmla="*/ 468 w 738"/>
              <a:gd name="T15" fmla="*/ 104 h 738"/>
              <a:gd name="T16" fmla="*/ 447 w 738"/>
              <a:gd name="T17" fmla="*/ 8 h 738"/>
              <a:gd name="T18" fmla="*/ 360 w 738"/>
              <a:gd name="T19" fmla="*/ 0 h 738"/>
              <a:gd name="T20" fmla="*/ 322 w 738"/>
              <a:gd name="T21" fmla="*/ 90 h 738"/>
              <a:gd name="T22" fmla="*/ 252 w 738"/>
              <a:gd name="T23" fmla="*/ 112 h 738"/>
              <a:gd name="T24" fmla="*/ 169 w 738"/>
              <a:gd name="T25" fmla="*/ 58 h 738"/>
              <a:gd name="T26" fmla="*/ 102 w 738"/>
              <a:gd name="T27" fmla="*/ 114 h 738"/>
              <a:gd name="T28" fmla="*/ 139 w 738"/>
              <a:gd name="T29" fmla="*/ 205 h 738"/>
              <a:gd name="T30" fmla="*/ 105 w 738"/>
              <a:gd name="T31" fmla="*/ 270 h 738"/>
              <a:gd name="T32" fmla="*/ 8 w 738"/>
              <a:gd name="T33" fmla="*/ 291 h 738"/>
              <a:gd name="T34" fmla="*/ 0 w 738"/>
              <a:gd name="T35" fmla="*/ 379 h 738"/>
              <a:gd name="T36" fmla="*/ 92 w 738"/>
              <a:gd name="T37" fmla="*/ 417 h 738"/>
              <a:gd name="T38" fmla="*/ 113 w 738"/>
              <a:gd name="T39" fmla="*/ 485 h 738"/>
              <a:gd name="T40" fmla="*/ 59 w 738"/>
              <a:gd name="T41" fmla="*/ 569 h 738"/>
              <a:gd name="T42" fmla="*/ 115 w 738"/>
              <a:gd name="T43" fmla="*/ 637 h 738"/>
              <a:gd name="T44" fmla="*/ 208 w 738"/>
              <a:gd name="T45" fmla="*/ 599 h 738"/>
              <a:gd name="T46" fmla="*/ 269 w 738"/>
              <a:gd name="T47" fmla="*/ 631 h 738"/>
              <a:gd name="T48" fmla="*/ 290 w 738"/>
              <a:gd name="T49" fmla="*/ 729 h 738"/>
              <a:gd name="T50" fmla="*/ 378 w 738"/>
              <a:gd name="T51" fmla="*/ 738 h 738"/>
              <a:gd name="T52" fmla="*/ 417 w 738"/>
              <a:gd name="T53" fmla="*/ 645 h 738"/>
              <a:gd name="T54" fmla="*/ 484 w 738"/>
              <a:gd name="T55" fmla="*/ 625 h 738"/>
              <a:gd name="T56" fmla="*/ 568 w 738"/>
              <a:gd name="T57" fmla="*/ 679 h 738"/>
              <a:gd name="T58" fmla="*/ 636 w 738"/>
              <a:gd name="T59" fmla="*/ 623 h 738"/>
              <a:gd name="T60" fmla="*/ 599 w 738"/>
              <a:gd name="T61" fmla="*/ 531 h 738"/>
              <a:gd name="T62" fmla="*/ 633 w 738"/>
              <a:gd name="T63" fmla="*/ 465 h 738"/>
              <a:gd name="T64" fmla="*/ 730 w 738"/>
              <a:gd name="T65" fmla="*/ 444 h 738"/>
              <a:gd name="T66" fmla="*/ 503 w 738"/>
              <a:gd name="T67" fmla="*/ 401 h 738"/>
              <a:gd name="T68" fmla="*/ 369 w 738"/>
              <a:gd name="T69" fmla="*/ 505 h 738"/>
              <a:gd name="T70" fmla="*/ 369 w 738"/>
              <a:gd name="T71" fmla="*/ 505 h 738"/>
              <a:gd name="T72" fmla="*/ 335 w 738"/>
              <a:gd name="T73" fmla="*/ 502 h 738"/>
              <a:gd name="T74" fmla="*/ 234 w 738"/>
              <a:gd name="T75" fmla="*/ 334 h 738"/>
              <a:gd name="T76" fmla="*/ 369 w 738"/>
              <a:gd name="T77" fmla="*/ 229 h 738"/>
              <a:gd name="T78" fmla="*/ 403 w 738"/>
              <a:gd name="T79" fmla="*/ 233 h 738"/>
              <a:gd name="T80" fmla="*/ 488 w 738"/>
              <a:gd name="T81" fmla="*/ 297 h 738"/>
              <a:gd name="T82" fmla="*/ 503 w 738"/>
              <a:gd name="T83" fmla="*/ 401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738" h="738">
                <a:moveTo>
                  <a:pt x="730" y="444"/>
                </a:moveTo>
                <a:cubicBezTo>
                  <a:pt x="738" y="357"/>
                  <a:pt x="738" y="357"/>
                  <a:pt x="738" y="357"/>
                </a:cubicBezTo>
                <a:cubicBezTo>
                  <a:pt x="646" y="318"/>
                  <a:pt x="646" y="318"/>
                  <a:pt x="646" y="318"/>
                </a:cubicBezTo>
                <a:cubicBezTo>
                  <a:pt x="642" y="294"/>
                  <a:pt x="635" y="271"/>
                  <a:pt x="624" y="249"/>
                </a:cubicBezTo>
                <a:cubicBezTo>
                  <a:pt x="677" y="167"/>
                  <a:pt x="677" y="167"/>
                  <a:pt x="677" y="167"/>
                </a:cubicBezTo>
                <a:cubicBezTo>
                  <a:pt x="621" y="99"/>
                  <a:pt x="621" y="99"/>
                  <a:pt x="621" y="99"/>
                </a:cubicBezTo>
                <a:cubicBezTo>
                  <a:pt x="530" y="137"/>
                  <a:pt x="530" y="137"/>
                  <a:pt x="530" y="137"/>
                </a:cubicBezTo>
                <a:cubicBezTo>
                  <a:pt x="511" y="124"/>
                  <a:pt x="490" y="113"/>
                  <a:pt x="468" y="104"/>
                </a:cubicBezTo>
                <a:cubicBezTo>
                  <a:pt x="447" y="8"/>
                  <a:pt x="447" y="8"/>
                  <a:pt x="447" y="8"/>
                </a:cubicBezTo>
                <a:cubicBezTo>
                  <a:pt x="360" y="0"/>
                  <a:pt x="360" y="0"/>
                  <a:pt x="360" y="0"/>
                </a:cubicBezTo>
                <a:cubicBezTo>
                  <a:pt x="322" y="90"/>
                  <a:pt x="322" y="90"/>
                  <a:pt x="322" y="90"/>
                </a:cubicBezTo>
                <a:cubicBezTo>
                  <a:pt x="298" y="94"/>
                  <a:pt x="274" y="102"/>
                  <a:pt x="252" y="112"/>
                </a:cubicBezTo>
                <a:cubicBezTo>
                  <a:pt x="169" y="58"/>
                  <a:pt x="169" y="58"/>
                  <a:pt x="169" y="58"/>
                </a:cubicBezTo>
                <a:cubicBezTo>
                  <a:pt x="102" y="114"/>
                  <a:pt x="102" y="114"/>
                  <a:pt x="102" y="114"/>
                </a:cubicBezTo>
                <a:cubicBezTo>
                  <a:pt x="139" y="205"/>
                  <a:pt x="139" y="205"/>
                  <a:pt x="139" y="205"/>
                </a:cubicBezTo>
                <a:cubicBezTo>
                  <a:pt x="125" y="225"/>
                  <a:pt x="113" y="247"/>
                  <a:pt x="105" y="270"/>
                </a:cubicBezTo>
                <a:cubicBezTo>
                  <a:pt x="8" y="291"/>
                  <a:pt x="8" y="291"/>
                  <a:pt x="8" y="291"/>
                </a:cubicBezTo>
                <a:cubicBezTo>
                  <a:pt x="0" y="379"/>
                  <a:pt x="0" y="379"/>
                  <a:pt x="0" y="379"/>
                </a:cubicBezTo>
                <a:cubicBezTo>
                  <a:pt x="92" y="417"/>
                  <a:pt x="92" y="417"/>
                  <a:pt x="92" y="417"/>
                </a:cubicBezTo>
                <a:cubicBezTo>
                  <a:pt x="96" y="441"/>
                  <a:pt x="103" y="464"/>
                  <a:pt x="113" y="485"/>
                </a:cubicBezTo>
                <a:cubicBezTo>
                  <a:pt x="59" y="569"/>
                  <a:pt x="59" y="569"/>
                  <a:pt x="59" y="569"/>
                </a:cubicBezTo>
                <a:cubicBezTo>
                  <a:pt x="115" y="637"/>
                  <a:pt x="115" y="637"/>
                  <a:pt x="115" y="637"/>
                </a:cubicBezTo>
                <a:cubicBezTo>
                  <a:pt x="208" y="599"/>
                  <a:pt x="208" y="599"/>
                  <a:pt x="208" y="599"/>
                </a:cubicBezTo>
                <a:cubicBezTo>
                  <a:pt x="226" y="612"/>
                  <a:pt x="247" y="623"/>
                  <a:pt x="269" y="631"/>
                </a:cubicBezTo>
                <a:cubicBezTo>
                  <a:pt x="290" y="729"/>
                  <a:pt x="290" y="729"/>
                  <a:pt x="290" y="729"/>
                </a:cubicBezTo>
                <a:cubicBezTo>
                  <a:pt x="378" y="738"/>
                  <a:pt x="378" y="738"/>
                  <a:pt x="378" y="738"/>
                </a:cubicBezTo>
                <a:cubicBezTo>
                  <a:pt x="417" y="645"/>
                  <a:pt x="417" y="645"/>
                  <a:pt x="417" y="645"/>
                </a:cubicBezTo>
                <a:cubicBezTo>
                  <a:pt x="440" y="641"/>
                  <a:pt x="463" y="634"/>
                  <a:pt x="484" y="625"/>
                </a:cubicBezTo>
                <a:cubicBezTo>
                  <a:pt x="568" y="679"/>
                  <a:pt x="568" y="679"/>
                  <a:pt x="568" y="679"/>
                </a:cubicBezTo>
                <a:cubicBezTo>
                  <a:pt x="636" y="623"/>
                  <a:pt x="636" y="623"/>
                  <a:pt x="636" y="623"/>
                </a:cubicBezTo>
                <a:cubicBezTo>
                  <a:pt x="599" y="531"/>
                  <a:pt x="599" y="531"/>
                  <a:pt x="599" y="531"/>
                </a:cubicBezTo>
                <a:cubicBezTo>
                  <a:pt x="613" y="511"/>
                  <a:pt x="624" y="489"/>
                  <a:pt x="633" y="465"/>
                </a:cubicBezTo>
                <a:lnTo>
                  <a:pt x="730" y="444"/>
                </a:lnTo>
                <a:close/>
                <a:moveTo>
                  <a:pt x="503" y="401"/>
                </a:moveTo>
                <a:cubicBezTo>
                  <a:pt x="488" y="463"/>
                  <a:pt x="433" y="505"/>
                  <a:pt x="369" y="505"/>
                </a:cubicBezTo>
                <a:cubicBezTo>
                  <a:pt x="369" y="505"/>
                  <a:pt x="369" y="505"/>
                  <a:pt x="369" y="505"/>
                </a:cubicBezTo>
                <a:cubicBezTo>
                  <a:pt x="358" y="505"/>
                  <a:pt x="346" y="504"/>
                  <a:pt x="335" y="502"/>
                </a:cubicBezTo>
                <a:cubicBezTo>
                  <a:pt x="261" y="483"/>
                  <a:pt x="216" y="408"/>
                  <a:pt x="234" y="334"/>
                </a:cubicBezTo>
                <a:cubicBezTo>
                  <a:pt x="250" y="272"/>
                  <a:pt x="305" y="229"/>
                  <a:pt x="369" y="229"/>
                </a:cubicBezTo>
                <a:cubicBezTo>
                  <a:pt x="380" y="229"/>
                  <a:pt x="392" y="231"/>
                  <a:pt x="403" y="233"/>
                </a:cubicBezTo>
                <a:cubicBezTo>
                  <a:pt x="439" y="242"/>
                  <a:pt x="469" y="265"/>
                  <a:pt x="488" y="297"/>
                </a:cubicBezTo>
                <a:cubicBezTo>
                  <a:pt x="507" y="328"/>
                  <a:pt x="512" y="365"/>
                  <a:pt x="503" y="401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0" name="Freeform 245"/>
          <p:cNvSpPr>
            <a:spLocks/>
          </p:cNvSpPr>
          <p:nvPr/>
        </p:nvSpPr>
        <p:spPr bwMode="auto">
          <a:xfrm>
            <a:off x="6784181" y="2313385"/>
            <a:ext cx="142875" cy="133350"/>
          </a:xfrm>
          <a:custGeom>
            <a:avLst/>
            <a:gdLst>
              <a:gd name="T0" fmla="*/ 128 w 202"/>
              <a:gd name="T1" fmla="*/ 3 h 189"/>
              <a:gd name="T2" fmla="*/ 104 w 202"/>
              <a:gd name="T3" fmla="*/ 0 h 189"/>
              <a:gd name="T4" fmla="*/ 13 w 202"/>
              <a:gd name="T5" fmla="*/ 71 h 189"/>
              <a:gd name="T6" fmla="*/ 82 w 202"/>
              <a:gd name="T7" fmla="*/ 186 h 189"/>
              <a:gd name="T8" fmla="*/ 105 w 202"/>
              <a:gd name="T9" fmla="*/ 189 h 189"/>
              <a:gd name="T10" fmla="*/ 196 w 202"/>
              <a:gd name="T11" fmla="*/ 117 h 189"/>
              <a:gd name="T12" fmla="*/ 186 w 202"/>
              <a:gd name="T13" fmla="*/ 46 h 189"/>
              <a:gd name="T14" fmla="*/ 128 w 202"/>
              <a:gd name="T15" fmla="*/ 3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02" h="189">
                <a:moveTo>
                  <a:pt x="128" y="3"/>
                </a:moveTo>
                <a:cubicBezTo>
                  <a:pt x="120" y="1"/>
                  <a:pt x="112" y="0"/>
                  <a:pt x="104" y="0"/>
                </a:cubicBezTo>
                <a:cubicBezTo>
                  <a:pt x="61" y="0"/>
                  <a:pt x="23" y="29"/>
                  <a:pt x="13" y="71"/>
                </a:cubicBezTo>
                <a:cubicBezTo>
                  <a:pt x="0" y="122"/>
                  <a:pt x="31" y="173"/>
                  <a:pt x="82" y="186"/>
                </a:cubicBezTo>
                <a:cubicBezTo>
                  <a:pt x="89" y="188"/>
                  <a:pt x="97" y="189"/>
                  <a:pt x="105" y="189"/>
                </a:cubicBezTo>
                <a:cubicBezTo>
                  <a:pt x="148" y="189"/>
                  <a:pt x="186" y="160"/>
                  <a:pt x="196" y="117"/>
                </a:cubicBezTo>
                <a:cubicBezTo>
                  <a:pt x="202" y="93"/>
                  <a:pt x="199" y="67"/>
                  <a:pt x="186" y="46"/>
                </a:cubicBezTo>
                <a:cubicBezTo>
                  <a:pt x="173" y="24"/>
                  <a:pt x="152" y="9"/>
                  <a:pt x="128" y="3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1" name="Freeform 246"/>
          <p:cNvSpPr>
            <a:spLocks noEditPoints="1"/>
          </p:cNvSpPr>
          <p:nvPr/>
        </p:nvSpPr>
        <p:spPr bwMode="auto">
          <a:xfrm>
            <a:off x="6596063" y="2118122"/>
            <a:ext cx="523875" cy="523875"/>
          </a:xfrm>
          <a:custGeom>
            <a:avLst/>
            <a:gdLst>
              <a:gd name="T0" fmla="*/ 730 w 738"/>
              <a:gd name="T1" fmla="*/ 445 h 738"/>
              <a:gd name="T2" fmla="*/ 738 w 738"/>
              <a:gd name="T3" fmla="*/ 357 h 738"/>
              <a:gd name="T4" fmla="*/ 647 w 738"/>
              <a:gd name="T5" fmla="*/ 319 h 738"/>
              <a:gd name="T6" fmla="*/ 625 w 738"/>
              <a:gd name="T7" fmla="*/ 250 h 738"/>
              <a:gd name="T8" fmla="*/ 678 w 738"/>
              <a:gd name="T9" fmla="*/ 168 h 738"/>
              <a:gd name="T10" fmla="*/ 622 w 738"/>
              <a:gd name="T11" fmla="*/ 100 h 738"/>
              <a:gd name="T12" fmla="*/ 530 w 738"/>
              <a:gd name="T13" fmla="*/ 137 h 738"/>
              <a:gd name="T14" fmla="*/ 469 w 738"/>
              <a:gd name="T15" fmla="*/ 105 h 738"/>
              <a:gd name="T16" fmla="*/ 448 w 738"/>
              <a:gd name="T17" fmla="*/ 9 h 738"/>
              <a:gd name="T18" fmla="*/ 360 w 738"/>
              <a:gd name="T19" fmla="*/ 0 h 738"/>
              <a:gd name="T20" fmla="*/ 322 w 738"/>
              <a:gd name="T21" fmla="*/ 91 h 738"/>
              <a:gd name="T22" fmla="*/ 253 w 738"/>
              <a:gd name="T23" fmla="*/ 112 h 738"/>
              <a:gd name="T24" fmla="*/ 170 w 738"/>
              <a:gd name="T25" fmla="*/ 59 h 738"/>
              <a:gd name="T26" fmla="*/ 102 w 738"/>
              <a:gd name="T27" fmla="*/ 115 h 738"/>
              <a:gd name="T28" fmla="*/ 139 w 738"/>
              <a:gd name="T29" fmla="*/ 206 h 738"/>
              <a:gd name="T30" fmla="*/ 105 w 738"/>
              <a:gd name="T31" fmla="*/ 271 h 738"/>
              <a:gd name="T32" fmla="*/ 8 w 738"/>
              <a:gd name="T33" fmla="*/ 292 h 738"/>
              <a:gd name="T34" fmla="*/ 0 w 738"/>
              <a:gd name="T35" fmla="*/ 379 h 738"/>
              <a:gd name="T36" fmla="*/ 92 w 738"/>
              <a:gd name="T37" fmla="*/ 418 h 738"/>
              <a:gd name="T38" fmla="*/ 113 w 738"/>
              <a:gd name="T39" fmla="*/ 486 h 738"/>
              <a:gd name="T40" fmla="*/ 59 w 738"/>
              <a:gd name="T41" fmla="*/ 570 h 738"/>
              <a:gd name="T42" fmla="*/ 116 w 738"/>
              <a:gd name="T43" fmla="*/ 637 h 738"/>
              <a:gd name="T44" fmla="*/ 208 w 738"/>
              <a:gd name="T45" fmla="*/ 599 h 738"/>
              <a:gd name="T46" fmla="*/ 270 w 738"/>
              <a:gd name="T47" fmla="*/ 632 h 738"/>
              <a:gd name="T48" fmla="*/ 291 w 738"/>
              <a:gd name="T49" fmla="*/ 730 h 738"/>
              <a:gd name="T50" fmla="*/ 379 w 738"/>
              <a:gd name="T51" fmla="*/ 738 h 738"/>
              <a:gd name="T52" fmla="*/ 417 w 738"/>
              <a:gd name="T53" fmla="*/ 646 h 738"/>
              <a:gd name="T54" fmla="*/ 485 w 738"/>
              <a:gd name="T55" fmla="*/ 625 h 738"/>
              <a:gd name="T56" fmla="*/ 569 w 738"/>
              <a:gd name="T57" fmla="*/ 680 h 738"/>
              <a:gd name="T58" fmla="*/ 637 w 738"/>
              <a:gd name="T59" fmla="*/ 623 h 738"/>
              <a:gd name="T60" fmla="*/ 599 w 738"/>
              <a:gd name="T61" fmla="*/ 532 h 738"/>
              <a:gd name="T62" fmla="*/ 634 w 738"/>
              <a:gd name="T63" fmla="*/ 466 h 738"/>
              <a:gd name="T64" fmla="*/ 730 w 738"/>
              <a:gd name="T65" fmla="*/ 445 h 738"/>
              <a:gd name="T66" fmla="*/ 504 w 738"/>
              <a:gd name="T67" fmla="*/ 402 h 738"/>
              <a:gd name="T68" fmla="*/ 370 w 738"/>
              <a:gd name="T69" fmla="*/ 507 h 738"/>
              <a:gd name="T70" fmla="*/ 336 w 738"/>
              <a:gd name="T71" fmla="*/ 503 h 738"/>
              <a:gd name="T72" fmla="*/ 235 w 738"/>
              <a:gd name="T73" fmla="*/ 335 h 738"/>
              <a:gd name="T74" fmla="*/ 369 w 738"/>
              <a:gd name="T75" fmla="*/ 230 h 738"/>
              <a:gd name="T76" fmla="*/ 403 w 738"/>
              <a:gd name="T77" fmla="*/ 234 h 738"/>
              <a:gd name="T78" fmla="*/ 488 w 738"/>
              <a:gd name="T79" fmla="*/ 297 h 738"/>
              <a:gd name="T80" fmla="*/ 504 w 738"/>
              <a:gd name="T81" fmla="*/ 402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38" h="738">
                <a:moveTo>
                  <a:pt x="730" y="445"/>
                </a:moveTo>
                <a:cubicBezTo>
                  <a:pt x="738" y="357"/>
                  <a:pt x="738" y="357"/>
                  <a:pt x="738" y="357"/>
                </a:cubicBezTo>
                <a:cubicBezTo>
                  <a:pt x="647" y="319"/>
                  <a:pt x="647" y="319"/>
                  <a:pt x="647" y="319"/>
                </a:cubicBezTo>
                <a:cubicBezTo>
                  <a:pt x="643" y="295"/>
                  <a:pt x="635" y="272"/>
                  <a:pt x="625" y="250"/>
                </a:cubicBezTo>
                <a:cubicBezTo>
                  <a:pt x="678" y="168"/>
                  <a:pt x="678" y="168"/>
                  <a:pt x="678" y="168"/>
                </a:cubicBezTo>
                <a:cubicBezTo>
                  <a:pt x="622" y="100"/>
                  <a:pt x="622" y="100"/>
                  <a:pt x="622" y="100"/>
                </a:cubicBezTo>
                <a:cubicBezTo>
                  <a:pt x="530" y="137"/>
                  <a:pt x="530" y="137"/>
                  <a:pt x="530" y="137"/>
                </a:cubicBezTo>
                <a:cubicBezTo>
                  <a:pt x="512" y="124"/>
                  <a:pt x="491" y="113"/>
                  <a:pt x="469" y="105"/>
                </a:cubicBezTo>
                <a:cubicBezTo>
                  <a:pt x="448" y="9"/>
                  <a:pt x="448" y="9"/>
                  <a:pt x="448" y="9"/>
                </a:cubicBezTo>
                <a:cubicBezTo>
                  <a:pt x="360" y="0"/>
                  <a:pt x="360" y="0"/>
                  <a:pt x="360" y="0"/>
                </a:cubicBezTo>
                <a:cubicBezTo>
                  <a:pt x="322" y="91"/>
                  <a:pt x="322" y="91"/>
                  <a:pt x="322" y="91"/>
                </a:cubicBezTo>
                <a:cubicBezTo>
                  <a:pt x="298" y="95"/>
                  <a:pt x="275" y="102"/>
                  <a:pt x="253" y="112"/>
                </a:cubicBezTo>
                <a:cubicBezTo>
                  <a:pt x="170" y="59"/>
                  <a:pt x="170" y="59"/>
                  <a:pt x="170" y="59"/>
                </a:cubicBezTo>
                <a:cubicBezTo>
                  <a:pt x="102" y="115"/>
                  <a:pt x="102" y="115"/>
                  <a:pt x="102" y="115"/>
                </a:cubicBezTo>
                <a:cubicBezTo>
                  <a:pt x="139" y="206"/>
                  <a:pt x="139" y="206"/>
                  <a:pt x="139" y="206"/>
                </a:cubicBezTo>
                <a:cubicBezTo>
                  <a:pt x="125" y="226"/>
                  <a:pt x="114" y="247"/>
                  <a:pt x="105" y="271"/>
                </a:cubicBezTo>
                <a:cubicBezTo>
                  <a:pt x="8" y="292"/>
                  <a:pt x="8" y="292"/>
                  <a:pt x="8" y="292"/>
                </a:cubicBezTo>
                <a:cubicBezTo>
                  <a:pt x="0" y="379"/>
                  <a:pt x="0" y="379"/>
                  <a:pt x="0" y="379"/>
                </a:cubicBezTo>
                <a:cubicBezTo>
                  <a:pt x="92" y="418"/>
                  <a:pt x="92" y="418"/>
                  <a:pt x="92" y="418"/>
                </a:cubicBezTo>
                <a:cubicBezTo>
                  <a:pt x="97" y="441"/>
                  <a:pt x="104" y="464"/>
                  <a:pt x="113" y="486"/>
                </a:cubicBezTo>
                <a:cubicBezTo>
                  <a:pt x="59" y="570"/>
                  <a:pt x="59" y="570"/>
                  <a:pt x="59" y="570"/>
                </a:cubicBezTo>
                <a:cubicBezTo>
                  <a:pt x="116" y="637"/>
                  <a:pt x="116" y="637"/>
                  <a:pt x="116" y="637"/>
                </a:cubicBezTo>
                <a:cubicBezTo>
                  <a:pt x="208" y="599"/>
                  <a:pt x="208" y="599"/>
                  <a:pt x="208" y="599"/>
                </a:cubicBezTo>
                <a:cubicBezTo>
                  <a:pt x="227" y="612"/>
                  <a:pt x="248" y="623"/>
                  <a:pt x="270" y="632"/>
                </a:cubicBezTo>
                <a:cubicBezTo>
                  <a:pt x="291" y="730"/>
                  <a:pt x="291" y="730"/>
                  <a:pt x="291" y="730"/>
                </a:cubicBezTo>
                <a:cubicBezTo>
                  <a:pt x="379" y="738"/>
                  <a:pt x="379" y="738"/>
                  <a:pt x="379" y="738"/>
                </a:cubicBezTo>
                <a:cubicBezTo>
                  <a:pt x="417" y="646"/>
                  <a:pt x="417" y="646"/>
                  <a:pt x="417" y="646"/>
                </a:cubicBezTo>
                <a:cubicBezTo>
                  <a:pt x="441" y="642"/>
                  <a:pt x="463" y="635"/>
                  <a:pt x="485" y="625"/>
                </a:cubicBezTo>
                <a:cubicBezTo>
                  <a:pt x="569" y="680"/>
                  <a:pt x="569" y="680"/>
                  <a:pt x="569" y="680"/>
                </a:cubicBezTo>
                <a:cubicBezTo>
                  <a:pt x="637" y="623"/>
                  <a:pt x="637" y="623"/>
                  <a:pt x="637" y="623"/>
                </a:cubicBezTo>
                <a:cubicBezTo>
                  <a:pt x="599" y="532"/>
                  <a:pt x="599" y="532"/>
                  <a:pt x="599" y="532"/>
                </a:cubicBezTo>
                <a:cubicBezTo>
                  <a:pt x="613" y="512"/>
                  <a:pt x="625" y="490"/>
                  <a:pt x="634" y="466"/>
                </a:cubicBezTo>
                <a:lnTo>
                  <a:pt x="730" y="445"/>
                </a:lnTo>
                <a:close/>
                <a:moveTo>
                  <a:pt x="504" y="402"/>
                </a:moveTo>
                <a:cubicBezTo>
                  <a:pt x="489" y="464"/>
                  <a:pt x="433" y="507"/>
                  <a:pt x="370" y="507"/>
                </a:cubicBezTo>
                <a:cubicBezTo>
                  <a:pt x="358" y="507"/>
                  <a:pt x="347" y="506"/>
                  <a:pt x="336" y="503"/>
                </a:cubicBezTo>
                <a:cubicBezTo>
                  <a:pt x="262" y="484"/>
                  <a:pt x="217" y="409"/>
                  <a:pt x="235" y="335"/>
                </a:cubicBezTo>
                <a:cubicBezTo>
                  <a:pt x="251" y="273"/>
                  <a:pt x="306" y="230"/>
                  <a:pt x="369" y="230"/>
                </a:cubicBezTo>
                <a:cubicBezTo>
                  <a:pt x="381" y="230"/>
                  <a:pt x="392" y="231"/>
                  <a:pt x="403" y="234"/>
                </a:cubicBezTo>
                <a:cubicBezTo>
                  <a:pt x="439" y="243"/>
                  <a:pt x="469" y="265"/>
                  <a:pt x="488" y="297"/>
                </a:cubicBezTo>
                <a:cubicBezTo>
                  <a:pt x="508" y="329"/>
                  <a:pt x="513" y="366"/>
                  <a:pt x="504" y="40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2" name="Freeform 247"/>
          <p:cNvSpPr>
            <a:spLocks noEditPoints="1"/>
          </p:cNvSpPr>
          <p:nvPr/>
        </p:nvSpPr>
        <p:spPr bwMode="auto">
          <a:xfrm>
            <a:off x="5166124" y="2472930"/>
            <a:ext cx="354806" cy="353615"/>
          </a:xfrm>
          <a:custGeom>
            <a:avLst/>
            <a:gdLst>
              <a:gd name="T0" fmla="*/ 250 w 500"/>
              <a:gd name="T1" fmla="*/ 499 h 499"/>
              <a:gd name="T2" fmla="*/ 0 w 500"/>
              <a:gd name="T3" fmla="*/ 249 h 499"/>
              <a:gd name="T4" fmla="*/ 250 w 500"/>
              <a:gd name="T5" fmla="*/ 0 h 499"/>
              <a:gd name="T6" fmla="*/ 500 w 500"/>
              <a:gd name="T7" fmla="*/ 249 h 499"/>
              <a:gd name="T8" fmla="*/ 250 w 500"/>
              <a:gd name="T9" fmla="*/ 499 h 499"/>
              <a:gd name="T10" fmla="*/ 250 w 500"/>
              <a:gd name="T11" fmla="*/ 140 h 499"/>
              <a:gd name="T12" fmla="*/ 140 w 500"/>
              <a:gd name="T13" fmla="*/ 249 h 499"/>
              <a:gd name="T14" fmla="*/ 250 w 500"/>
              <a:gd name="T15" fmla="*/ 359 h 499"/>
              <a:gd name="T16" fmla="*/ 360 w 500"/>
              <a:gd name="T17" fmla="*/ 249 h 499"/>
              <a:gd name="T18" fmla="*/ 250 w 500"/>
              <a:gd name="T19" fmla="*/ 140 h 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00" h="499">
                <a:moveTo>
                  <a:pt x="250" y="499"/>
                </a:moveTo>
                <a:cubicBezTo>
                  <a:pt x="112" y="499"/>
                  <a:pt x="0" y="387"/>
                  <a:pt x="0" y="249"/>
                </a:cubicBezTo>
                <a:cubicBezTo>
                  <a:pt x="0" y="112"/>
                  <a:pt x="112" y="0"/>
                  <a:pt x="250" y="0"/>
                </a:cubicBezTo>
                <a:cubicBezTo>
                  <a:pt x="388" y="0"/>
                  <a:pt x="500" y="112"/>
                  <a:pt x="500" y="249"/>
                </a:cubicBezTo>
                <a:cubicBezTo>
                  <a:pt x="500" y="387"/>
                  <a:pt x="388" y="499"/>
                  <a:pt x="250" y="499"/>
                </a:cubicBezTo>
                <a:close/>
                <a:moveTo>
                  <a:pt x="250" y="140"/>
                </a:moveTo>
                <a:cubicBezTo>
                  <a:pt x="190" y="140"/>
                  <a:pt x="140" y="189"/>
                  <a:pt x="140" y="249"/>
                </a:cubicBezTo>
                <a:cubicBezTo>
                  <a:pt x="140" y="310"/>
                  <a:pt x="190" y="359"/>
                  <a:pt x="250" y="359"/>
                </a:cubicBezTo>
                <a:cubicBezTo>
                  <a:pt x="311" y="359"/>
                  <a:pt x="360" y="310"/>
                  <a:pt x="360" y="249"/>
                </a:cubicBezTo>
                <a:cubicBezTo>
                  <a:pt x="360" y="189"/>
                  <a:pt x="311" y="140"/>
                  <a:pt x="250" y="140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3" name="Freeform 248"/>
          <p:cNvSpPr>
            <a:spLocks noEditPoints="1"/>
          </p:cNvSpPr>
          <p:nvPr/>
        </p:nvSpPr>
        <p:spPr bwMode="auto">
          <a:xfrm>
            <a:off x="6303169" y="3098007"/>
            <a:ext cx="406004" cy="408385"/>
          </a:xfrm>
          <a:custGeom>
            <a:avLst/>
            <a:gdLst>
              <a:gd name="T0" fmla="*/ 287 w 574"/>
              <a:gd name="T1" fmla="*/ 575 h 575"/>
              <a:gd name="T2" fmla="*/ 0 w 574"/>
              <a:gd name="T3" fmla="*/ 287 h 575"/>
              <a:gd name="T4" fmla="*/ 287 w 574"/>
              <a:gd name="T5" fmla="*/ 0 h 575"/>
              <a:gd name="T6" fmla="*/ 574 w 574"/>
              <a:gd name="T7" fmla="*/ 287 h 575"/>
              <a:gd name="T8" fmla="*/ 287 w 574"/>
              <a:gd name="T9" fmla="*/ 575 h 575"/>
              <a:gd name="T10" fmla="*/ 287 w 574"/>
              <a:gd name="T11" fmla="*/ 160 h 575"/>
              <a:gd name="T12" fmla="*/ 160 w 574"/>
              <a:gd name="T13" fmla="*/ 287 h 575"/>
              <a:gd name="T14" fmla="*/ 287 w 574"/>
              <a:gd name="T15" fmla="*/ 415 h 575"/>
              <a:gd name="T16" fmla="*/ 414 w 574"/>
              <a:gd name="T17" fmla="*/ 287 h 575"/>
              <a:gd name="T18" fmla="*/ 287 w 574"/>
              <a:gd name="T19" fmla="*/ 160 h 5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74" h="575">
                <a:moveTo>
                  <a:pt x="287" y="575"/>
                </a:moveTo>
                <a:cubicBezTo>
                  <a:pt x="129" y="575"/>
                  <a:pt x="0" y="446"/>
                  <a:pt x="0" y="287"/>
                </a:cubicBezTo>
                <a:cubicBezTo>
                  <a:pt x="0" y="129"/>
                  <a:pt x="129" y="0"/>
                  <a:pt x="287" y="0"/>
                </a:cubicBezTo>
                <a:cubicBezTo>
                  <a:pt x="446" y="0"/>
                  <a:pt x="574" y="129"/>
                  <a:pt x="574" y="287"/>
                </a:cubicBezTo>
                <a:cubicBezTo>
                  <a:pt x="574" y="446"/>
                  <a:pt x="446" y="575"/>
                  <a:pt x="287" y="575"/>
                </a:cubicBezTo>
                <a:close/>
                <a:moveTo>
                  <a:pt x="287" y="160"/>
                </a:moveTo>
                <a:cubicBezTo>
                  <a:pt x="217" y="160"/>
                  <a:pt x="160" y="217"/>
                  <a:pt x="160" y="287"/>
                </a:cubicBezTo>
                <a:cubicBezTo>
                  <a:pt x="160" y="358"/>
                  <a:pt x="217" y="415"/>
                  <a:pt x="287" y="415"/>
                </a:cubicBezTo>
                <a:cubicBezTo>
                  <a:pt x="357" y="415"/>
                  <a:pt x="414" y="358"/>
                  <a:pt x="414" y="287"/>
                </a:cubicBezTo>
                <a:cubicBezTo>
                  <a:pt x="414" y="217"/>
                  <a:pt x="357" y="160"/>
                  <a:pt x="287" y="160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4" name="Freeform 249"/>
          <p:cNvSpPr>
            <a:spLocks noEditPoints="1"/>
          </p:cNvSpPr>
          <p:nvPr/>
        </p:nvSpPr>
        <p:spPr bwMode="auto">
          <a:xfrm>
            <a:off x="6123385" y="1914525"/>
            <a:ext cx="257175" cy="257175"/>
          </a:xfrm>
          <a:custGeom>
            <a:avLst/>
            <a:gdLst>
              <a:gd name="T0" fmla="*/ 181 w 363"/>
              <a:gd name="T1" fmla="*/ 363 h 363"/>
              <a:gd name="T2" fmla="*/ 0 w 363"/>
              <a:gd name="T3" fmla="*/ 181 h 363"/>
              <a:gd name="T4" fmla="*/ 181 w 363"/>
              <a:gd name="T5" fmla="*/ 0 h 363"/>
              <a:gd name="T6" fmla="*/ 363 w 363"/>
              <a:gd name="T7" fmla="*/ 181 h 363"/>
              <a:gd name="T8" fmla="*/ 181 w 363"/>
              <a:gd name="T9" fmla="*/ 363 h 363"/>
              <a:gd name="T10" fmla="*/ 181 w 363"/>
              <a:gd name="T11" fmla="*/ 120 h 363"/>
              <a:gd name="T12" fmla="*/ 120 w 363"/>
              <a:gd name="T13" fmla="*/ 181 h 363"/>
              <a:gd name="T14" fmla="*/ 181 w 363"/>
              <a:gd name="T15" fmla="*/ 243 h 363"/>
              <a:gd name="T16" fmla="*/ 243 w 363"/>
              <a:gd name="T17" fmla="*/ 181 h 363"/>
              <a:gd name="T18" fmla="*/ 181 w 363"/>
              <a:gd name="T19" fmla="*/ 120 h 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63" h="363">
                <a:moveTo>
                  <a:pt x="181" y="363"/>
                </a:moveTo>
                <a:cubicBezTo>
                  <a:pt x="81" y="363"/>
                  <a:pt x="0" y="282"/>
                  <a:pt x="0" y="181"/>
                </a:cubicBezTo>
                <a:cubicBezTo>
                  <a:pt x="0" y="81"/>
                  <a:pt x="81" y="0"/>
                  <a:pt x="181" y="0"/>
                </a:cubicBezTo>
                <a:cubicBezTo>
                  <a:pt x="281" y="0"/>
                  <a:pt x="363" y="81"/>
                  <a:pt x="363" y="181"/>
                </a:cubicBezTo>
                <a:cubicBezTo>
                  <a:pt x="363" y="282"/>
                  <a:pt x="281" y="363"/>
                  <a:pt x="181" y="363"/>
                </a:cubicBezTo>
                <a:close/>
                <a:moveTo>
                  <a:pt x="181" y="120"/>
                </a:moveTo>
                <a:cubicBezTo>
                  <a:pt x="147" y="120"/>
                  <a:pt x="120" y="147"/>
                  <a:pt x="120" y="181"/>
                </a:cubicBezTo>
                <a:cubicBezTo>
                  <a:pt x="120" y="215"/>
                  <a:pt x="147" y="243"/>
                  <a:pt x="181" y="243"/>
                </a:cubicBezTo>
                <a:cubicBezTo>
                  <a:pt x="215" y="243"/>
                  <a:pt x="243" y="215"/>
                  <a:pt x="243" y="181"/>
                </a:cubicBezTo>
                <a:cubicBezTo>
                  <a:pt x="243" y="147"/>
                  <a:pt x="215" y="120"/>
                  <a:pt x="181" y="12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5" name="Freeform 250"/>
          <p:cNvSpPr>
            <a:spLocks noEditPoints="1"/>
          </p:cNvSpPr>
          <p:nvPr/>
        </p:nvSpPr>
        <p:spPr bwMode="auto">
          <a:xfrm>
            <a:off x="5835253" y="4121944"/>
            <a:ext cx="242888" cy="242888"/>
          </a:xfrm>
          <a:custGeom>
            <a:avLst/>
            <a:gdLst>
              <a:gd name="T0" fmla="*/ 171 w 343"/>
              <a:gd name="T1" fmla="*/ 343 h 343"/>
              <a:gd name="T2" fmla="*/ 0 w 343"/>
              <a:gd name="T3" fmla="*/ 171 h 343"/>
              <a:gd name="T4" fmla="*/ 171 w 343"/>
              <a:gd name="T5" fmla="*/ 0 h 343"/>
              <a:gd name="T6" fmla="*/ 343 w 343"/>
              <a:gd name="T7" fmla="*/ 171 h 343"/>
              <a:gd name="T8" fmla="*/ 171 w 343"/>
              <a:gd name="T9" fmla="*/ 343 h 343"/>
              <a:gd name="T10" fmla="*/ 171 w 343"/>
              <a:gd name="T11" fmla="*/ 100 h 343"/>
              <a:gd name="T12" fmla="*/ 100 w 343"/>
              <a:gd name="T13" fmla="*/ 171 h 343"/>
              <a:gd name="T14" fmla="*/ 171 w 343"/>
              <a:gd name="T15" fmla="*/ 243 h 343"/>
              <a:gd name="T16" fmla="*/ 243 w 343"/>
              <a:gd name="T17" fmla="*/ 171 h 343"/>
              <a:gd name="T18" fmla="*/ 171 w 343"/>
              <a:gd name="T19" fmla="*/ 100 h 3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43" h="343">
                <a:moveTo>
                  <a:pt x="171" y="343"/>
                </a:moveTo>
                <a:cubicBezTo>
                  <a:pt x="77" y="343"/>
                  <a:pt x="0" y="266"/>
                  <a:pt x="0" y="171"/>
                </a:cubicBezTo>
                <a:cubicBezTo>
                  <a:pt x="0" y="77"/>
                  <a:pt x="77" y="0"/>
                  <a:pt x="171" y="0"/>
                </a:cubicBezTo>
                <a:cubicBezTo>
                  <a:pt x="266" y="0"/>
                  <a:pt x="343" y="77"/>
                  <a:pt x="343" y="171"/>
                </a:cubicBezTo>
                <a:cubicBezTo>
                  <a:pt x="343" y="266"/>
                  <a:pt x="266" y="343"/>
                  <a:pt x="171" y="343"/>
                </a:cubicBezTo>
                <a:close/>
                <a:moveTo>
                  <a:pt x="171" y="100"/>
                </a:moveTo>
                <a:cubicBezTo>
                  <a:pt x="132" y="100"/>
                  <a:pt x="100" y="132"/>
                  <a:pt x="100" y="171"/>
                </a:cubicBezTo>
                <a:cubicBezTo>
                  <a:pt x="100" y="211"/>
                  <a:pt x="132" y="243"/>
                  <a:pt x="171" y="243"/>
                </a:cubicBezTo>
                <a:cubicBezTo>
                  <a:pt x="211" y="243"/>
                  <a:pt x="243" y="211"/>
                  <a:pt x="243" y="171"/>
                </a:cubicBezTo>
                <a:cubicBezTo>
                  <a:pt x="243" y="132"/>
                  <a:pt x="211" y="100"/>
                  <a:pt x="171" y="10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09" name="Freeform 254"/>
          <p:cNvSpPr>
            <a:spLocks/>
          </p:cNvSpPr>
          <p:nvPr/>
        </p:nvSpPr>
        <p:spPr bwMode="auto">
          <a:xfrm>
            <a:off x="4898233" y="3401616"/>
            <a:ext cx="413147" cy="198834"/>
          </a:xfrm>
          <a:custGeom>
            <a:avLst/>
            <a:gdLst>
              <a:gd name="T0" fmla="*/ 630 w 651"/>
              <a:gd name="T1" fmla="*/ 273 h 313"/>
              <a:gd name="T2" fmla="*/ 589 w 651"/>
              <a:gd name="T3" fmla="*/ 273 h 313"/>
              <a:gd name="T4" fmla="*/ 304 w 651"/>
              <a:gd name="T5" fmla="*/ 0 h 313"/>
              <a:gd name="T6" fmla="*/ 19 w 651"/>
              <a:gd name="T7" fmla="*/ 271 h 313"/>
              <a:gd name="T8" fmla="*/ 0 w 651"/>
              <a:gd name="T9" fmla="*/ 292 h 313"/>
              <a:gd name="T10" fmla="*/ 21 w 651"/>
              <a:gd name="T11" fmla="*/ 313 h 313"/>
              <a:gd name="T12" fmla="*/ 630 w 651"/>
              <a:gd name="T13" fmla="*/ 313 h 313"/>
              <a:gd name="T14" fmla="*/ 651 w 651"/>
              <a:gd name="T15" fmla="*/ 293 h 313"/>
              <a:gd name="T16" fmla="*/ 630 w 651"/>
              <a:gd name="T17" fmla="*/ 273 h 3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51" h="313">
                <a:moveTo>
                  <a:pt x="630" y="273"/>
                </a:moveTo>
                <a:cubicBezTo>
                  <a:pt x="589" y="273"/>
                  <a:pt x="589" y="273"/>
                  <a:pt x="589" y="273"/>
                </a:cubicBezTo>
                <a:cubicBezTo>
                  <a:pt x="578" y="113"/>
                  <a:pt x="454" y="0"/>
                  <a:pt x="304" y="0"/>
                </a:cubicBezTo>
                <a:cubicBezTo>
                  <a:pt x="153" y="0"/>
                  <a:pt x="30" y="116"/>
                  <a:pt x="19" y="271"/>
                </a:cubicBezTo>
                <a:cubicBezTo>
                  <a:pt x="9" y="272"/>
                  <a:pt x="0" y="281"/>
                  <a:pt x="0" y="292"/>
                </a:cubicBezTo>
                <a:cubicBezTo>
                  <a:pt x="0" y="303"/>
                  <a:pt x="10" y="313"/>
                  <a:pt x="21" y="313"/>
                </a:cubicBezTo>
                <a:cubicBezTo>
                  <a:pt x="630" y="313"/>
                  <a:pt x="630" y="313"/>
                  <a:pt x="630" y="313"/>
                </a:cubicBezTo>
                <a:cubicBezTo>
                  <a:pt x="642" y="313"/>
                  <a:pt x="651" y="304"/>
                  <a:pt x="651" y="293"/>
                </a:cubicBezTo>
                <a:cubicBezTo>
                  <a:pt x="651" y="282"/>
                  <a:pt x="642" y="273"/>
                  <a:pt x="630" y="273"/>
                </a:cubicBezTo>
                <a:close/>
              </a:path>
            </a:pathLst>
          </a:custGeom>
          <a:solidFill>
            <a:srgbClr val="358FCB"/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10" name="Freeform 255"/>
          <p:cNvSpPr>
            <a:spLocks/>
          </p:cNvSpPr>
          <p:nvPr/>
        </p:nvSpPr>
        <p:spPr bwMode="auto">
          <a:xfrm>
            <a:off x="4802981" y="3461147"/>
            <a:ext cx="829866" cy="1590675"/>
          </a:xfrm>
          <a:custGeom>
            <a:avLst/>
            <a:gdLst>
              <a:gd name="T0" fmla="*/ 835 w 1488"/>
              <a:gd name="T1" fmla="*/ 717 h 2854"/>
              <a:gd name="T2" fmla="*/ 851 w 1488"/>
              <a:gd name="T3" fmla="*/ 708 h 2854"/>
              <a:gd name="T4" fmla="*/ 1249 w 1488"/>
              <a:gd name="T5" fmla="*/ 68 h 2854"/>
              <a:gd name="T6" fmla="*/ 1417 w 1488"/>
              <a:gd name="T7" fmla="*/ 36 h 2854"/>
              <a:gd name="T8" fmla="*/ 1451 w 1488"/>
              <a:gd name="T9" fmla="*/ 199 h 2854"/>
              <a:gd name="T10" fmla="*/ 890 w 1488"/>
              <a:gd name="T11" fmla="*/ 1074 h 2854"/>
              <a:gd name="T12" fmla="*/ 887 w 1488"/>
              <a:gd name="T13" fmla="*/ 1085 h 2854"/>
              <a:gd name="T14" fmla="*/ 887 w 1488"/>
              <a:gd name="T15" fmla="*/ 1839 h 2854"/>
              <a:gd name="T16" fmla="*/ 887 w 1488"/>
              <a:gd name="T17" fmla="*/ 1906 h 2854"/>
              <a:gd name="T18" fmla="*/ 887 w 1488"/>
              <a:gd name="T19" fmla="*/ 2723 h 2854"/>
              <a:gd name="T20" fmla="*/ 751 w 1488"/>
              <a:gd name="T21" fmla="*/ 2854 h 2854"/>
              <a:gd name="T22" fmla="*/ 749 w 1488"/>
              <a:gd name="T23" fmla="*/ 2854 h 2854"/>
              <a:gd name="T24" fmla="*/ 614 w 1488"/>
              <a:gd name="T25" fmla="*/ 2723 h 2854"/>
              <a:gd name="T26" fmla="*/ 614 w 1488"/>
              <a:gd name="T27" fmla="*/ 1925 h 2854"/>
              <a:gd name="T28" fmla="*/ 595 w 1488"/>
              <a:gd name="T29" fmla="*/ 1906 h 2854"/>
              <a:gd name="T30" fmla="*/ 576 w 1488"/>
              <a:gd name="T31" fmla="*/ 1906 h 2854"/>
              <a:gd name="T32" fmla="*/ 557 w 1488"/>
              <a:gd name="T33" fmla="*/ 1925 h 2854"/>
              <a:gd name="T34" fmla="*/ 557 w 1488"/>
              <a:gd name="T35" fmla="*/ 2723 h 2854"/>
              <a:gd name="T36" fmla="*/ 421 w 1488"/>
              <a:gd name="T37" fmla="*/ 2854 h 2854"/>
              <a:gd name="T38" fmla="*/ 419 w 1488"/>
              <a:gd name="T39" fmla="*/ 2854 h 2854"/>
              <a:gd name="T40" fmla="*/ 283 w 1488"/>
              <a:gd name="T41" fmla="*/ 2723 h 2854"/>
              <a:gd name="T42" fmla="*/ 283 w 1488"/>
              <a:gd name="T43" fmla="*/ 1906 h 2854"/>
              <a:gd name="T44" fmla="*/ 283 w 1488"/>
              <a:gd name="T45" fmla="*/ 1839 h 2854"/>
              <a:gd name="T46" fmla="*/ 283 w 1488"/>
              <a:gd name="T47" fmla="*/ 1103 h 2854"/>
              <a:gd name="T48" fmla="*/ 263 w 1488"/>
              <a:gd name="T49" fmla="*/ 1085 h 2854"/>
              <a:gd name="T50" fmla="*/ 263 w 1488"/>
              <a:gd name="T51" fmla="*/ 1085 h 2854"/>
              <a:gd name="T52" fmla="*/ 246 w 1488"/>
              <a:gd name="T53" fmla="*/ 1103 h 2854"/>
              <a:gd name="T54" fmla="*/ 246 w 1488"/>
              <a:gd name="T55" fmla="*/ 1712 h 2854"/>
              <a:gd name="T56" fmla="*/ 123 w 1488"/>
              <a:gd name="T57" fmla="*/ 1830 h 2854"/>
              <a:gd name="T58" fmla="*/ 0 w 1488"/>
              <a:gd name="T59" fmla="*/ 1712 h 2854"/>
              <a:gd name="T60" fmla="*/ 0 w 1488"/>
              <a:gd name="T61" fmla="*/ 1170 h 2854"/>
              <a:gd name="T62" fmla="*/ 0 w 1488"/>
              <a:gd name="T63" fmla="*/ 1024 h 2854"/>
              <a:gd name="T64" fmla="*/ 0 w 1488"/>
              <a:gd name="T65" fmla="*/ 736 h 2854"/>
              <a:gd name="T66" fmla="*/ 19 w 1488"/>
              <a:gd name="T67" fmla="*/ 717 h 2854"/>
              <a:gd name="T68" fmla="*/ 835 w 1488"/>
              <a:gd name="T69" fmla="*/ 717 h 28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488" h="2854">
                <a:moveTo>
                  <a:pt x="835" y="717"/>
                </a:moveTo>
                <a:cubicBezTo>
                  <a:pt x="841" y="717"/>
                  <a:pt x="847" y="714"/>
                  <a:pt x="851" y="708"/>
                </a:cubicBezTo>
                <a:cubicBezTo>
                  <a:pt x="1249" y="68"/>
                  <a:pt x="1249" y="68"/>
                  <a:pt x="1249" y="68"/>
                </a:cubicBezTo>
                <a:cubicBezTo>
                  <a:pt x="1286" y="14"/>
                  <a:pt x="1361" y="0"/>
                  <a:pt x="1417" y="36"/>
                </a:cubicBezTo>
                <a:cubicBezTo>
                  <a:pt x="1473" y="72"/>
                  <a:pt x="1488" y="145"/>
                  <a:pt x="1451" y="199"/>
                </a:cubicBezTo>
                <a:cubicBezTo>
                  <a:pt x="890" y="1074"/>
                  <a:pt x="890" y="1074"/>
                  <a:pt x="890" y="1074"/>
                </a:cubicBezTo>
                <a:cubicBezTo>
                  <a:pt x="888" y="1077"/>
                  <a:pt x="887" y="1081"/>
                  <a:pt x="887" y="1085"/>
                </a:cubicBezTo>
                <a:cubicBezTo>
                  <a:pt x="887" y="1839"/>
                  <a:pt x="887" y="1839"/>
                  <a:pt x="887" y="1839"/>
                </a:cubicBezTo>
                <a:cubicBezTo>
                  <a:pt x="887" y="1906"/>
                  <a:pt x="887" y="1906"/>
                  <a:pt x="887" y="1906"/>
                </a:cubicBezTo>
                <a:cubicBezTo>
                  <a:pt x="887" y="2723"/>
                  <a:pt x="887" y="2723"/>
                  <a:pt x="887" y="2723"/>
                </a:cubicBezTo>
                <a:cubicBezTo>
                  <a:pt x="887" y="2795"/>
                  <a:pt x="826" y="2854"/>
                  <a:pt x="751" y="2854"/>
                </a:cubicBezTo>
                <a:cubicBezTo>
                  <a:pt x="749" y="2854"/>
                  <a:pt x="749" y="2854"/>
                  <a:pt x="749" y="2854"/>
                </a:cubicBezTo>
                <a:cubicBezTo>
                  <a:pt x="675" y="2854"/>
                  <a:pt x="614" y="2795"/>
                  <a:pt x="614" y="2723"/>
                </a:cubicBezTo>
                <a:cubicBezTo>
                  <a:pt x="614" y="1925"/>
                  <a:pt x="614" y="1925"/>
                  <a:pt x="614" y="1925"/>
                </a:cubicBezTo>
                <a:cubicBezTo>
                  <a:pt x="614" y="1914"/>
                  <a:pt x="605" y="1906"/>
                  <a:pt x="595" y="1906"/>
                </a:cubicBezTo>
                <a:cubicBezTo>
                  <a:pt x="576" y="1906"/>
                  <a:pt x="576" y="1906"/>
                  <a:pt x="576" y="1906"/>
                </a:cubicBezTo>
                <a:cubicBezTo>
                  <a:pt x="565" y="1906"/>
                  <a:pt x="557" y="1914"/>
                  <a:pt x="557" y="1925"/>
                </a:cubicBezTo>
                <a:cubicBezTo>
                  <a:pt x="557" y="2723"/>
                  <a:pt x="557" y="2723"/>
                  <a:pt x="557" y="2723"/>
                </a:cubicBezTo>
                <a:cubicBezTo>
                  <a:pt x="557" y="2795"/>
                  <a:pt x="495" y="2854"/>
                  <a:pt x="421" y="2854"/>
                </a:cubicBezTo>
                <a:cubicBezTo>
                  <a:pt x="419" y="2854"/>
                  <a:pt x="419" y="2854"/>
                  <a:pt x="419" y="2854"/>
                </a:cubicBezTo>
                <a:cubicBezTo>
                  <a:pt x="344" y="2854"/>
                  <a:pt x="283" y="2795"/>
                  <a:pt x="283" y="2723"/>
                </a:cubicBezTo>
                <a:cubicBezTo>
                  <a:pt x="283" y="1906"/>
                  <a:pt x="283" y="1906"/>
                  <a:pt x="283" y="1906"/>
                </a:cubicBezTo>
                <a:cubicBezTo>
                  <a:pt x="283" y="1839"/>
                  <a:pt x="283" y="1839"/>
                  <a:pt x="283" y="1839"/>
                </a:cubicBezTo>
                <a:cubicBezTo>
                  <a:pt x="283" y="1103"/>
                  <a:pt x="283" y="1103"/>
                  <a:pt x="283" y="1103"/>
                </a:cubicBezTo>
                <a:cubicBezTo>
                  <a:pt x="283" y="1092"/>
                  <a:pt x="274" y="1084"/>
                  <a:pt x="263" y="1085"/>
                </a:cubicBezTo>
                <a:cubicBezTo>
                  <a:pt x="263" y="1085"/>
                  <a:pt x="263" y="1085"/>
                  <a:pt x="263" y="1085"/>
                </a:cubicBezTo>
                <a:cubicBezTo>
                  <a:pt x="253" y="1086"/>
                  <a:pt x="246" y="1094"/>
                  <a:pt x="246" y="1103"/>
                </a:cubicBezTo>
                <a:cubicBezTo>
                  <a:pt x="246" y="1712"/>
                  <a:pt x="246" y="1712"/>
                  <a:pt x="246" y="1712"/>
                </a:cubicBezTo>
                <a:cubicBezTo>
                  <a:pt x="246" y="1778"/>
                  <a:pt x="190" y="1830"/>
                  <a:pt x="123" y="1830"/>
                </a:cubicBezTo>
                <a:cubicBezTo>
                  <a:pt x="56" y="1830"/>
                  <a:pt x="0" y="1778"/>
                  <a:pt x="0" y="1712"/>
                </a:cubicBezTo>
                <a:cubicBezTo>
                  <a:pt x="0" y="1170"/>
                  <a:pt x="0" y="1170"/>
                  <a:pt x="0" y="1170"/>
                </a:cubicBezTo>
                <a:cubicBezTo>
                  <a:pt x="0" y="1024"/>
                  <a:pt x="0" y="1024"/>
                  <a:pt x="0" y="1024"/>
                </a:cubicBezTo>
                <a:cubicBezTo>
                  <a:pt x="0" y="736"/>
                  <a:pt x="0" y="736"/>
                  <a:pt x="0" y="736"/>
                </a:cubicBezTo>
                <a:cubicBezTo>
                  <a:pt x="0" y="726"/>
                  <a:pt x="9" y="717"/>
                  <a:pt x="19" y="717"/>
                </a:cubicBezTo>
                <a:lnTo>
                  <a:pt x="835" y="71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511" name="Freeform 256"/>
          <p:cNvSpPr>
            <a:spLocks/>
          </p:cNvSpPr>
          <p:nvPr/>
        </p:nvSpPr>
        <p:spPr bwMode="auto">
          <a:xfrm>
            <a:off x="4925617" y="3638551"/>
            <a:ext cx="339328" cy="183356"/>
          </a:xfrm>
          <a:custGeom>
            <a:avLst/>
            <a:gdLst>
              <a:gd name="T0" fmla="*/ 1 w 535"/>
              <a:gd name="T1" fmla="*/ 0 h 290"/>
              <a:gd name="T2" fmla="*/ 0 w 535"/>
              <a:gd name="T3" fmla="*/ 22 h 290"/>
              <a:gd name="T4" fmla="*/ 267 w 535"/>
              <a:gd name="T5" fmla="*/ 290 h 290"/>
              <a:gd name="T6" fmla="*/ 535 w 535"/>
              <a:gd name="T7" fmla="*/ 22 h 290"/>
              <a:gd name="T8" fmla="*/ 534 w 535"/>
              <a:gd name="T9" fmla="*/ 0 h 290"/>
              <a:gd name="T10" fmla="*/ 1 w 535"/>
              <a:gd name="T11" fmla="*/ 0 h 2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5" h="290">
                <a:moveTo>
                  <a:pt x="1" y="0"/>
                </a:moveTo>
                <a:cubicBezTo>
                  <a:pt x="0" y="7"/>
                  <a:pt x="0" y="15"/>
                  <a:pt x="0" y="22"/>
                </a:cubicBezTo>
                <a:cubicBezTo>
                  <a:pt x="0" y="170"/>
                  <a:pt x="120" y="290"/>
                  <a:pt x="267" y="290"/>
                </a:cubicBezTo>
                <a:cubicBezTo>
                  <a:pt x="415" y="290"/>
                  <a:pt x="535" y="170"/>
                  <a:pt x="535" y="22"/>
                </a:cubicBezTo>
                <a:cubicBezTo>
                  <a:pt x="535" y="15"/>
                  <a:pt x="534" y="7"/>
                  <a:pt x="534" y="0"/>
                </a:cubicBezTo>
                <a:lnTo>
                  <a:pt x="1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lIns="51435" tIns="25718" rIns="51435" bIns="25718"/>
          <a:lstStyle/>
          <a:p>
            <a:pPr>
              <a:defRPr/>
            </a:pPr>
            <a:endParaRPr lang="id-ID" sz="1013"/>
          </a:p>
        </p:txBody>
      </p:sp>
      <p:sp>
        <p:nvSpPr>
          <p:cNvPr id="354" name="TextBox 353"/>
          <p:cNvSpPr txBox="1">
            <a:spLocks noChangeArrowheads="1"/>
          </p:cNvSpPr>
          <p:nvPr/>
        </p:nvSpPr>
        <p:spPr bwMode="auto">
          <a:xfrm>
            <a:off x="433310" y="1828637"/>
            <a:ext cx="33522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0"/>
              </a:spcBef>
              <a:buNone/>
            </a:pPr>
            <a:r>
              <a:rPr lang="ru-RU" altLang="ru-RU" sz="2700" b="1" dirty="0">
                <a:solidFill>
                  <a:srgbClr val="358FCB"/>
                </a:solidFill>
                <a:latin typeface="Raleway" pitchFamily="34" charset="0"/>
              </a:rPr>
              <a:t>ПРОДУКТИВНОСТЬ</a:t>
            </a:r>
          </a:p>
        </p:txBody>
      </p:sp>
      <p:sp>
        <p:nvSpPr>
          <p:cNvPr id="19" name="Rectangle 354"/>
          <p:cNvSpPr/>
          <p:nvPr/>
        </p:nvSpPr>
        <p:spPr>
          <a:xfrm>
            <a:off x="342350" y="3487668"/>
            <a:ext cx="3458339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Как сделать  более короткий путь изделия или услуги от заказа до выдачи, с привлечением меньшего количества ресурсов:</a:t>
            </a:r>
          </a:p>
          <a:p>
            <a:pPr algn="r"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трудовых ресурсов, оборудования, энергии;</a:t>
            </a:r>
          </a:p>
          <a:p>
            <a:pPr algn="r">
              <a:defRPr/>
            </a:pPr>
            <a:r>
              <a:rPr lang="ru-RU" sz="1050" b="1" dirty="0">
                <a:solidFill>
                  <a:schemeClr val="bg1">
                    <a:lumMod val="65000"/>
                  </a:schemeClr>
                </a:solidFill>
                <a:latin typeface="PT Sans" panose="020B0503020203020204" pitchFamily="34" charset="0"/>
              </a:rPr>
              <a:t>финансовых средств, складских запасов...</a:t>
            </a:r>
          </a:p>
        </p:txBody>
      </p:sp>
    </p:spTree>
    <p:extLst>
      <p:ext uri="{BB962C8B-B14F-4D97-AF65-F5344CB8AC3E}">
        <p14:creationId xmlns:p14="http://schemas.microsoft.com/office/powerpoint/2010/main" val="37418346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3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3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3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3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6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1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6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1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6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1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6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1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6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21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6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5" dur="40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7" dur="4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9" dur="40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1" dur="4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40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5" dur="4000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6650"/>
            <a:ext cx="9144000" cy="5354779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218073" y="1093400"/>
            <a:ext cx="1178784" cy="18466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ru-RU" sz="1200" b="1" i="1" dirty="0">
                <a:solidFill>
                  <a:srgbClr val="FF0000"/>
                </a:solidFill>
                <a:latin typeface="Arial"/>
              </a:rPr>
              <a:t>ПОТРЕБНОСТЬ</a:t>
            </a:r>
            <a:endParaRPr lang="sl" sz="12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064258" y="1879914"/>
            <a:ext cx="782265" cy="28889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  <a:latin typeface="Arial"/>
              </a:rPr>
              <a:t>РЕШЕНИЕ</a:t>
            </a:r>
            <a:endParaRPr lang="sl" sz="1200" b="1" i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019037" y="891478"/>
            <a:ext cx="1876026" cy="57778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  <a:latin typeface="Arial"/>
              </a:rPr>
              <a:t>ПОСТОЯННОЕ </a:t>
            </a:r>
          </a:p>
          <a:p>
            <a:r>
              <a:rPr lang="ru-RU" sz="1200" b="1" i="1" dirty="0">
                <a:solidFill>
                  <a:srgbClr val="002060"/>
                </a:solidFill>
                <a:latin typeface="Arial"/>
              </a:rPr>
              <a:t>СОВЕРШЕНСТВОВАНИЕ</a:t>
            </a:r>
            <a:endParaRPr lang="sl" sz="1200" b="1" i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876256" y="4596066"/>
            <a:ext cx="907813" cy="28889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  <a:latin typeface="Arial"/>
              </a:rPr>
              <a:t>ЦЕЛЬ</a:t>
            </a:r>
            <a:r>
              <a:rPr lang="sl" sz="1200" b="1" i="1" dirty="0">
                <a:solidFill>
                  <a:srgbClr val="002060"/>
                </a:solidFill>
                <a:latin typeface="Arial"/>
              </a:rPr>
              <a:t>/</a:t>
            </a:r>
            <a:r>
              <a:rPr lang="ru-RU" sz="1200" b="1" i="1" dirty="0">
                <a:solidFill>
                  <a:srgbClr val="002060"/>
                </a:solidFill>
                <a:latin typeface="Arial"/>
              </a:rPr>
              <a:t>ЦЕЛИ</a:t>
            </a:r>
            <a:endParaRPr lang="sl" sz="1200" b="1" i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47325" y="3596765"/>
            <a:ext cx="963405" cy="18466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ru-RU" sz="1200" b="1" i="1" dirty="0">
                <a:solidFill>
                  <a:srgbClr val="FF0000"/>
                </a:solidFill>
                <a:latin typeface="Arial"/>
              </a:rPr>
              <a:t>ВНЕДРЕНИЕ</a:t>
            </a:r>
            <a:endParaRPr lang="sl" sz="1200" b="1" i="1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366662" y="2746795"/>
            <a:ext cx="1646541" cy="28889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/>
          <a:p>
            <a:r>
              <a:rPr lang="ru-RU" sz="1200" b="1" i="1" dirty="0">
                <a:solidFill>
                  <a:srgbClr val="002060"/>
                </a:solidFill>
                <a:latin typeface="Arial"/>
              </a:rPr>
              <a:t>ОПРЕДЕЛЕНИЕ ПУТИ</a:t>
            </a:r>
            <a:endParaRPr lang="sl" sz="1200" b="1" i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20702689">
            <a:off x="4406988" y="3766066"/>
            <a:ext cx="4314743" cy="2154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Arial"/>
              </a:rPr>
              <a:t>ДЕЙСТВИТЕЛЬНОЕ ВНЕДРЕНИЕ ИЗМЕНЕНИЙ</a:t>
            </a:r>
            <a:endParaRPr lang="sl" sz="1400" dirty="0">
              <a:solidFill>
                <a:srgbClr val="FF0000"/>
              </a:solidFill>
              <a:latin typeface="Arial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1763688" y="3287306"/>
            <a:ext cx="3063198" cy="86177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ru-RU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ОПРЕДЕЛЕНИЕ</a:t>
            </a:r>
            <a:r>
              <a:rPr lang="sl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</a:t>
            </a:r>
          </a:p>
          <a:p>
            <a:pPr algn="ctr"/>
            <a:r>
              <a:rPr lang="sl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ru-RU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ГДЕ МЫ НАХОДИМСЯ</a:t>
            </a:r>
            <a:endParaRPr lang="sl" sz="1120" b="1" i="1" dirty="0">
              <a:solidFill>
                <a:srgbClr val="2E75B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sl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ru-RU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ЧЕГО ХОТИМ</a:t>
            </a:r>
            <a:endParaRPr lang="sl" sz="1120" b="1" i="1" dirty="0">
              <a:solidFill>
                <a:srgbClr val="2E75B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sl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ru-RU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КАКИЕ У НАС ПОТРЕБНОСТИ</a:t>
            </a:r>
          </a:p>
          <a:p>
            <a:pPr algn="ctr">
              <a:spcAft>
                <a:spcPts val="1103"/>
              </a:spcAft>
            </a:pPr>
            <a:r>
              <a:rPr lang="sl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</a:t>
            </a:r>
            <a:r>
              <a:rPr lang="ru-RU" sz="1120" b="1" i="1" dirty="0">
                <a:solidFill>
                  <a:srgbClr val="2E75B5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КАКИЕ У НАС УЗКИЕ МЕСТА</a:t>
            </a:r>
            <a:endParaRPr lang="sl" sz="1120" b="1" i="1" dirty="0">
              <a:solidFill>
                <a:srgbClr val="2E75B5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419872" y="1412776"/>
            <a:ext cx="2256028" cy="954044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sl" sz="300" dirty="0">
                <a:solidFill>
                  <a:srgbClr val="2E75B5"/>
                </a:solidFill>
                <a:latin typeface="Arial"/>
              </a:rPr>
              <a:t>-</a:t>
            </a:r>
            <a:r>
              <a:rPr lang="ru-RU" sz="300" dirty="0">
                <a:solidFill>
                  <a:srgbClr val="2E75B5"/>
                </a:solidFill>
                <a:latin typeface="Arial"/>
              </a:rPr>
              <a:t> </a:t>
            </a:r>
            <a:r>
              <a:rPr lang="ru-RU" sz="1400" dirty="0">
                <a:solidFill>
                  <a:srgbClr val="2E75B5"/>
                </a:solidFill>
                <a:latin typeface="Calibri Light" panose="020F0302020204030204" pitchFamily="34" charset="0"/>
                <a:ea typeface="Arial Unicode MS"/>
                <a:cs typeface="Calibri Light" panose="020F0302020204030204" pitchFamily="34" charset="0"/>
              </a:rPr>
              <a:t>ТОЛЬКО ДЕЙСТВИТЕЛЬНАЯ ПОТРЕБНОСТЬ ПОСЛУЖИТ ПРИНЯТИЮ РУКОВОДСТВОМ РЕШЕНИЯ</a:t>
            </a:r>
            <a:endParaRPr lang="sl" sz="1400" dirty="0">
              <a:solidFill>
                <a:srgbClr val="2E75B5"/>
              </a:solidFill>
              <a:latin typeface="Calibri Light" panose="020F0302020204030204" pitchFamily="34" charset="0"/>
              <a:ea typeface="Arial Unicode MS"/>
              <a:cs typeface="Calibri Light" panose="020F0302020204030204" pitchFamily="34" charset="0"/>
            </a:endParaRPr>
          </a:p>
          <a:p>
            <a:pPr>
              <a:lnSpc>
                <a:spcPts val="828"/>
              </a:lnSpc>
            </a:pPr>
            <a:r>
              <a:rPr lang="sl" sz="525" dirty="0">
                <a:solidFill>
                  <a:srgbClr val="2E75B5"/>
                </a:solidFill>
                <a:latin typeface="Arial"/>
              </a:rPr>
              <a:t>-</a:t>
            </a:r>
            <a:r>
              <a:rPr lang="ru-RU" sz="525" dirty="0">
                <a:solidFill>
                  <a:srgbClr val="2E75B5"/>
                </a:solidFill>
                <a:latin typeface="Arial"/>
              </a:rPr>
              <a:t> </a:t>
            </a:r>
            <a:endParaRPr lang="sl" sz="525" dirty="0">
              <a:solidFill>
                <a:srgbClr val="2E75B5"/>
              </a:solidFill>
              <a:latin typeface="Arial"/>
            </a:endParaRPr>
          </a:p>
        </p:txBody>
      </p:sp>
      <p:sp>
        <p:nvSpPr>
          <p:cNvPr id="43" name="Прямоугольник 42"/>
          <p:cNvSpPr/>
          <p:nvPr/>
        </p:nvSpPr>
        <p:spPr>
          <a:xfrm rot="2040962">
            <a:off x="-1303" y="1980038"/>
            <a:ext cx="2061907" cy="542456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sl" sz="525" dirty="0">
                <a:solidFill>
                  <a:srgbClr val="2E75B5"/>
                </a:solidFill>
                <a:latin typeface="Arial"/>
              </a:rPr>
              <a:t>-</a:t>
            </a:r>
            <a:r>
              <a:rPr lang="ru-RU" sz="525" dirty="0">
                <a:solidFill>
                  <a:srgbClr val="2E75B5"/>
                </a:solidFill>
                <a:latin typeface="Arial"/>
              </a:rPr>
              <a:t> </a:t>
            </a:r>
            <a:r>
              <a:rPr lang="ru-RU" sz="1000" dirty="0">
                <a:solidFill>
                  <a:srgbClr val="FF0000"/>
                </a:solidFill>
                <a:latin typeface="Arial"/>
              </a:rPr>
              <a:t>НЕКОНКУРЕНТОСПОСОБНОСТЬ </a:t>
            </a:r>
          </a:p>
          <a:p>
            <a:r>
              <a:rPr lang="sl" sz="1000" dirty="0">
                <a:solidFill>
                  <a:srgbClr val="FF0000"/>
                </a:solidFill>
                <a:latin typeface="Arial"/>
              </a:rPr>
              <a:t>-</a:t>
            </a:r>
            <a:r>
              <a:rPr lang="ru-RU" sz="1000" dirty="0">
                <a:solidFill>
                  <a:srgbClr val="FF0000"/>
                </a:solidFill>
                <a:latin typeface="Arial"/>
              </a:rPr>
              <a:t>ВЫСОКИЕ ЦЕНЫ</a:t>
            </a:r>
          </a:p>
          <a:p>
            <a:r>
              <a:rPr lang="sl" sz="1000" dirty="0">
                <a:solidFill>
                  <a:srgbClr val="FF0000"/>
                </a:solidFill>
                <a:latin typeface="Arial"/>
              </a:rPr>
              <a:t>-</a:t>
            </a:r>
            <a:r>
              <a:rPr lang="ru-RU" sz="1000" dirty="0">
                <a:solidFill>
                  <a:srgbClr val="FF0000"/>
                </a:solidFill>
                <a:latin typeface="Arial"/>
              </a:rPr>
              <a:t>ПОТЕРИ ПОКУПАТЕЛЕЙ</a:t>
            </a:r>
            <a:endParaRPr lang="sl" sz="1000" dirty="0">
              <a:solidFill>
                <a:srgbClr val="FF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4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  <p:bldP spid="41" grpId="0"/>
      <p:bldP spid="42" grpId="0"/>
      <p:bldP spid="4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F59F82B-1837-426D-8068-B83B07A19079}"/>
              </a:ext>
            </a:extLst>
          </p:cNvPr>
          <p:cNvSpPr/>
          <p:nvPr/>
        </p:nvSpPr>
        <p:spPr>
          <a:xfrm>
            <a:off x="323528" y="332657"/>
            <a:ext cx="871296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Систематизация потерь на предприятиях </a:t>
            </a:r>
          </a:p>
          <a:p>
            <a:r>
              <a:rPr lang="ru-RU" dirty="0"/>
              <a:t>- </a:t>
            </a:r>
            <a:r>
              <a:rPr lang="en-US" dirty="0"/>
              <a:t>9</a:t>
            </a:r>
            <a:r>
              <a:rPr lang="ru-RU" dirty="0"/>
              <a:t> потерь (</a:t>
            </a:r>
            <a:r>
              <a:rPr lang="ru-RU" dirty="0" err="1"/>
              <a:t>waste-muda</a:t>
            </a:r>
            <a:r>
              <a:rPr lang="ru-RU" dirty="0"/>
              <a:t>) </a:t>
            </a:r>
            <a:br>
              <a:rPr lang="ru-RU" dirty="0"/>
            </a:br>
            <a:br>
              <a:rPr lang="ru-RU" dirty="0"/>
            </a:br>
            <a:r>
              <a:rPr lang="en-US" dirty="0"/>
              <a:t>WASTE</a:t>
            </a:r>
            <a:r>
              <a:rPr lang="ru-RU" dirty="0"/>
              <a:t> </a:t>
            </a:r>
            <a:r>
              <a:rPr lang="ru-RU" i="1" dirty="0"/>
              <a:t>можно перевести с английского по-разному. </a:t>
            </a:r>
            <a:r>
              <a:rPr lang="ru-RU" dirty="0"/>
              <a:t>WASTE – потеря, затраты, бесполезность, отходы, ненужный…</a:t>
            </a:r>
            <a:br>
              <a:rPr lang="ru-RU" dirty="0"/>
            </a:br>
            <a:br>
              <a:rPr lang="ru-RU" dirty="0"/>
            </a:br>
            <a:r>
              <a:rPr lang="ru-RU" dirty="0"/>
              <a:t>W</a:t>
            </a:r>
            <a:r>
              <a:rPr lang="en-US" dirty="0"/>
              <a:t>ASTE</a:t>
            </a:r>
            <a:r>
              <a:rPr lang="ru-RU" dirty="0"/>
              <a:t> – какая-то деятельность в предприятии, которая не добавляет ценности продукту (в реальности даже уменьшает ее).</a:t>
            </a:r>
          </a:p>
          <a:p>
            <a:br>
              <a:rPr lang="ru-RU" dirty="0"/>
            </a:br>
            <a:r>
              <a:rPr lang="en-US" dirty="0"/>
              <a:t>B</a:t>
            </a:r>
            <a:r>
              <a:rPr lang="ru-RU" dirty="0"/>
              <a:t> английском есть слово </a:t>
            </a:r>
            <a:r>
              <a:rPr lang="ru-RU" dirty="0" err="1"/>
              <a:t>Waste</a:t>
            </a:r>
            <a:r>
              <a:rPr lang="ru-RU" dirty="0"/>
              <a:t>, в японском появилось слово MUDA, и лучше всего его объяснить тем определением, которое мы использовали для слова WASTE:</a:t>
            </a:r>
            <a:br>
              <a:rPr lang="ru-RU" dirty="0"/>
            </a:br>
            <a:r>
              <a:rPr lang="ru-RU" dirty="0"/>
              <a:t>какая-либо деятельность в предприятии, которая не добавляет ценности продукту. Такая деятельность увеличивает рабочее время и увеличивает затраты на изготовление продукта.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DB828E26-F4A0-4A42-A3CB-3F431A2FFE14}"/>
              </a:ext>
            </a:extLst>
          </p:cNvPr>
          <p:cNvGrpSpPr/>
          <p:nvPr/>
        </p:nvGrpSpPr>
        <p:grpSpPr>
          <a:xfrm>
            <a:off x="755576" y="4579974"/>
            <a:ext cx="7704856" cy="1606335"/>
            <a:chOff x="1974514" y="5198542"/>
            <a:chExt cx="5701588" cy="1207271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6949081-1F69-4C87-A2E9-B1DE878C7A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74514" y="5198542"/>
              <a:ext cx="5701588" cy="1207271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19E4708B-5FA8-4926-B6E1-A9FEB79BEA18}"/>
                </a:ext>
              </a:extLst>
            </p:cNvPr>
            <p:cNvSpPr/>
            <p:nvPr/>
          </p:nvSpPr>
          <p:spPr>
            <a:xfrm>
              <a:off x="4972050" y="5563672"/>
              <a:ext cx="147161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13EB1001-30EA-4D06-AD7B-549D9F8A99BC}"/>
                </a:ext>
              </a:extLst>
            </p:cNvPr>
            <p:cNvSpPr/>
            <p:nvPr/>
          </p:nvSpPr>
          <p:spPr>
            <a:xfrm>
              <a:off x="2492224" y="5401226"/>
              <a:ext cx="233308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anchor="ctr">
              <a:spAutoFit/>
            </a:bodyPr>
            <a:lstStyle/>
            <a:p>
              <a:pPr indent="0"/>
              <a:r>
                <a:rPr lang="ru-RU" sz="1100" b="1" dirty="0">
                  <a:latin typeface="Arial"/>
                </a:rPr>
                <a:t>ДЕЯТЕЛЬНОСТЬ КОТОРАЯ ДОБАВЛЯЕТ ЦЕННОСТЬ</a:t>
              </a:r>
              <a:endParaRPr lang="sl" sz="1100" b="1" dirty="0">
                <a:latin typeface="Arial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33EC841-B228-4E99-B84F-E51016A67308}"/>
                </a:ext>
              </a:extLst>
            </p:cNvPr>
            <p:cNvSpPr/>
            <p:nvPr/>
          </p:nvSpPr>
          <p:spPr>
            <a:xfrm>
              <a:off x="5622774" y="5350344"/>
              <a:ext cx="1471613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3FBB17AA-A77B-48B3-861A-357CA9ABF5CC}"/>
                </a:ext>
              </a:extLst>
            </p:cNvPr>
            <p:cNvSpPr/>
            <p:nvPr/>
          </p:nvSpPr>
          <p:spPr>
            <a:xfrm>
              <a:off x="5707856" y="5408050"/>
              <a:ext cx="1205458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anchor="ctr">
              <a:spAutoFit/>
            </a:bodyPr>
            <a:lstStyle/>
            <a:p>
              <a:pPr indent="0"/>
              <a:r>
                <a:rPr lang="ru-RU" sz="1100" b="1" dirty="0">
                  <a:latin typeface="Arial"/>
                </a:rPr>
                <a:t>ПОТЕРИ </a:t>
              </a:r>
              <a:r>
                <a:rPr lang="sl" sz="1100" b="1" dirty="0">
                  <a:latin typeface="Arial"/>
                </a:rPr>
                <a:t>–</a:t>
              </a:r>
              <a:r>
                <a:rPr lang="ru-RU" sz="1100" b="1" dirty="0">
                  <a:latin typeface="Arial"/>
                </a:rPr>
                <a:t> </a:t>
              </a:r>
              <a:r>
                <a:rPr lang="sl" sz="1100" b="1" dirty="0">
                  <a:latin typeface="Arial"/>
                </a:rPr>
                <a:t>MUDA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6394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7A17369C-B789-489A-8461-0929A48609ED}"/>
              </a:ext>
            </a:extLst>
          </p:cNvPr>
          <p:cNvSpPr/>
          <p:nvPr/>
        </p:nvSpPr>
        <p:spPr>
          <a:xfrm>
            <a:off x="359532" y="441482"/>
            <a:ext cx="842493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sl-SI" dirty="0"/>
          </a:p>
          <a:p>
            <a:pPr>
              <a:defRPr/>
            </a:pPr>
            <a:r>
              <a:rPr lang="en-US" dirty="0"/>
              <a:t>B</a:t>
            </a:r>
            <a:r>
              <a:rPr lang="ru-RU" dirty="0"/>
              <a:t> производств</a:t>
            </a:r>
            <a:r>
              <a:rPr lang="en-US" dirty="0"/>
              <a:t>e</a:t>
            </a:r>
            <a:r>
              <a:rPr lang="ru-RU" dirty="0"/>
              <a:t> мы били вынуждены сначала применить систему </a:t>
            </a:r>
            <a:r>
              <a:rPr lang="pl-PL" dirty="0"/>
              <a:t>SDCA</a:t>
            </a:r>
            <a:r>
              <a:rPr lang="sl-SI" dirty="0"/>
              <a:t>. </a:t>
            </a:r>
            <a:r>
              <a:rPr lang="ru-RU" dirty="0"/>
              <a:t>Если производство (отдельное или внутри предприятия) действует по принципу «мастера», т. е</a:t>
            </a:r>
            <a:r>
              <a:rPr lang="ru-RU" sz="2400" dirty="0"/>
              <a:t>. «</a:t>
            </a:r>
            <a:r>
              <a:rPr lang="ru-RU" sz="2400" b="1" dirty="0"/>
              <a:t>мы все знаем, мы все умеем, дайте нам возможность, и мы все сделаем»</a:t>
            </a:r>
            <a:r>
              <a:rPr lang="ru-RU" sz="2400" dirty="0"/>
              <a:t>. </a:t>
            </a:r>
            <a:r>
              <a:rPr lang="ru-RU" dirty="0"/>
              <a:t>Работа возлагается на пару «старых мастеров», которые действительно умеют изготавливать </a:t>
            </a:r>
            <a:r>
              <a:rPr lang="ru-RU" b="1" dirty="0"/>
              <a:t>продукт</a:t>
            </a:r>
            <a:r>
              <a:rPr lang="ru-RU" dirty="0"/>
              <a:t>, однако при этом мы никогда не знаем, </a:t>
            </a:r>
            <a:r>
              <a:rPr lang="ru-RU" b="1" dirty="0"/>
              <a:t>когда</a:t>
            </a:r>
            <a:r>
              <a:rPr lang="ru-RU" dirty="0"/>
              <a:t> именно они его сделают потому что………. </a:t>
            </a:r>
            <a:r>
              <a:rPr lang="sl-SI" dirty="0"/>
              <a:t> 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ED70CB9-7103-4671-BE31-E9DFFBA43C5C}"/>
              </a:ext>
            </a:extLst>
          </p:cNvPr>
          <p:cNvGrpSpPr/>
          <p:nvPr/>
        </p:nvGrpSpPr>
        <p:grpSpPr>
          <a:xfrm>
            <a:off x="2486596" y="3257512"/>
            <a:ext cx="4170808" cy="2763776"/>
            <a:chOff x="3550920" y="3151632"/>
            <a:chExt cx="4242816" cy="2907792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68335B2-EF89-47F2-B6C7-F21751A7A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50920" y="3151632"/>
              <a:ext cx="4242816" cy="2907792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B83BE67C-AAC1-49BE-9FD8-F4513F789C38}"/>
                </a:ext>
              </a:extLst>
            </p:cNvPr>
            <p:cNvSpPr/>
            <p:nvPr/>
          </p:nvSpPr>
          <p:spPr>
            <a:xfrm>
              <a:off x="4666488" y="3386233"/>
              <a:ext cx="1428276" cy="49244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indent="0"/>
              <a:r>
                <a:rPr lang="sl" sz="3200" b="1" dirty="0">
                  <a:solidFill>
                    <a:srgbClr val="FFFFFF"/>
                  </a:solidFill>
                  <a:latin typeface="Arial"/>
                </a:rPr>
                <a:t>S</a:t>
              </a:r>
              <a:r>
                <a:rPr lang="sl" b="1" dirty="0">
                  <a:solidFill>
                    <a:srgbClr val="FFFFFF"/>
                  </a:solidFill>
                  <a:latin typeface="Arial"/>
                </a:rPr>
                <a:t>tandardize</a:t>
              </a: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F62DE958-73A1-4E90-A7F0-BE70284DACCD}"/>
                </a:ext>
              </a:extLst>
            </p:cNvPr>
            <p:cNvSpPr/>
            <p:nvPr/>
          </p:nvSpPr>
          <p:spPr>
            <a:xfrm>
              <a:off x="6035897" y="4767737"/>
              <a:ext cx="822341" cy="49244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indent="0"/>
              <a:r>
                <a:rPr lang="sl" sz="3200" b="1" dirty="0">
                  <a:solidFill>
                    <a:srgbClr val="FFFFFF"/>
                  </a:solidFill>
                  <a:latin typeface="Arial"/>
                </a:rPr>
                <a:t>C</a:t>
              </a:r>
              <a:r>
                <a:rPr lang="sl" b="1" dirty="0">
                  <a:solidFill>
                    <a:srgbClr val="FFFFFF"/>
                  </a:solidFill>
                  <a:latin typeface="Arial"/>
                </a:rPr>
                <a:t>heck</a:t>
              </a: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DCBAD379-F95B-43BE-80FD-19B1A0F4DD0E}"/>
                </a:ext>
              </a:extLst>
            </p:cNvPr>
            <p:cNvSpPr/>
            <p:nvPr/>
          </p:nvSpPr>
          <p:spPr>
            <a:xfrm>
              <a:off x="6698456" y="3424237"/>
              <a:ext cx="314325" cy="350043"/>
            </a:xfrm>
            <a:prstGeom prst="rect">
              <a:avLst/>
            </a:prstGeom>
            <a:solidFill>
              <a:srgbClr val="6E57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D47FBAB-BC10-4D37-940C-12A15C88D36A}"/>
                </a:ext>
              </a:extLst>
            </p:cNvPr>
            <p:cNvSpPr/>
            <p:nvPr/>
          </p:nvSpPr>
          <p:spPr>
            <a:xfrm>
              <a:off x="4123066" y="4798218"/>
              <a:ext cx="501740" cy="492443"/>
            </a:xfrm>
            <a:prstGeom prst="rect">
              <a:avLst/>
            </a:prstGeom>
            <a:noFill/>
          </p:spPr>
          <p:txBody>
            <a:bodyPr wrap="none" lIns="0" tIns="0" rIns="0" bIns="0" anchor="ctr">
              <a:spAutoFit/>
            </a:bodyPr>
            <a:lstStyle/>
            <a:p>
              <a:pPr indent="0"/>
              <a:r>
                <a:rPr lang="sl" sz="3200" b="1" dirty="0">
                  <a:solidFill>
                    <a:srgbClr val="FFFFFF"/>
                  </a:solidFill>
                  <a:latin typeface="Arial"/>
                </a:rPr>
                <a:t>A</a:t>
              </a:r>
              <a:r>
                <a:rPr lang="sl" b="1" dirty="0">
                  <a:solidFill>
                    <a:srgbClr val="FFFFFF"/>
                  </a:solidFill>
                  <a:latin typeface="Arial"/>
                </a:rPr>
                <a:t>ct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379F4DE-20AC-479B-8576-1AB1DBB80998}"/>
                </a:ext>
              </a:extLst>
            </p:cNvPr>
            <p:cNvSpPr/>
            <p:nvPr/>
          </p:nvSpPr>
          <p:spPr>
            <a:xfrm>
              <a:off x="6915387" y="3626644"/>
              <a:ext cx="185499" cy="126206"/>
            </a:xfrm>
            <a:prstGeom prst="rect">
              <a:avLst/>
            </a:prstGeom>
            <a:solidFill>
              <a:srgbClr val="6E57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6B2239C-E216-4FB8-88AE-EBD5943E4828}"/>
                </a:ext>
              </a:extLst>
            </p:cNvPr>
            <p:cNvSpPr/>
            <p:nvPr/>
          </p:nvSpPr>
          <p:spPr>
            <a:xfrm>
              <a:off x="6735602" y="3350330"/>
              <a:ext cx="509114" cy="492443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indent="0"/>
              <a:r>
                <a:rPr lang="en-US" sz="3200" b="1" dirty="0">
                  <a:solidFill>
                    <a:srgbClr val="FFFFFF"/>
                  </a:solidFill>
                  <a:latin typeface="Arial"/>
                </a:rPr>
                <a:t>D</a:t>
              </a:r>
              <a:r>
                <a:rPr lang="en-US" b="1" dirty="0">
                  <a:solidFill>
                    <a:srgbClr val="FFFFFF"/>
                  </a:solidFill>
                  <a:latin typeface="Arial"/>
                </a:rPr>
                <a:t>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31743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F4478AB-0A2B-4CD7-A5FC-47E4A86D3695}"/>
              </a:ext>
            </a:extLst>
          </p:cNvPr>
          <p:cNvGrpSpPr/>
          <p:nvPr/>
        </p:nvGrpSpPr>
        <p:grpSpPr>
          <a:xfrm>
            <a:off x="503548" y="332656"/>
            <a:ext cx="8136904" cy="5705816"/>
            <a:chOff x="802386" y="1005840"/>
            <a:chExt cx="5001768" cy="5248656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4C81C9CE-DB55-4414-A241-7F7F71920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2386" y="1005840"/>
              <a:ext cx="5001768" cy="5248656"/>
            </a:xfrm>
            <a:prstGeom prst="rect">
              <a:avLst/>
            </a:prstGeom>
          </p:spPr>
        </p:pic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C00245FC-9FD0-4F26-BCA2-11183FF2009C}"/>
                </a:ext>
              </a:extLst>
            </p:cNvPr>
            <p:cNvSpPr/>
            <p:nvPr/>
          </p:nvSpPr>
          <p:spPr>
            <a:xfrm>
              <a:off x="4339815" y="1265161"/>
              <a:ext cx="1062791" cy="107722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700" dirty="0">
                  <a:latin typeface="Arial"/>
                </a:rPr>
                <a:t>ОПИСАНИЕ ПРОБЛЕМЫ</a:t>
              </a:r>
              <a:endParaRPr lang="sl" sz="700" dirty="0">
                <a:latin typeface="Arial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EF5AF24D-519A-4BB2-B3C6-E152BDAF69D8}"/>
                </a:ext>
              </a:extLst>
            </p:cNvPr>
            <p:cNvSpPr/>
            <p:nvPr/>
          </p:nvSpPr>
          <p:spPr>
            <a:xfrm>
              <a:off x="4406936" y="1731505"/>
              <a:ext cx="913712" cy="107722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700" dirty="0">
                  <a:latin typeface="Arial"/>
                </a:rPr>
                <a:t>АНАЛИЗ ПРОБЛЕМЫ</a:t>
              </a:r>
              <a:endParaRPr lang="sl" sz="700" dirty="0">
                <a:latin typeface="Arial"/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62C0FB60-24CD-405D-B749-8EAF2E5B4C22}"/>
                </a:ext>
              </a:extLst>
            </p:cNvPr>
            <p:cNvSpPr/>
            <p:nvPr/>
          </p:nvSpPr>
          <p:spPr>
            <a:xfrm>
              <a:off x="3378380" y="1247487"/>
              <a:ext cx="258084" cy="138499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900" dirty="0">
                  <a:latin typeface="Arial"/>
                </a:rPr>
                <a:t>Что</a:t>
              </a:r>
              <a:r>
                <a:rPr lang="sl" sz="900" dirty="0">
                  <a:latin typeface="Arial"/>
                </a:rPr>
                <a:t>?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29845B77-4665-41D3-BC94-812FBEFADD8D}"/>
                </a:ext>
              </a:extLst>
            </p:cNvPr>
            <p:cNvSpPr/>
            <p:nvPr/>
          </p:nvSpPr>
          <p:spPr>
            <a:xfrm>
              <a:off x="4399953" y="2206993"/>
              <a:ext cx="979434" cy="107722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700" dirty="0">
                  <a:latin typeface="Arial"/>
                </a:rPr>
                <a:t>ВЫЯСНЕНИЕ ПРИЧИН</a:t>
              </a:r>
              <a:endParaRPr lang="sl" sz="700" dirty="0">
                <a:latin typeface="Arial"/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815F8480-731B-4DB2-9412-E74BD0AE6F3B}"/>
                </a:ext>
              </a:extLst>
            </p:cNvPr>
            <p:cNvSpPr/>
            <p:nvPr/>
          </p:nvSpPr>
          <p:spPr>
            <a:xfrm>
              <a:off x="3270533" y="2189737"/>
              <a:ext cx="447238" cy="130805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850" dirty="0">
                  <a:latin typeface="Arial"/>
                </a:rPr>
                <a:t>Почему</a:t>
              </a:r>
              <a:r>
                <a:rPr lang="sl" sz="850" dirty="0">
                  <a:latin typeface="Arial"/>
                </a:rPr>
                <a:t>?</a:t>
              </a:r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5DF41E55-08A1-4719-8DA4-1622A1F30995}"/>
                </a:ext>
              </a:extLst>
            </p:cNvPr>
            <p:cNvSpPr/>
            <p:nvPr/>
          </p:nvSpPr>
          <p:spPr>
            <a:xfrm>
              <a:off x="4490345" y="2618333"/>
              <a:ext cx="772647" cy="21544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700" dirty="0">
                  <a:latin typeface="Arial"/>
                </a:rPr>
                <a:t>ПЛАНИРОВАНИЕ </a:t>
              </a:r>
            </a:p>
            <a:p>
              <a:pPr indent="0" algn="ctr"/>
              <a:r>
                <a:rPr lang="ru-RU" sz="700" dirty="0">
                  <a:latin typeface="Arial"/>
                </a:rPr>
                <a:t>ДЕЯТЕЛЬНОСТИ</a:t>
              </a:r>
              <a:endParaRPr lang="sl" sz="700" dirty="0">
                <a:latin typeface="Arial"/>
              </a:endParaRP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A1A29B04-1A37-400B-8E71-106033661B30}"/>
                </a:ext>
              </a:extLst>
            </p:cNvPr>
            <p:cNvSpPr/>
            <p:nvPr/>
          </p:nvSpPr>
          <p:spPr>
            <a:xfrm>
              <a:off x="3371963" y="2656081"/>
              <a:ext cx="234038" cy="130805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850" dirty="0">
                  <a:latin typeface="Arial"/>
                </a:rPr>
                <a:t>Как</a:t>
              </a:r>
              <a:r>
                <a:rPr lang="sl" sz="850" dirty="0">
                  <a:latin typeface="Arial"/>
                </a:rPr>
                <a:t>?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7191B40D-281F-4040-ADAE-9E0202CABB04}"/>
                </a:ext>
              </a:extLst>
            </p:cNvPr>
            <p:cNvSpPr/>
            <p:nvPr/>
          </p:nvSpPr>
          <p:spPr>
            <a:xfrm>
              <a:off x="4593573" y="3340849"/>
              <a:ext cx="549831" cy="107722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700" dirty="0">
                  <a:latin typeface="Arial"/>
                </a:rPr>
                <a:t>ВНЕДРЕНИЕ</a:t>
              </a:r>
              <a:endParaRPr lang="sl" sz="700" dirty="0">
                <a:latin typeface="Arial"/>
              </a:endParaRP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1840149-FE3A-4336-8AC5-F06FC21EE1ED}"/>
                </a:ext>
              </a:extLst>
            </p:cNvPr>
            <p:cNvSpPr/>
            <p:nvPr/>
          </p:nvSpPr>
          <p:spPr>
            <a:xfrm>
              <a:off x="4458347" y="4231106"/>
              <a:ext cx="844783" cy="215444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700" dirty="0">
                  <a:latin typeface="Arial"/>
                </a:rPr>
                <a:t>ПОДТВЕРЖДЕНИЕ </a:t>
              </a:r>
            </a:p>
            <a:p>
              <a:pPr indent="0" algn="ctr"/>
              <a:r>
                <a:rPr lang="ru-RU" sz="700" dirty="0">
                  <a:latin typeface="Arial"/>
                </a:rPr>
                <a:t>РЕЗУЛЬТАТА</a:t>
              </a:r>
              <a:endParaRPr lang="sl" sz="700" dirty="0">
                <a:latin typeface="Arial"/>
              </a:endParaRP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983A1672-C8A0-4975-A571-4BFFF56EDCDE}"/>
                </a:ext>
              </a:extLst>
            </p:cNvPr>
            <p:cNvSpPr/>
            <p:nvPr/>
          </p:nvSpPr>
          <p:spPr>
            <a:xfrm>
              <a:off x="4451738" y="5229085"/>
              <a:ext cx="847989" cy="107722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700" dirty="0">
                  <a:latin typeface="Arial"/>
                </a:rPr>
                <a:t>СТАНДАРТИЗАЦИЯ</a:t>
              </a:r>
              <a:endParaRPr lang="sl" sz="700" dirty="0">
                <a:latin typeface="Arial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173F0BA9-1F89-4B15-9C86-E6A41C82919F}"/>
                </a:ext>
              </a:extLst>
            </p:cNvPr>
            <p:cNvSpPr/>
            <p:nvPr/>
          </p:nvSpPr>
          <p:spPr>
            <a:xfrm>
              <a:off x="2691378" y="5802230"/>
              <a:ext cx="1184620" cy="161583"/>
            </a:xfrm>
            <a:prstGeom prst="rect">
              <a:avLst/>
            </a:prstGeom>
          </p:spPr>
          <p:txBody>
            <a:bodyPr wrap="none" lIns="0" tIns="0" rIns="0" bIns="0" anchor="ctr">
              <a:spAutoFit/>
            </a:bodyPr>
            <a:lstStyle/>
            <a:p>
              <a:pPr indent="0" algn="ctr"/>
              <a:r>
                <a:rPr lang="ru-RU" sz="1050" dirty="0">
                  <a:latin typeface="Arial"/>
                </a:rPr>
                <a:t>ПОРЯДОК </a:t>
              </a:r>
              <a:r>
                <a:rPr lang="sl" sz="1050" dirty="0">
                  <a:latin typeface="Arial"/>
                </a:rPr>
                <a:t>KAIZE</a:t>
              </a:r>
              <a:r>
                <a:rPr lang="pl-PL" sz="1050" dirty="0">
                  <a:latin typeface="Arial"/>
                </a:rPr>
                <a:t>N</a:t>
              </a:r>
              <a:endParaRPr lang="sl" sz="1050" dirty="0">
                <a:latin typeface="Arial"/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4362D1A-84C5-4856-9B8E-543DD6B0025C}"/>
                </a:ext>
              </a:extLst>
            </p:cNvPr>
            <p:cNvSpPr/>
            <p:nvPr/>
          </p:nvSpPr>
          <p:spPr>
            <a:xfrm>
              <a:off x="1169581" y="5112219"/>
              <a:ext cx="1027265" cy="3231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indent="0" algn="ctr">
                <a:spcAft>
                  <a:spcPts val="420"/>
                </a:spcAft>
              </a:pPr>
              <a:r>
                <a:rPr lang="ru-RU" sz="1050" dirty="0">
                  <a:latin typeface="Arial"/>
                </a:rPr>
                <a:t>ВОЗДЕЙСТВУЙ</a:t>
              </a:r>
              <a:br>
                <a:rPr lang="en-US" sz="1050" dirty="0">
                  <a:latin typeface="Arial"/>
                </a:rPr>
              </a:br>
              <a:r>
                <a:rPr lang="sl" sz="1050" dirty="0">
                  <a:latin typeface="Arial"/>
                </a:rPr>
                <a:t>Act</a:t>
              </a:r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89096B2-D306-4F5D-B4F5-1683F44BEB55}"/>
                </a:ext>
              </a:extLst>
            </p:cNvPr>
            <p:cNvSpPr/>
            <p:nvPr/>
          </p:nvSpPr>
          <p:spPr>
            <a:xfrm>
              <a:off x="1265274" y="4172673"/>
              <a:ext cx="856134" cy="3231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indent="0" algn="ctr">
                <a:spcAft>
                  <a:spcPts val="420"/>
                </a:spcAft>
              </a:pPr>
              <a:r>
                <a:rPr lang="ru-RU" sz="1050" dirty="0">
                  <a:latin typeface="Arial"/>
                </a:rPr>
                <a:t>ПРОВЕРЯЙ</a:t>
              </a:r>
              <a:br>
                <a:rPr lang="en-US" sz="1050" dirty="0">
                  <a:latin typeface="Arial"/>
                </a:rPr>
              </a:br>
              <a:r>
                <a:rPr lang="sl" sz="1050" dirty="0">
                  <a:latin typeface="Arial"/>
                </a:rPr>
                <a:t>Check</a:t>
              </a:r>
            </a:p>
          </p:txBody>
        </p:sp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483AD516-4A8D-47A7-AFA7-01EC6372B2E5}"/>
                </a:ext>
              </a:extLst>
            </p:cNvPr>
            <p:cNvSpPr/>
            <p:nvPr/>
          </p:nvSpPr>
          <p:spPr>
            <a:xfrm>
              <a:off x="1265274" y="3236556"/>
              <a:ext cx="810414" cy="3231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indent="0" algn="ctr">
                <a:spcAft>
                  <a:spcPts val="420"/>
                </a:spcAft>
              </a:pPr>
              <a:r>
                <a:rPr lang="ru-RU" sz="1050" dirty="0">
                  <a:latin typeface="Arial"/>
                </a:rPr>
                <a:t>ДЕЛАЙ</a:t>
              </a:r>
              <a:br>
                <a:rPr lang="en-US" sz="1050" dirty="0">
                  <a:latin typeface="Arial"/>
                </a:rPr>
              </a:br>
              <a:r>
                <a:rPr lang="sl" sz="1050" dirty="0">
                  <a:latin typeface="Arial"/>
                </a:rPr>
                <a:t>Do</a:t>
              </a: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81EB8C2F-5B05-4A8E-871B-06AE04E48530}"/>
                </a:ext>
              </a:extLst>
            </p:cNvPr>
            <p:cNvSpPr/>
            <p:nvPr/>
          </p:nvSpPr>
          <p:spPr>
            <a:xfrm>
              <a:off x="1277874" y="2294723"/>
              <a:ext cx="843534" cy="323165"/>
            </a:xfrm>
            <a:prstGeom prst="rect">
              <a:avLst/>
            </a:prstGeom>
          </p:spPr>
          <p:txBody>
            <a:bodyPr wrap="square" lIns="0" tIns="0" rIns="0" bIns="0" anchor="ctr">
              <a:spAutoFit/>
            </a:bodyPr>
            <a:lstStyle/>
            <a:p>
              <a:pPr indent="0" algn="ctr">
                <a:spcAft>
                  <a:spcPts val="420"/>
                </a:spcAft>
              </a:pPr>
              <a:r>
                <a:rPr lang="ru-RU" sz="1050" dirty="0">
                  <a:latin typeface="Arial"/>
                </a:rPr>
                <a:t>ПЛАНИРУЙ</a:t>
              </a:r>
              <a:br>
                <a:rPr lang="en-US" sz="1050" dirty="0">
                  <a:latin typeface="Arial"/>
                </a:rPr>
              </a:br>
              <a:r>
                <a:rPr lang="sl" sz="1050" dirty="0">
                  <a:latin typeface="Arial"/>
                </a:rPr>
                <a:t>Plan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52665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232FDF6-77E2-494B-B57C-DDC660756B62}"/>
              </a:ext>
            </a:extLst>
          </p:cNvPr>
          <p:cNvSpPr/>
          <p:nvPr/>
        </p:nvSpPr>
        <p:spPr>
          <a:xfrm>
            <a:off x="287524" y="1124744"/>
            <a:ext cx="8388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НЕ </a:t>
            </a:r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ПРИНИМАЙ ИЗДЕЛИЯ С БРАКОМ</a:t>
            </a:r>
            <a:r>
              <a:rPr lang="sl-SI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</a:t>
            </a:r>
            <a:endParaRPr lang="en-US" sz="32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  <a:p>
            <a:pPr algn="ctr">
              <a:defRPr/>
            </a:pPr>
            <a:endParaRPr lang="sl-SI" sz="28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1C32F03-4896-460B-81AF-E74B63354945}"/>
              </a:ext>
            </a:extLst>
          </p:cNvPr>
          <p:cNvSpPr/>
          <p:nvPr/>
        </p:nvSpPr>
        <p:spPr>
          <a:xfrm>
            <a:off x="287524" y="4178985"/>
            <a:ext cx="85689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НЕ</a:t>
            </a:r>
            <a:r>
              <a:rPr lang="ru-RU" sz="32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ПЕРЕДАВАЙ ИЗДЕЛИЯ С БРАКОМ ДАЛЬШЕ</a:t>
            </a:r>
            <a:endParaRPr lang="ru-RU" sz="32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CAFAF91-0DF0-47AE-ACE5-C8A63100089E}"/>
              </a:ext>
            </a:extLst>
          </p:cNvPr>
          <p:cNvSpPr/>
          <p:nvPr/>
        </p:nvSpPr>
        <p:spPr>
          <a:xfrm>
            <a:off x="288173" y="2636912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rgbClr val="FF0000"/>
                </a:solidFill>
                <a:latin typeface="Bookman Old Style" panose="02050604050505020204" pitchFamily="18" charset="0"/>
              </a:rPr>
              <a:t>НЕ</a:t>
            </a:r>
            <a:r>
              <a:rPr lang="ru-RU" sz="3600" b="1" dirty="0">
                <a:solidFill>
                  <a:srgbClr val="002060"/>
                </a:solidFill>
                <a:latin typeface="Bookman Old Style" panose="02050604050505020204" pitchFamily="18" charset="0"/>
              </a:rPr>
              <a:t> ДЕЛАЙ БРАК</a:t>
            </a:r>
            <a:endParaRPr lang="en-US" sz="36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757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28D7C21-9A95-4C07-A43B-142B62DABACF}"/>
              </a:ext>
            </a:extLst>
          </p:cNvPr>
          <p:cNvGrpSpPr/>
          <p:nvPr/>
        </p:nvGrpSpPr>
        <p:grpSpPr>
          <a:xfrm>
            <a:off x="0" y="408096"/>
            <a:ext cx="9140675" cy="5811247"/>
            <a:chOff x="737957" y="1027671"/>
            <a:chExt cx="7134552" cy="4619381"/>
          </a:xfrm>
        </p:grpSpPr>
        <p:sp>
          <p:nvSpPr>
            <p:cNvPr id="5" name="Полилиния: фигура 4">
              <a:extLst>
                <a:ext uri="{FF2B5EF4-FFF2-40B4-BE49-F238E27FC236}">
                  <a16:creationId xmlns:a16="http://schemas.microsoft.com/office/drawing/2014/main" id="{D912CB8F-88F6-4CE9-BE45-D20F123B283E}"/>
                </a:ext>
              </a:extLst>
            </p:cNvPr>
            <p:cNvSpPr/>
            <p:nvPr/>
          </p:nvSpPr>
          <p:spPr>
            <a:xfrm>
              <a:off x="737957" y="4230350"/>
              <a:ext cx="3300095" cy="1416702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057" tIns="464178" rIns="741342" bIns="139056" numCol="1" spcCol="1270" anchor="t" anchorCtr="0">
              <a:noAutofit/>
            </a:bodyPr>
            <a:lstStyle/>
            <a:p>
              <a:pPr indent="-457200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2000" kern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Увеличение продаж</a:t>
              </a:r>
            </a:p>
            <a:p>
              <a:pPr lvl="1" indent="-457200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Ниже затрате</a:t>
              </a:r>
            </a:p>
            <a:p>
              <a:pPr lvl="1" indent="-457200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2000" kern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Увеличение прибили</a:t>
              </a:r>
            </a:p>
          </p:txBody>
        </p:sp>
        <p:sp>
          <p:nvSpPr>
            <p:cNvPr id="6" name="Полилиния: фигура 5">
              <a:extLst>
                <a:ext uri="{FF2B5EF4-FFF2-40B4-BE49-F238E27FC236}">
                  <a16:creationId xmlns:a16="http://schemas.microsoft.com/office/drawing/2014/main" id="{A9ABDA88-C94D-4FD3-A66D-EA3C922F61F3}"/>
                </a:ext>
              </a:extLst>
            </p:cNvPr>
            <p:cNvSpPr/>
            <p:nvPr/>
          </p:nvSpPr>
          <p:spPr>
            <a:xfrm>
              <a:off x="4837479" y="1027671"/>
              <a:ext cx="3035030" cy="820224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41341" tIns="139057" rIns="139058" bIns="464177" numCol="1" spcCol="1270" anchor="t" anchorCtr="0">
              <a:noAutofit/>
            </a:bodyPr>
            <a:lstStyle/>
            <a:p>
              <a:pPr marL="285750" lvl="1" indent="-285750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kern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Увеличение зарплате</a:t>
              </a:r>
            </a:p>
            <a:p>
              <a:pPr marL="285750" lvl="1" indent="-285750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dirty="0">
                  <a:latin typeface="Courier New" panose="02070309020205020404" pitchFamily="49" charset="0"/>
                  <a:cs typeface="Courier New" panose="02070309020205020404" pitchFamily="49" charset="0"/>
                </a:rPr>
                <a:t>Легча работа</a:t>
              </a:r>
            </a:p>
            <a:p>
              <a:pPr marL="285750" lvl="1" indent="-285750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dirty="0">
                  <a:latin typeface="Courier New" panose="02070309020205020404" pitchFamily="49" charset="0"/>
                  <a:cs typeface="Courier New" panose="02070309020205020404" pitchFamily="49" charset="0"/>
                </a:rPr>
                <a:t>Безопасность труда</a:t>
              </a:r>
            </a:p>
            <a:p>
              <a:pPr marL="228600" lvl="1" indent="-22860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  <a:p>
              <a:pPr marL="228600" lvl="1" indent="-22860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kern="1200" dirty="0"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7" name="Полилиния: фигура 6">
              <a:extLst>
                <a:ext uri="{FF2B5EF4-FFF2-40B4-BE49-F238E27FC236}">
                  <a16:creationId xmlns:a16="http://schemas.microsoft.com/office/drawing/2014/main" id="{7ED11618-E22D-40DD-A4D9-8ABCB53ED4F1}"/>
                </a:ext>
              </a:extLst>
            </p:cNvPr>
            <p:cNvSpPr/>
            <p:nvPr/>
          </p:nvSpPr>
          <p:spPr>
            <a:xfrm>
              <a:off x="1345351" y="1309318"/>
              <a:ext cx="2007616" cy="1060351"/>
            </a:xfrm>
            <a:custGeom>
              <a:avLst/>
              <a:gdLst>
                <a:gd name="connsiteX0" fmla="*/ 0 w 2007616"/>
                <a:gd name="connsiteY0" fmla="*/ 130048 h 1300480"/>
                <a:gd name="connsiteX1" fmla="*/ 130048 w 2007616"/>
                <a:gd name="connsiteY1" fmla="*/ 0 h 1300480"/>
                <a:gd name="connsiteX2" fmla="*/ 1877568 w 2007616"/>
                <a:gd name="connsiteY2" fmla="*/ 0 h 1300480"/>
                <a:gd name="connsiteX3" fmla="*/ 2007616 w 2007616"/>
                <a:gd name="connsiteY3" fmla="*/ 130048 h 1300480"/>
                <a:gd name="connsiteX4" fmla="*/ 2007616 w 2007616"/>
                <a:gd name="connsiteY4" fmla="*/ 1170432 h 1300480"/>
                <a:gd name="connsiteX5" fmla="*/ 1877568 w 2007616"/>
                <a:gd name="connsiteY5" fmla="*/ 1300480 h 1300480"/>
                <a:gd name="connsiteX6" fmla="*/ 130048 w 2007616"/>
                <a:gd name="connsiteY6" fmla="*/ 1300480 h 1300480"/>
                <a:gd name="connsiteX7" fmla="*/ 0 w 2007616"/>
                <a:gd name="connsiteY7" fmla="*/ 1170432 h 1300480"/>
                <a:gd name="connsiteX8" fmla="*/ 0 w 2007616"/>
                <a:gd name="connsiteY8" fmla="*/ 130048 h 1300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07616" h="1300480">
                  <a:moveTo>
                    <a:pt x="0" y="130048"/>
                  </a:moveTo>
                  <a:cubicBezTo>
                    <a:pt x="0" y="58224"/>
                    <a:pt x="58224" y="0"/>
                    <a:pt x="130048" y="0"/>
                  </a:cubicBezTo>
                  <a:lnTo>
                    <a:pt x="1877568" y="0"/>
                  </a:lnTo>
                  <a:cubicBezTo>
                    <a:pt x="1949392" y="0"/>
                    <a:pt x="2007616" y="58224"/>
                    <a:pt x="2007616" y="130048"/>
                  </a:cubicBezTo>
                  <a:lnTo>
                    <a:pt x="2007616" y="1170432"/>
                  </a:lnTo>
                  <a:cubicBezTo>
                    <a:pt x="2007616" y="1242256"/>
                    <a:pt x="1949392" y="1300480"/>
                    <a:pt x="1877568" y="1300480"/>
                  </a:cubicBezTo>
                  <a:lnTo>
                    <a:pt x="130048" y="1300480"/>
                  </a:lnTo>
                  <a:cubicBezTo>
                    <a:pt x="58224" y="1300480"/>
                    <a:pt x="0" y="1242256"/>
                    <a:pt x="0" y="1170432"/>
                  </a:cubicBezTo>
                  <a:lnTo>
                    <a:pt x="0" y="130048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9057" tIns="139057" rIns="741342" bIns="464177" numCol="1" spcCol="1270" anchor="t" anchorCtr="0">
              <a:noAutofit/>
            </a:bodyPr>
            <a:lstStyle/>
            <a:p>
              <a:pPr marL="342900" lvl="1" indent="-3429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2000" kern="12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Цена</a:t>
              </a:r>
            </a:p>
            <a:p>
              <a:pPr marL="342900" lvl="1" indent="-3429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Сроки</a:t>
              </a:r>
            </a:p>
            <a:p>
              <a:pPr marL="342900" lvl="1" indent="-3429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Font typeface="Wingdings" panose="05000000000000000000" pitchFamily="2" charset="2"/>
                <a:buChar char="ü"/>
              </a:pPr>
              <a:r>
                <a:rPr lang="ru-RU" sz="2000" dirty="0">
                  <a:latin typeface="Courier New" panose="02070309020205020404" pitchFamily="49" charset="0"/>
                  <a:cs typeface="Courier New" panose="02070309020205020404" pitchFamily="49" charset="0"/>
                </a:rPr>
                <a:t>Качество</a:t>
              </a:r>
            </a:p>
            <a:p>
              <a:pPr marL="228600" lvl="1" indent="-22860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endParaRPr lang="ru-RU" sz="2300" kern="1200" dirty="0"/>
            </a:p>
          </p:txBody>
        </p:sp>
        <p:sp>
          <p:nvSpPr>
            <p:cNvPr id="8" name="Полилиния: фигура 7">
              <a:extLst>
                <a:ext uri="{FF2B5EF4-FFF2-40B4-BE49-F238E27FC236}">
                  <a16:creationId xmlns:a16="http://schemas.microsoft.com/office/drawing/2014/main" id="{8ED08DC8-8426-4D2C-A64E-6A2391D9A239}"/>
                </a:ext>
              </a:extLst>
            </p:cNvPr>
            <p:cNvSpPr/>
            <p:nvPr/>
          </p:nvSpPr>
          <p:spPr>
            <a:xfrm>
              <a:off x="2771648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1759712"/>
                  </a:moveTo>
                  <a:cubicBezTo>
                    <a:pt x="0" y="787850"/>
                    <a:pt x="787850" y="0"/>
                    <a:pt x="1759712" y="0"/>
                  </a:cubicBezTo>
                  <a:lnTo>
                    <a:pt x="1759712" y="1759712"/>
                  </a:lnTo>
                  <a:lnTo>
                    <a:pt x="0" y="17597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984" tIns="678984" rIns="163576" bIns="16357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300" kern="1200" dirty="0"/>
            </a:p>
          </p:txBody>
        </p:sp>
        <p:sp>
          <p:nvSpPr>
            <p:cNvPr id="9" name="Полилиния: фигура 8">
              <a:extLst>
                <a:ext uri="{FF2B5EF4-FFF2-40B4-BE49-F238E27FC236}">
                  <a16:creationId xmlns:a16="http://schemas.microsoft.com/office/drawing/2014/main" id="{F38E6253-0CB5-455A-B14D-FA7F47E194B3}"/>
                </a:ext>
              </a:extLst>
            </p:cNvPr>
            <p:cNvSpPr/>
            <p:nvPr/>
          </p:nvSpPr>
          <p:spPr>
            <a:xfrm>
              <a:off x="4612640" y="1628647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0" y="0"/>
                  </a:moveTo>
                  <a:cubicBezTo>
                    <a:pt x="971862" y="0"/>
                    <a:pt x="1759712" y="787850"/>
                    <a:pt x="1759712" y="1759712"/>
                  </a:cubicBezTo>
                  <a:lnTo>
                    <a:pt x="0" y="175971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63576" tIns="678984" rIns="678984" bIns="163576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300" kern="1200"/>
            </a:p>
          </p:txBody>
        </p:sp>
        <p:sp>
          <p:nvSpPr>
            <p:cNvPr id="11" name="Полилиния: фигура 10">
              <a:extLst>
                <a:ext uri="{FF2B5EF4-FFF2-40B4-BE49-F238E27FC236}">
                  <a16:creationId xmlns:a16="http://schemas.microsoft.com/office/drawing/2014/main" id="{62D7718D-4204-40A4-9E73-2BBB156C5C33}"/>
                </a:ext>
              </a:extLst>
            </p:cNvPr>
            <p:cNvSpPr/>
            <p:nvPr/>
          </p:nvSpPr>
          <p:spPr>
            <a:xfrm rot="21600000">
              <a:off x="2771648" y="3469640"/>
              <a:ext cx="1759712" cy="1759712"/>
            </a:xfrm>
            <a:custGeom>
              <a:avLst/>
              <a:gdLst>
                <a:gd name="connsiteX0" fmla="*/ 0 w 1759712"/>
                <a:gd name="connsiteY0" fmla="*/ 1759712 h 1759712"/>
                <a:gd name="connsiteX1" fmla="*/ 1759712 w 1759712"/>
                <a:gd name="connsiteY1" fmla="*/ 0 h 1759712"/>
                <a:gd name="connsiteX2" fmla="*/ 1759712 w 1759712"/>
                <a:gd name="connsiteY2" fmla="*/ 1759712 h 1759712"/>
                <a:gd name="connsiteX3" fmla="*/ 0 w 1759712"/>
                <a:gd name="connsiteY3" fmla="*/ 1759712 h 1759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59712" h="1759712">
                  <a:moveTo>
                    <a:pt x="1759712" y="1759712"/>
                  </a:moveTo>
                  <a:cubicBezTo>
                    <a:pt x="787850" y="1759712"/>
                    <a:pt x="0" y="971862"/>
                    <a:pt x="0" y="0"/>
                  </a:cubicBezTo>
                  <a:lnTo>
                    <a:pt x="1759712" y="0"/>
                  </a:lnTo>
                  <a:lnTo>
                    <a:pt x="1759712" y="1759712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78984" tIns="163576" rIns="163575" bIns="678984" numCol="1" spcCol="1270" anchor="ctr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ru-RU" sz="2300" kern="1200" dirty="0"/>
            </a:p>
          </p:txBody>
        </p:sp>
        <p:sp>
          <p:nvSpPr>
            <p:cNvPr id="12" name="Стрелка: круговая 11">
              <a:extLst>
                <a:ext uri="{FF2B5EF4-FFF2-40B4-BE49-F238E27FC236}">
                  <a16:creationId xmlns:a16="http://schemas.microsoft.com/office/drawing/2014/main" id="{E40D6D17-BAEE-4F38-B466-FF67231D8D28}"/>
                </a:ext>
              </a:extLst>
            </p:cNvPr>
            <p:cNvSpPr/>
            <p:nvPr/>
          </p:nvSpPr>
          <p:spPr>
            <a:xfrm>
              <a:off x="4268216" y="3063240"/>
              <a:ext cx="607568" cy="528320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Стрелка: круговая 12">
              <a:extLst>
                <a:ext uri="{FF2B5EF4-FFF2-40B4-BE49-F238E27FC236}">
                  <a16:creationId xmlns:a16="http://schemas.microsoft.com/office/drawing/2014/main" id="{E7F6200C-73CB-42CF-87B2-FC83E70DC0D8}"/>
                </a:ext>
              </a:extLst>
            </p:cNvPr>
            <p:cNvSpPr/>
            <p:nvPr/>
          </p:nvSpPr>
          <p:spPr>
            <a:xfrm rot="10800000">
              <a:off x="4268216" y="3266440"/>
              <a:ext cx="607568" cy="528320"/>
            </a:xfrm>
            <a:prstGeom prst="circularArrow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3717AECE-FB13-428A-9708-C1B6143C51CD}"/>
              </a:ext>
            </a:extLst>
          </p:cNvPr>
          <p:cNvSpPr/>
          <p:nvPr/>
        </p:nvSpPr>
        <p:spPr>
          <a:xfrm rot="18844452">
            <a:off x="3075077" y="2096418"/>
            <a:ext cx="14734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клиент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D4CE9B9-88B9-431A-9398-BD6604666285}"/>
              </a:ext>
            </a:extLst>
          </p:cNvPr>
          <p:cNvSpPr/>
          <p:nvPr/>
        </p:nvSpPr>
        <p:spPr>
          <a:xfrm rot="2858957">
            <a:off x="2538071" y="4284971"/>
            <a:ext cx="2547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собственник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1B08080-CAB5-4303-95A2-5A0D9341E7F7}"/>
              </a:ext>
            </a:extLst>
          </p:cNvPr>
          <p:cNvSpPr/>
          <p:nvPr/>
        </p:nvSpPr>
        <p:spPr>
          <a:xfrm rot="2907749">
            <a:off x="4805629" y="2120879"/>
            <a:ext cx="2332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сотрудники</a:t>
            </a:r>
          </a:p>
        </p:txBody>
      </p:sp>
    </p:spTree>
    <p:extLst>
      <p:ext uri="{BB962C8B-B14F-4D97-AF65-F5344CB8AC3E}">
        <p14:creationId xmlns:p14="http://schemas.microsoft.com/office/powerpoint/2010/main" val="19917271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64906" cy="5688632"/>
          </a:xfrm>
        </p:spPr>
      </p:pic>
    </p:spTree>
    <p:extLst>
      <p:ext uri="{BB962C8B-B14F-4D97-AF65-F5344CB8AC3E}">
        <p14:creationId xmlns:p14="http://schemas.microsoft.com/office/powerpoint/2010/main" val="11155514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DFDBB-D8AF-456D-A085-2247A70A41B3}" type="slidenum">
              <a:rPr lang="en-GB"/>
              <a:pPr>
                <a:defRPr/>
              </a:pPr>
              <a:t>29</a:t>
            </a:fld>
            <a:endParaRPr lang="en-GB"/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5651500" y="5516563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400"/>
              <a:t>   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98"/>
            <a:ext cx="9144000" cy="602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1941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2"/>
          <p:cNvSpPr txBox="1"/>
          <p:nvPr/>
        </p:nvSpPr>
        <p:spPr>
          <a:xfrm>
            <a:off x="621910" y="1196752"/>
            <a:ext cx="8204223" cy="4632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fontAlgn="auto">
              <a:lnSpc>
                <a:spcPts val="24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az-Cyrl-AZ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sym typeface="Wingdings 2"/>
              </a:rPr>
              <a:t>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sym typeface="Wingdings 2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sym typeface="Wingdings 2"/>
              </a:rPr>
              <a:t>7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sym typeface="Wingdings 2"/>
              </a:rPr>
              <a:t>2</a:t>
            </a:r>
            <a:r>
              <a:rPr lang="sl-SI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летняя история производства циркуляционных насосов</a:t>
            </a:r>
            <a:endParaRPr lang="sl-SI" sz="2000" b="1" dirty="0">
              <a:solidFill>
                <a:schemeClr val="tx2">
                  <a:lumMod val="75000"/>
                </a:schemeClr>
              </a:solidFill>
              <a:latin typeface="Trebuchet MS" pitchFamily="34" charset="0"/>
              <a:cs typeface="Calibri" pitchFamily="34" charset="0"/>
            </a:endParaRPr>
          </a:p>
          <a:p>
            <a:pPr marL="0" lvl="1" fontAlgn="auto">
              <a:lnSpc>
                <a:spcPts val="24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az-Cyrl-AZ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sym typeface="Wingdings 2"/>
              </a:rPr>
              <a:t>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sym typeface="Wingdings 2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Основан в</a:t>
            </a:r>
            <a:r>
              <a:rPr lang="sl-SI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1946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 г. (г.Любляна, Словения)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rebuchet MS" pitchFamily="34" charset="0"/>
              <a:cs typeface="Calibri" pitchFamily="34" charset="0"/>
            </a:endParaRPr>
          </a:p>
          <a:p>
            <a:pPr marL="0" lvl="1" fontAlgn="auto">
              <a:lnSpc>
                <a:spcPts val="2400"/>
              </a:lnSpc>
              <a:spcBef>
                <a:spcPts val="400"/>
              </a:spcBef>
              <a:spcAft>
                <a:spcPts val="0"/>
              </a:spcAft>
              <a:defRPr/>
            </a:pPr>
            <a:r>
              <a:rPr lang="az-Cyrl-AZ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sym typeface="Wingdings 2"/>
              </a:rPr>
              <a:t>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sym typeface="Wingdings 2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Собственные передовые независимые разработки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Trebuchet MS" pitchFamily="34" charset="0"/>
              <a:cs typeface="Calibri" pitchFamily="34" charset="0"/>
            </a:endParaRPr>
          </a:p>
          <a:p>
            <a:pPr marL="0" lvl="1">
              <a:lnSpc>
                <a:spcPts val="2400"/>
              </a:lnSpc>
              <a:spcBef>
                <a:spcPts val="400"/>
              </a:spcBef>
              <a:defRPr/>
            </a:pPr>
            <a:r>
              <a:rPr lang="az-Cyrl-AZ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  <a:sym typeface="Wingdings 2"/>
              </a:rPr>
              <a:t>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  <a:sym typeface="Wingdings 2"/>
              </a:rPr>
              <a:t>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&gt;1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30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сотрудников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 </a:t>
            </a:r>
          </a:p>
          <a:p>
            <a:pPr marL="0" lvl="1">
              <a:lnSpc>
                <a:spcPts val="2400"/>
              </a:lnSpc>
              <a:spcBef>
                <a:spcPts val="400"/>
              </a:spcBef>
              <a:buFont typeface="Wingdings 2"/>
              <a:buChar char="P"/>
              <a:defRPr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2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завода в Центральной Европе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: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rebuchet MS" pitchFamily="34" charset="0"/>
              <a:cs typeface="Calibri" pitchFamily="34" charset="0"/>
            </a:endParaRPr>
          </a:p>
          <a:p>
            <a:pPr marL="0" lvl="1">
              <a:lnSpc>
                <a:spcPts val="2400"/>
              </a:lnSpc>
              <a:spcBef>
                <a:spcPts val="400"/>
              </a:spcBef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   -</a:t>
            </a:r>
            <a:r>
              <a:rPr lang="sl-SI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Коменда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: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производственный цех, сборка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,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отдел разработок  и инноваций, продажи, управление</a:t>
            </a:r>
          </a:p>
          <a:p>
            <a:pPr marL="0" lvl="1">
              <a:lnSpc>
                <a:spcPts val="2400"/>
              </a:lnSpc>
              <a:spcBef>
                <a:spcPts val="400"/>
              </a:spcBef>
              <a:defRPr/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   - Метлика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: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производство электродвигателей и комплектующих </a:t>
            </a:r>
          </a:p>
          <a:p>
            <a:pPr marL="0" lvl="2" fontAlgn="auto">
              <a:lnSpc>
                <a:spcPts val="2400"/>
              </a:lnSpc>
              <a:spcBef>
                <a:spcPts val="400"/>
              </a:spcBef>
              <a:spcAft>
                <a:spcPts val="0"/>
              </a:spcAft>
              <a:defRPr/>
            </a:pPr>
            <a:endParaRPr lang="sl-SI" sz="2000" b="1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  <a:cs typeface="Calibri" pitchFamily="34" charset="0"/>
            </a:endParaRPr>
          </a:p>
          <a:p>
            <a:pPr marL="0" lvl="1">
              <a:lnSpc>
                <a:spcPts val="2400"/>
              </a:lnSpc>
              <a:spcBef>
                <a:spcPts val="400"/>
              </a:spcBef>
              <a:defRPr/>
            </a:pPr>
            <a:r>
              <a:rPr lang="az-Cyrl-AZ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  <a:sym typeface="Wingdings 2"/>
              </a:rPr>
              <a:t></a:t>
            </a:r>
            <a:r>
              <a:rPr lang="de-DE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  <a:sym typeface="Wingdings 2"/>
              </a:rPr>
              <a:t>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  <a:sym typeface="Wingdings 2"/>
              </a:rPr>
              <a:t>Международные 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  <a:cs typeface="Calibri" pitchFamily="34" charset="0"/>
              </a:rPr>
              <a:t>стандарты</a:t>
            </a:r>
            <a:endParaRPr lang="de-DE" sz="2000" b="1" dirty="0">
              <a:solidFill>
                <a:schemeClr val="tx2">
                  <a:lumMod val="75000"/>
                </a:schemeClr>
              </a:solidFill>
              <a:latin typeface="Trebuchet MS" pitchFamily="34" charset="0"/>
              <a:cs typeface="Calibri" pitchFamily="34" charset="0"/>
            </a:endParaRPr>
          </a:p>
          <a:p>
            <a:pPr marL="0" lvl="1">
              <a:lnSpc>
                <a:spcPts val="2400"/>
              </a:lnSpc>
              <a:spcBef>
                <a:spcPts val="400"/>
              </a:spcBef>
              <a:defRPr/>
            </a:pPr>
            <a:endParaRPr lang="sl-SI" sz="2000" b="1" dirty="0">
              <a:solidFill>
                <a:schemeClr val="tx2">
                  <a:lumMod val="75000"/>
                </a:schemeClr>
              </a:solidFill>
              <a:latin typeface="Trebuchet MS" pitchFamily="34" charset="0"/>
              <a:cs typeface="Calibri" pitchFamily="34" charset="0"/>
            </a:endParaRPr>
          </a:p>
          <a:p>
            <a:pPr marL="0" lvl="1" fontAlgn="auto">
              <a:lnSpc>
                <a:spcPts val="24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lang="sl-SI" sz="2000" b="1" dirty="0">
              <a:solidFill>
                <a:schemeClr val="tx2">
                  <a:lumMod val="75000"/>
                </a:schemeClr>
              </a:solidFill>
              <a:latin typeface="Myriad Pro" pitchFamily="34" charset="0"/>
              <a:cs typeface="+mn-cs"/>
              <a:sym typeface="Wingdings 2"/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5506869" y="188640"/>
            <a:ext cx="3529627" cy="792088"/>
          </a:xfrm>
          <a:prstGeom prst="roundRect">
            <a:avLst>
              <a:gd name="adj" fmla="val 22102"/>
            </a:avLst>
          </a:prstGeom>
          <a:solidFill>
            <a:schemeClr val="accent1">
              <a:alpha val="0"/>
            </a:schemeClr>
          </a:solidFill>
          <a:ln cmpd="sng"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sunset" dir="t"/>
          </a:scene3d>
          <a:sp3d prstMaterial="dk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rebuchet MS" pitchFamily="34" charset="0"/>
              </a:rPr>
              <a:t>О компании</a:t>
            </a:r>
            <a:endParaRPr lang="sl-SI" sz="2800" b="1" dirty="0">
              <a:solidFill>
                <a:srgbClr val="002060"/>
              </a:solidFill>
              <a:latin typeface="Trebuchet MS" pitchFamily="34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395536" y="5301208"/>
            <a:ext cx="8352928" cy="753662"/>
            <a:chOff x="107504" y="5373216"/>
            <a:chExt cx="8352928" cy="753662"/>
          </a:xfrm>
        </p:grpSpPr>
        <p:grpSp>
          <p:nvGrpSpPr>
            <p:cNvPr id="3" name="Группа 2"/>
            <p:cNvGrpSpPr/>
            <p:nvPr/>
          </p:nvGrpSpPr>
          <p:grpSpPr>
            <a:xfrm>
              <a:off x="107504" y="5373216"/>
              <a:ext cx="7697905" cy="753662"/>
              <a:chOff x="107504" y="5373216"/>
              <a:chExt cx="7697905" cy="753662"/>
            </a:xfrm>
          </p:grpSpPr>
          <p:pic>
            <p:nvPicPr>
              <p:cNvPr id="11" name="Slika 4" descr="C:\Users\kjanez.IMP-CRPALKE\Desktop\Europump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6565"/>
              <a:stretch>
                <a:fillRect/>
              </a:stretch>
            </p:blipFill>
            <p:spPr bwMode="auto">
              <a:xfrm>
                <a:off x="107504" y="5508417"/>
                <a:ext cx="2332308" cy="588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45" name="Picture 1" descr="C:\Users\Лестев\Desktop\tuv_certificat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5916" y="5478806"/>
                <a:ext cx="648072" cy="648072"/>
              </a:xfrm>
              <a:prstGeom prst="rect">
                <a:avLst/>
              </a:prstGeom>
              <a:noFill/>
            </p:spPr>
          </p:pic>
          <p:pic>
            <p:nvPicPr>
              <p:cNvPr id="31746" name="Picture 2" descr="C:\Users\Лестев\Desktop\images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9812" y="5538833"/>
                <a:ext cx="936104" cy="558434"/>
              </a:xfrm>
              <a:prstGeom prst="rect">
                <a:avLst/>
              </a:prstGeom>
              <a:noFill/>
            </p:spPr>
          </p:pic>
          <p:pic>
            <p:nvPicPr>
              <p:cNvPr id="31747" name="Picture 3" descr="C:\Users\Лестев\Desktop\gost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7157337" y="5502025"/>
                <a:ext cx="648072" cy="486054"/>
              </a:xfrm>
              <a:prstGeom prst="rect">
                <a:avLst/>
              </a:prstGeom>
              <a:noFill/>
            </p:spPr>
          </p:pic>
          <p:pic>
            <p:nvPicPr>
              <p:cNvPr id="31748" name="Picture 4" descr="C:\Users\Лестев\Desktop\1212.jpg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220072" y="5445224"/>
                <a:ext cx="576064" cy="568418"/>
              </a:xfrm>
              <a:prstGeom prst="rect">
                <a:avLst/>
              </a:prstGeom>
              <a:noFill/>
            </p:spPr>
          </p:pic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19972" y="5373216"/>
                <a:ext cx="648072" cy="6788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aphicFrame>
            <p:nvGraphicFramePr>
              <p:cNvPr id="16" name="Object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9283619"/>
                  </p:ext>
                </p:extLst>
              </p:nvPr>
            </p:nvGraphicFramePr>
            <p:xfrm>
              <a:off x="6156176" y="5495498"/>
              <a:ext cx="735257" cy="5020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9222" name="Photo Editor fotografija" r:id="rId12" imgW="11247619" imgH="7685714" progId="">
                      <p:embed/>
                    </p:oleObj>
                  </mc:Choice>
                  <mc:Fallback>
                    <p:oleObj name="Photo Editor fotografija" r:id="rId12" imgW="11247619" imgH="7685714" progId="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6156176" y="5495498"/>
                            <a:ext cx="735257" cy="5020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gradFill rotWithShape="1">
                                  <a:gsLst>
                                    <a:gs pos="0">
                                      <a:srgbClr val="016EFF"/>
                                    </a:gs>
                                    <a:gs pos="100000">
                                      <a:srgbClr val="FFFFFF"/>
                                    </a:gs>
                                  </a:gsLst>
                                  <a:lin ang="0" scaled="1"/>
                                </a:gra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107763" dir="2700000" algn="ctr" rotWithShape="0">
                                    <a:srgbClr val="5F5F5F">
                                      <a:alpha val="50000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31757" name="Picture 13" descr="http://www.certificator.eu/images/Customs_unions_sign_.jpg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185"/>
            <a:stretch/>
          </p:blipFill>
          <p:spPr bwMode="auto">
            <a:xfrm>
              <a:off x="7884367" y="5544139"/>
              <a:ext cx="576065" cy="418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528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1DFDBB-D8AF-456D-A085-2247A70A41B3}" type="slidenum">
              <a:rPr lang="en-GB"/>
              <a:pPr>
                <a:defRPr/>
              </a:pPr>
              <a:t>30</a:t>
            </a:fld>
            <a:endParaRPr lang="en-GB"/>
          </a:p>
        </p:txBody>
      </p:sp>
      <p:sp>
        <p:nvSpPr>
          <p:cNvPr id="47111" name="Text Box 8"/>
          <p:cNvSpPr txBox="1">
            <a:spLocks noChangeArrowheads="1"/>
          </p:cNvSpPr>
          <p:nvPr/>
        </p:nvSpPr>
        <p:spPr bwMode="auto">
          <a:xfrm>
            <a:off x="5651500" y="5516563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l-SI" sz="2400"/>
              <a:t>   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49" y="260648"/>
            <a:ext cx="8289951" cy="558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5169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značba mesta vseb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655" y="1205209"/>
            <a:ext cx="5472764" cy="4586640"/>
          </a:xfrm>
          <a:prstGeom prst="rect">
            <a:avLst/>
          </a:prstGeom>
        </p:spPr>
      </p:pic>
      <p:pic>
        <p:nvPicPr>
          <p:cNvPr id="6" name="Slik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1" y="434927"/>
            <a:ext cx="4942937" cy="3063602"/>
          </a:xfrm>
          <a:prstGeom prst="rect">
            <a:avLst/>
          </a:prstGeom>
        </p:spPr>
      </p:pic>
      <p:sp>
        <p:nvSpPr>
          <p:cNvPr id="8" name="Elipsa 6"/>
          <p:cNvSpPr/>
          <p:nvPr/>
        </p:nvSpPr>
        <p:spPr>
          <a:xfrm>
            <a:off x="7461532" y="3105334"/>
            <a:ext cx="128789" cy="128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9" name="Elipsa 10"/>
          <p:cNvSpPr/>
          <p:nvPr/>
        </p:nvSpPr>
        <p:spPr>
          <a:xfrm>
            <a:off x="6120252" y="4551981"/>
            <a:ext cx="128789" cy="128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0" name="Elipsa 12"/>
          <p:cNvSpPr/>
          <p:nvPr/>
        </p:nvSpPr>
        <p:spPr>
          <a:xfrm>
            <a:off x="5626436" y="3824470"/>
            <a:ext cx="128789" cy="12878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1" name="PoljeZBesedilom 2"/>
          <p:cNvSpPr txBox="1"/>
          <p:nvPr/>
        </p:nvSpPr>
        <p:spPr>
          <a:xfrm>
            <a:off x="5483753" y="3946847"/>
            <a:ext cx="6238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/>
              <a:t>IMP CZ</a:t>
            </a:r>
          </a:p>
        </p:txBody>
      </p:sp>
      <p:sp>
        <p:nvSpPr>
          <p:cNvPr id="12" name="PoljeZBesedilom 4"/>
          <p:cNvSpPr txBox="1"/>
          <p:nvPr/>
        </p:nvSpPr>
        <p:spPr>
          <a:xfrm>
            <a:off x="5795697" y="4640886"/>
            <a:ext cx="707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/>
              <a:t>IMP SRB</a:t>
            </a:r>
          </a:p>
        </p:txBody>
      </p:sp>
      <p:sp>
        <p:nvSpPr>
          <p:cNvPr id="13" name="PoljeZBesedilom 8"/>
          <p:cNvSpPr txBox="1"/>
          <p:nvPr/>
        </p:nvSpPr>
        <p:spPr>
          <a:xfrm>
            <a:off x="7164288" y="2873696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/>
              <a:t>IMP RUS</a:t>
            </a:r>
          </a:p>
        </p:txBody>
      </p:sp>
      <p:pic>
        <p:nvPicPr>
          <p:cNvPr id="14" name="Slika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68506"/>
            <a:ext cx="1041707" cy="285332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98" y="1504791"/>
            <a:ext cx="1041707" cy="285332"/>
          </a:xfrm>
          <a:prstGeom prst="rect">
            <a:avLst/>
          </a:prstGeom>
        </p:spPr>
      </p:pic>
      <p:pic>
        <p:nvPicPr>
          <p:cNvPr id="16" name="Slika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491" y="2741407"/>
            <a:ext cx="648072" cy="177512"/>
          </a:xfrm>
          <a:prstGeom prst="rect">
            <a:avLst/>
          </a:prstGeom>
        </p:spPr>
      </p:pic>
      <p:pic>
        <p:nvPicPr>
          <p:cNvPr id="17" name="Slika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557" y="3594493"/>
            <a:ext cx="731757" cy="200434"/>
          </a:xfrm>
          <a:prstGeom prst="rect">
            <a:avLst/>
          </a:prstGeom>
        </p:spPr>
      </p:pic>
      <p:pic>
        <p:nvPicPr>
          <p:cNvPr id="18" name="Slika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663" y="4375766"/>
            <a:ext cx="715656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7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9">
            <a:extLst>
              <a:ext uri="{FF2B5EF4-FFF2-40B4-BE49-F238E27FC236}">
                <a16:creationId xmlns:a16="http://schemas.microsoft.com/office/drawing/2014/main" id="{CA6C9E9D-BA7A-4CC2-97DF-9379D34E82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30" y="764704"/>
            <a:ext cx="8783539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10">
            <a:extLst>
              <a:ext uri="{FF2B5EF4-FFF2-40B4-BE49-F238E27FC236}">
                <a16:creationId xmlns:a16="http://schemas.microsoft.com/office/drawing/2014/main" id="{3C0648B3-E87A-4488-939A-1FD7071230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496944" cy="5670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14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8">
            <a:extLst>
              <a:ext uri="{FF2B5EF4-FFF2-40B4-BE49-F238E27FC236}">
                <a16:creationId xmlns:a16="http://schemas.microsoft.com/office/drawing/2014/main" id="{366D7801-101B-4F08-8714-B8DAECE378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40" y="332656"/>
            <a:ext cx="8523920" cy="5688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953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7">
            <a:extLst>
              <a:ext uri="{FF2B5EF4-FFF2-40B4-BE49-F238E27FC236}">
                <a16:creationId xmlns:a16="http://schemas.microsoft.com/office/drawing/2014/main" id="{D5BCF893-FF12-4D9F-85BC-818DDBB98B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84976" cy="586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58519206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9">
            <a:extLst>
              <a:ext uri="{FF2B5EF4-FFF2-40B4-BE49-F238E27FC236}">
                <a16:creationId xmlns:a16="http://schemas.microsoft.com/office/drawing/2014/main" id="{6B7AC22E-1674-4F4B-9705-1ACBD22EF4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568952" cy="5718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901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4620</TotalTime>
  <Words>609</Words>
  <Application>Microsoft Office PowerPoint</Application>
  <PresentationFormat>Экран (4:3)</PresentationFormat>
  <Paragraphs>168</Paragraphs>
  <Slides>30</Slides>
  <Notes>14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9" baseType="lpstr">
      <vt:lpstr>Adobe Gothic Std B</vt:lpstr>
      <vt:lpstr>Arial</vt:lpstr>
      <vt:lpstr>Bookman Old Style</vt:lpstr>
      <vt:lpstr>Calibri</vt:lpstr>
      <vt:lpstr>Calibri Light</vt:lpstr>
      <vt:lpstr>Courier New</vt:lpstr>
      <vt:lpstr>Franklin Gothic Book</vt:lpstr>
      <vt:lpstr>Franklin Gothic Medium Cond</vt:lpstr>
      <vt:lpstr>Gotham Pro Black</vt:lpstr>
      <vt:lpstr>Myriad Pro</vt:lpstr>
      <vt:lpstr>PT Sans</vt:lpstr>
      <vt:lpstr>Raleway</vt:lpstr>
      <vt:lpstr>Tahoma</vt:lpstr>
      <vt:lpstr>Times New Roman</vt:lpstr>
      <vt:lpstr>Trebuchet MS</vt:lpstr>
      <vt:lpstr>Wingdings</vt:lpstr>
      <vt:lpstr>Wingdings 2</vt:lpstr>
      <vt:lpstr>Office Theme</vt:lpstr>
      <vt:lpstr>Photo Editor fotografija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ЧЕМПИОНИ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Ante Živković</dc:creator>
  <cp:lastModifiedBy>Vlado</cp:lastModifiedBy>
  <cp:revision>299</cp:revision>
  <dcterms:created xsi:type="dcterms:W3CDTF">2012-04-19T12:08:44Z</dcterms:created>
  <dcterms:modified xsi:type="dcterms:W3CDTF">2019-04-24T10:08:19Z</dcterms:modified>
</cp:coreProperties>
</file>