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7" r:id="rId2"/>
    <p:sldId id="407" r:id="rId3"/>
    <p:sldId id="389" r:id="rId4"/>
    <p:sldId id="408" r:id="rId5"/>
    <p:sldId id="417" r:id="rId6"/>
    <p:sldId id="418" r:id="rId7"/>
    <p:sldId id="415" r:id="rId8"/>
    <p:sldId id="416" r:id="rId9"/>
    <p:sldId id="411" r:id="rId10"/>
    <p:sldId id="412" r:id="rId11"/>
    <p:sldId id="419" r:id="rId12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0000"/>
    <a:srgbClr val="33CCCC"/>
    <a:srgbClr val="009999"/>
    <a:srgbClr val="FFFFFF"/>
    <a:srgbClr val="FF3300"/>
    <a:srgbClr val="EBF6F9"/>
    <a:srgbClr val="66FFFF"/>
    <a:srgbClr val="E8F4F8"/>
    <a:srgbClr val="FF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5607" autoAdjust="0"/>
  </p:normalViewPr>
  <p:slideViewPr>
    <p:cSldViewPr snapToGrid="0">
      <p:cViewPr varScale="1">
        <p:scale>
          <a:sx n="83" d="100"/>
          <a:sy n="83" d="100"/>
        </p:scale>
        <p:origin x="1026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23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42D09D-A0B2-4B95-8830-3CFC31692C2C}" type="doc">
      <dgm:prSet loTypeId="urn:microsoft.com/office/officeart/2005/8/layout/chevron1" loCatId="process" qsTypeId="urn:microsoft.com/office/officeart/2005/8/quickstyle/simple1" qsCatId="simple" csTypeId="urn:microsoft.com/office/officeart/2005/8/colors/accent5_1" csCatId="accent5" phldr="1"/>
      <dgm:spPr/>
    </dgm:pt>
    <dgm:pt modelId="{A958CA6D-9800-4412-BA6C-F12D2973563D}">
      <dgm:prSet phldrT="[Текст]" custT="1"/>
      <dgm:spPr/>
      <dgm:t>
        <a:bodyPr/>
        <a:lstStyle/>
        <a:p>
          <a:r>
            <a:rPr lang="ru-RU" sz="11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Ввод в эксплуатацию</a:t>
          </a:r>
          <a:endParaRPr lang="ru-RU" sz="1100" b="1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9E5169-0C1F-40BA-AE19-B06CB5F4BD14}" type="parTrans" cxnId="{D9EFED2D-513F-4BFE-8C09-865E00858788}">
      <dgm:prSet/>
      <dgm:spPr/>
      <dgm:t>
        <a:bodyPr/>
        <a:lstStyle/>
        <a:p>
          <a:endParaRPr lang="ru-RU" sz="1200" b="1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5B421C-4F4E-47A4-839B-C64BFBA4FBB4}" type="sibTrans" cxnId="{D9EFED2D-513F-4BFE-8C09-865E00858788}">
      <dgm:prSet/>
      <dgm:spPr/>
      <dgm:t>
        <a:bodyPr/>
        <a:lstStyle/>
        <a:p>
          <a:endParaRPr lang="ru-RU" sz="1200" b="1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E22234-E109-492A-905E-F0079ABAC3DD}">
      <dgm:prSet phldrT="[Текст]" custT="1"/>
      <dgm:spPr/>
      <dgm:t>
        <a:bodyPr/>
        <a:lstStyle/>
        <a:p>
          <a:r>
            <a:rPr lang="ru-RU" sz="11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Обслуживание</a:t>
          </a:r>
          <a:endParaRPr lang="ru-RU" sz="1100" b="1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1B4061-7FC3-4161-A994-30F4CB3E5E18}" type="parTrans" cxnId="{A60B190F-7138-4910-B594-CE69EE6B72C1}">
      <dgm:prSet/>
      <dgm:spPr/>
      <dgm:t>
        <a:bodyPr/>
        <a:lstStyle/>
        <a:p>
          <a:endParaRPr lang="ru-RU" sz="1200" b="1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8167D6-5E71-4FB7-A15E-CF94F3D01738}" type="sibTrans" cxnId="{A60B190F-7138-4910-B594-CE69EE6B72C1}">
      <dgm:prSet/>
      <dgm:spPr/>
      <dgm:t>
        <a:bodyPr/>
        <a:lstStyle/>
        <a:p>
          <a:endParaRPr lang="ru-RU" sz="1200" b="1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3B25B8-2FD9-45E8-9C81-68C1F6E8CD3D}">
      <dgm:prSet phldrT="[Текст]" custT="1"/>
      <dgm:spPr/>
      <dgm:t>
        <a:bodyPr/>
        <a:lstStyle/>
        <a:p>
          <a:r>
            <a:rPr lang="ru-RU" sz="11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Учет</a:t>
          </a:r>
          <a:endParaRPr lang="ru-RU" sz="1100" b="1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F502D4-F5F2-42D4-ACEE-C83C8BC6D22B}" type="parTrans" cxnId="{69A5E276-71DB-4F11-AF8A-BE506DB92F7F}">
      <dgm:prSet/>
      <dgm:spPr/>
      <dgm:t>
        <a:bodyPr/>
        <a:lstStyle/>
        <a:p>
          <a:endParaRPr lang="ru-RU" sz="1200" b="1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A970E6-5AE1-493D-9436-432550194D4B}" type="sibTrans" cxnId="{69A5E276-71DB-4F11-AF8A-BE506DB92F7F}">
      <dgm:prSet/>
      <dgm:spPr/>
      <dgm:t>
        <a:bodyPr/>
        <a:lstStyle/>
        <a:p>
          <a:endParaRPr lang="ru-RU" sz="1200" b="1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2A897D-FA89-485A-AEC3-1B965BEA7AD4}">
      <dgm:prSet phldrT="[Текст]" custT="1"/>
      <dgm:spPr/>
      <dgm:t>
        <a:bodyPr/>
        <a:lstStyle/>
        <a:p>
          <a:r>
            <a:rPr lang="ru-RU" sz="11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Управление</a:t>
          </a:r>
          <a:r>
            <a:rPr lang="ru-RU" sz="11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100" b="1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438607-08A0-4572-89BE-F60A2D157A94}" type="parTrans" cxnId="{D0D8C2AC-9145-4372-AB8C-97E465B9F9F8}">
      <dgm:prSet/>
      <dgm:spPr/>
      <dgm:t>
        <a:bodyPr/>
        <a:lstStyle/>
        <a:p>
          <a:endParaRPr lang="ru-RU" sz="1200" b="1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94B1BB-FBB3-49EE-A967-7ADC9741585A}" type="sibTrans" cxnId="{D0D8C2AC-9145-4372-AB8C-97E465B9F9F8}">
      <dgm:prSet/>
      <dgm:spPr/>
      <dgm:t>
        <a:bodyPr/>
        <a:lstStyle/>
        <a:p>
          <a:endParaRPr lang="ru-RU" sz="1200" b="1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DA4289-B7C2-4898-9537-4683188E42CC}">
      <dgm:prSet phldrT="[Текст]" custT="1"/>
      <dgm:spPr/>
      <dgm:t>
        <a:bodyPr/>
        <a:lstStyle/>
        <a:p>
          <a:r>
            <a:rPr lang="ru-RU" sz="11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Вывод из эксплуатации</a:t>
          </a:r>
          <a:endParaRPr lang="ru-RU" sz="1100" b="1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52CE54-AA59-4DD6-B812-1598997A3FE2}" type="parTrans" cxnId="{763DBC72-1B49-480E-B3FF-22AC78B06152}">
      <dgm:prSet/>
      <dgm:spPr/>
      <dgm:t>
        <a:bodyPr/>
        <a:lstStyle/>
        <a:p>
          <a:endParaRPr lang="ru-RU" sz="1200" b="1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C6AAC4-1495-46AB-A145-48840516F5E0}" type="sibTrans" cxnId="{763DBC72-1B49-480E-B3FF-22AC78B06152}">
      <dgm:prSet/>
      <dgm:spPr/>
      <dgm:t>
        <a:bodyPr/>
        <a:lstStyle/>
        <a:p>
          <a:endParaRPr lang="ru-RU" sz="1200" b="1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BE6628-80AF-4486-9F8F-CA99434FD009}" type="pres">
      <dgm:prSet presAssocID="{D942D09D-A0B2-4B95-8830-3CFC31692C2C}" presName="Name0" presStyleCnt="0">
        <dgm:presLayoutVars>
          <dgm:dir/>
          <dgm:animLvl val="lvl"/>
          <dgm:resizeHandles val="exact"/>
        </dgm:presLayoutVars>
      </dgm:prSet>
      <dgm:spPr/>
    </dgm:pt>
    <dgm:pt modelId="{0778F0AD-8CCF-43D3-A0F2-C9E97E8E73C5}" type="pres">
      <dgm:prSet presAssocID="{A958CA6D-9800-4412-BA6C-F12D2973563D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DA33D4-2761-4009-87A6-247B65017BF4}" type="pres">
      <dgm:prSet presAssocID="{5D5B421C-4F4E-47A4-839B-C64BFBA4FBB4}" presName="parTxOnlySpace" presStyleCnt="0"/>
      <dgm:spPr/>
    </dgm:pt>
    <dgm:pt modelId="{1D842B31-B208-4ACC-8A9C-FAC092FD573A}" type="pres">
      <dgm:prSet presAssocID="{ECE22234-E109-492A-905E-F0079ABAC3DD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70A3B-B5B1-4957-99A9-3C99D2DE3AF4}" type="pres">
      <dgm:prSet presAssocID="{BD8167D6-5E71-4FB7-A15E-CF94F3D01738}" presName="parTxOnlySpace" presStyleCnt="0"/>
      <dgm:spPr/>
    </dgm:pt>
    <dgm:pt modelId="{D1A05ED7-B524-4923-A5B9-444F7901BF3E}" type="pres">
      <dgm:prSet presAssocID="{543B25B8-2FD9-45E8-9C81-68C1F6E8CD3D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8BBEB-4974-49DA-A794-ECC6967A30D6}" type="pres">
      <dgm:prSet presAssocID="{C9A970E6-5AE1-493D-9436-432550194D4B}" presName="parTxOnlySpace" presStyleCnt="0"/>
      <dgm:spPr/>
    </dgm:pt>
    <dgm:pt modelId="{325D5D20-9D7B-4AF7-8B81-ED687439F39E}" type="pres">
      <dgm:prSet presAssocID="{992A897D-FA89-485A-AEC3-1B965BEA7AD4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86D919-7EFC-4953-A251-D0D1A335A2F9}" type="pres">
      <dgm:prSet presAssocID="{2694B1BB-FBB3-49EE-A967-7ADC9741585A}" presName="parTxOnlySpace" presStyleCnt="0"/>
      <dgm:spPr/>
    </dgm:pt>
    <dgm:pt modelId="{51C919E6-CB47-4961-B88C-F6DD438D29DC}" type="pres">
      <dgm:prSet presAssocID="{C2DA4289-B7C2-4898-9537-4683188E42CC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A5E276-71DB-4F11-AF8A-BE506DB92F7F}" srcId="{D942D09D-A0B2-4B95-8830-3CFC31692C2C}" destId="{543B25B8-2FD9-45E8-9C81-68C1F6E8CD3D}" srcOrd="2" destOrd="0" parTransId="{68F502D4-F5F2-42D4-ACEE-C83C8BC6D22B}" sibTransId="{C9A970E6-5AE1-493D-9436-432550194D4B}"/>
    <dgm:cxn modelId="{C0A2DE87-077A-4C83-99E0-AEA531C907A0}" type="presOf" srcId="{A958CA6D-9800-4412-BA6C-F12D2973563D}" destId="{0778F0AD-8CCF-43D3-A0F2-C9E97E8E73C5}" srcOrd="0" destOrd="0" presId="urn:microsoft.com/office/officeart/2005/8/layout/chevron1"/>
    <dgm:cxn modelId="{8090673C-2FDC-47FC-9090-A7B862DAD910}" type="presOf" srcId="{ECE22234-E109-492A-905E-F0079ABAC3DD}" destId="{1D842B31-B208-4ACC-8A9C-FAC092FD573A}" srcOrd="0" destOrd="0" presId="urn:microsoft.com/office/officeart/2005/8/layout/chevron1"/>
    <dgm:cxn modelId="{38520102-D11D-4A8E-AE61-75903C5AB2E2}" type="presOf" srcId="{D942D09D-A0B2-4B95-8830-3CFC31692C2C}" destId="{9CBE6628-80AF-4486-9F8F-CA99434FD009}" srcOrd="0" destOrd="0" presId="urn:microsoft.com/office/officeart/2005/8/layout/chevron1"/>
    <dgm:cxn modelId="{A60B190F-7138-4910-B594-CE69EE6B72C1}" srcId="{D942D09D-A0B2-4B95-8830-3CFC31692C2C}" destId="{ECE22234-E109-492A-905E-F0079ABAC3DD}" srcOrd="1" destOrd="0" parTransId="{3C1B4061-7FC3-4161-A994-30F4CB3E5E18}" sibTransId="{BD8167D6-5E71-4FB7-A15E-CF94F3D01738}"/>
    <dgm:cxn modelId="{D0D8C2AC-9145-4372-AB8C-97E465B9F9F8}" srcId="{D942D09D-A0B2-4B95-8830-3CFC31692C2C}" destId="{992A897D-FA89-485A-AEC3-1B965BEA7AD4}" srcOrd="3" destOrd="0" parTransId="{94438607-08A0-4572-89BE-F60A2D157A94}" sibTransId="{2694B1BB-FBB3-49EE-A967-7ADC9741585A}"/>
    <dgm:cxn modelId="{763DBC72-1B49-480E-B3FF-22AC78B06152}" srcId="{D942D09D-A0B2-4B95-8830-3CFC31692C2C}" destId="{C2DA4289-B7C2-4898-9537-4683188E42CC}" srcOrd="4" destOrd="0" parTransId="{9952CE54-AA59-4DD6-B812-1598997A3FE2}" sibTransId="{50C6AAC4-1495-46AB-A145-48840516F5E0}"/>
    <dgm:cxn modelId="{D9EFED2D-513F-4BFE-8C09-865E00858788}" srcId="{D942D09D-A0B2-4B95-8830-3CFC31692C2C}" destId="{A958CA6D-9800-4412-BA6C-F12D2973563D}" srcOrd="0" destOrd="0" parTransId="{409E5169-0C1F-40BA-AE19-B06CB5F4BD14}" sibTransId="{5D5B421C-4F4E-47A4-839B-C64BFBA4FBB4}"/>
    <dgm:cxn modelId="{63962E41-5943-4F0F-B6E9-F895FEED30AA}" type="presOf" srcId="{992A897D-FA89-485A-AEC3-1B965BEA7AD4}" destId="{325D5D20-9D7B-4AF7-8B81-ED687439F39E}" srcOrd="0" destOrd="0" presId="urn:microsoft.com/office/officeart/2005/8/layout/chevron1"/>
    <dgm:cxn modelId="{BA121780-ACDD-4909-B801-4A54D338A9F4}" type="presOf" srcId="{543B25B8-2FD9-45E8-9C81-68C1F6E8CD3D}" destId="{D1A05ED7-B524-4923-A5B9-444F7901BF3E}" srcOrd="0" destOrd="0" presId="urn:microsoft.com/office/officeart/2005/8/layout/chevron1"/>
    <dgm:cxn modelId="{0BAB4D74-569E-4AE6-86C5-28DFC6E654CF}" type="presOf" srcId="{C2DA4289-B7C2-4898-9537-4683188E42CC}" destId="{51C919E6-CB47-4961-B88C-F6DD438D29DC}" srcOrd="0" destOrd="0" presId="urn:microsoft.com/office/officeart/2005/8/layout/chevron1"/>
    <dgm:cxn modelId="{E94BAA7A-AD27-4B21-A4B0-1F948C937D0A}" type="presParOf" srcId="{9CBE6628-80AF-4486-9F8F-CA99434FD009}" destId="{0778F0AD-8CCF-43D3-A0F2-C9E97E8E73C5}" srcOrd="0" destOrd="0" presId="urn:microsoft.com/office/officeart/2005/8/layout/chevron1"/>
    <dgm:cxn modelId="{FDC25A81-A280-4A48-9606-33084E02B5DB}" type="presParOf" srcId="{9CBE6628-80AF-4486-9F8F-CA99434FD009}" destId="{0ADA33D4-2761-4009-87A6-247B65017BF4}" srcOrd="1" destOrd="0" presId="urn:microsoft.com/office/officeart/2005/8/layout/chevron1"/>
    <dgm:cxn modelId="{367B2E48-0C3D-44D0-B5F1-50F6271E0210}" type="presParOf" srcId="{9CBE6628-80AF-4486-9F8F-CA99434FD009}" destId="{1D842B31-B208-4ACC-8A9C-FAC092FD573A}" srcOrd="2" destOrd="0" presId="urn:microsoft.com/office/officeart/2005/8/layout/chevron1"/>
    <dgm:cxn modelId="{BFD0D779-9910-44D9-A986-FD98076D65C7}" type="presParOf" srcId="{9CBE6628-80AF-4486-9F8F-CA99434FD009}" destId="{25270A3B-B5B1-4957-99A9-3C99D2DE3AF4}" srcOrd="3" destOrd="0" presId="urn:microsoft.com/office/officeart/2005/8/layout/chevron1"/>
    <dgm:cxn modelId="{98B26BF2-78D1-4C07-9CC2-EA31ED8BB4F4}" type="presParOf" srcId="{9CBE6628-80AF-4486-9F8F-CA99434FD009}" destId="{D1A05ED7-B524-4923-A5B9-444F7901BF3E}" srcOrd="4" destOrd="0" presId="urn:microsoft.com/office/officeart/2005/8/layout/chevron1"/>
    <dgm:cxn modelId="{28F9E88B-0AFF-4F5A-AEEC-AE66ED0F3C5C}" type="presParOf" srcId="{9CBE6628-80AF-4486-9F8F-CA99434FD009}" destId="{5578BBEB-4974-49DA-A794-ECC6967A30D6}" srcOrd="5" destOrd="0" presId="urn:microsoft.com/office/officeart/2005/8/layout/chevron1"/>
    <dgm:cxn modelId="{FF19D793-60EA-43BB-97BF-63CB5D96D0F4}" type="presParOf" srcId="{9CBE6628-80AF-4486-9F8F-CA99434FD009}" destId="{325D5D20-9D7B-4AF7-8B81-ED687439F39E}" srcOrd="6" destOrd="0" presId="urn:microsoft.com/office/officeart/2005/8/layout/chevron1"/>
    <dgm:cxn modelId="{CEEEBF24-D347-4D3D-AA74-42201EE6EB60}" type="presParOf" srcId="{9CBE6628-80AF-4486-9F8F-CA99434FD009}" destId="{4086D919-7EFC-4953-A251-D0D1A335A2F9}" srcOrd="7" destOrd="0" presId="urn:microsoft.com/office/officeart/2005/8/layout/chevron1"/>
    <dgm:cxn modelId="{989CD09F-D4BB-4CBB-B3FB-30919F5CD6CF}" type="presParOf" srcId="{9CBE6628-80AF-4486-9F8F-CA99434FD009}" destId="{51C919E6-CB47-4961-B88C-F6DD438D29DC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8F0AD-8CCF-43D3-A0F2-C9E97E8E73C5}">
      <dsp:nvSpPr>
        <dsp:cNvPr id="0" name=""/>
        <dsp:cNvSpPr/>
      </dsp:nvSpPr>
      <dsp:spPr>
        <a:xfrm>
          <a:off x="2046" y="0"/>
          <a:ext cx="1821283" cy="32121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Ввод в эксплуатацию</a:t>
          </a:r>
          <a:endParaRPr lang="ru-RU" sz="1100" b="1" kern="1200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656" y="0"/>
        <a:ext cx="1500064" cy="321219"/>
      </dsp:txXfrm>
    </dsp:sp>
    <dsp:sp modelId="{1D842B31-B208-4ACC-8A9C-FAC092FD573A}">
      <dsp:nvSpPr>
        <dsp:cNvPr id="0" name=""/>
        <dsp:cNvSpPr/>
      </dsp:nvSpPr>
      <dsp:spPr>
        <a:xfrm>
          <a:off x="1641201" y="0"/>
          <a:ext cx="1821283" cy="32121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Обслуживание</a:t>
          </a:r>
          <a:endParaRPr lang="ru-RU" sz="1100" b="1" kern="1200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01811" y="0"/>
        <a:ext cx="1500064" cy="321219"/>
      </dsp:txXfrm>
    </dsp:sp>
    <dsp:sp modelId="{D1A05ED7-B524-4923-A5B9-444F7901BF3E}">
      <dsp:nvSpPr>
        <dsp:cNvPr id="0" name=""/>
        <dsp:cNvSpPr/>
      </dsp:nvSpPr>
      <dsp:spPr>
        <a:xfrm>
          <a:off x="3280357" y="0"/>
          <a:ext cx="1821283" cy="32121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Учет</a:t>
          </a:r>
          <a:endParaRPr lang="ru-RU" sz="1100" b="1" kern="1200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40967" y="0"/>
        <a:ext cx="1500064" cy="321219"/>
      </dsp:txXfrm>
    </dsp:sp>
    <dsp:sp modelId="{325D5D20-9D7B-4AF7-8B81-ED687439F39E}">
      <dsp:nvSpPr>
        <dsp:cNvPr id="0" name=""/>
        <dsp:cNvSpPr/>
      </dsp:nvSpPr>
      <dsp:spPr>
        <a:xfrm>
          <a:off x="4919513" y="0"/>
          <a:ext cx="1821283" cy="32121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Управление</a:t>
          </a:r>
          <a:r>
            <a:rPr lang="ru-RU" sz="1100" b="1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100" b="1" kern="1200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80123" y="0"/>
        <a:ext cx="1500064" cy="321219"/>
      </dsp:txXfrm>
    </dsp:sp>
    <dsp:sp modelId="{51C919E6-CB47-4961-B88C-F6DD438D29DC}">
      <dsp:nvSpPr>
        <dsp:cNvPr id="0" name=""/>
        <dsp:cNvSpPr/>
      </dsp:nvSpPr>
      <dsp:spPr>
        <a:xfrm>
          <a:off x="6558668" y="0"/>
          <a:ext cx="1821283" cy="32121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Вывод из эксплуатации</a:t>
          </a:r>
          <a:endParaRPr lang="ru-RU" sz="1100" b="1" kern="1200" dirty="0">
            <a:solidFill>
              <a:srgbClr val="0070C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719278" y="0"/>
        <a:ext cx="1500064" cy="321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8395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1434D1C7-6FE5-47FD-B99F-04DCC25AB789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244"/>
            <a:ext cx="2946400" cy="498395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8395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60C952FB-26EB-4D0A-BCB3-F2BE4DD734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07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09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4FE11BBE-E842-41C6-AF01-CFBADD0F7F16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15711"/>
            <a:ext cx="5438775" cy="4466511"/>
          </a:xfrm>
          <a:prstGeom prst="rect">
            <a:avLst/>
          </a:prstGeom>
        </p:spPr>
        <p:txBody>
          <a:bodyPr vert="horz" lIns="90727" tIns="45363" rIns="90727" bIns="4536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242"/>
            <a:ext cx="2946400" cy="496809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3D770644-0CB9-4CE9-9C7F-C0AB97C28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185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4538"/>
            <a:ext cx="6613525" cy="3721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7188" cy="4465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851275" y="9429752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94968" tIns="47664" rIns="94968" bIns="47664" anchor="b"/>
          <a:lstStyle>
            <a:lvl1pPr defTabSz="466725">
              <a:spcBef>
                <a:spcPct val="30000"/>
              </a:spcBef>
              <a:tabLst>
                <a:tab pos="0" algn="l"/>
                <a:tab pos="465138" algn="l"/>
                <a:tab pos="931863" algn="l"/>
                <a:tab pos="1400175" algn="l"/>
                <a:tab pos="1866900" algn="l"/>
                <a:tab pos="2333625" algn="l"/>
                <a:tab pos="2801938" algn="l"/>
                <a:tab pos="3268663" algn="l"/>
                <a:tab pos="3735388" algn="l"/>
                <a:tab pos="4202113" algn="l"/>
                <a:tab pos="4670425" algn="l"/>
                <a:tab pos="5137150" algn="l"/>
                <a:tab pos="5603875" algn="l"/>
                <a:tab pos="6070600" algn="l"/>
                <a:tab pos="6538913" algn="l"/>
                <a:tab pos="7005638" algn="l"/>
                <a:tab pos="7472363" algn="l"/>
                <a:tab pos="7939088" algn="l"/>
                <a:tab pos="8407400" algn="l"/>
                <a:tab pos="8874125" algn="l"/>
                <a:tab pos="934085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466725">
              <a:spcBef>
                <a:spcPct val="30000"/>
              </a:spcBef>
              <a:tabLst>
                <a:tab pos="0" algn="l"/>
                <a:tab pos="465138" algn="l"/>
                <a:tab pos="931863" algn="l"/>
                <a:tab pos="1400175" algn="l"/>
                <a:tab pos="1866900" algn="l"/>
                <a:tab pos="2333625" algn="l"/>
                <a:tab pos="2801938" algn="l"/>
                <a:tab pos="3268663" algn="l"/>
                <a:tab pos="3735388" algn="l"/>
                <a:tab pos="4202113" algn="l"/>
                <a:tab pos="4670425" algn="l"/>
                <a:tab pos="5137150" algn="l"/>
                <a:tab pos="5603875" algn="l"/>
                <a:tab pos="6070600" algn="l"/>
                <a:tab pos="6538913" algn="l"/>
                <a:tab pos="7005638" algn="l"/>
                <a:tab pos="7472363" algn="l"/>
                <a:tab pos="7939088" algn="l"/>
                <a:tab pos="8407400" algn="l"/>
                <a:tab pos="8874125" algn="l"/>
                <a:tab pos="934085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66725">
              <a:spcBef>
                <a:spcPct val="30000"/>
              </a:spcBef>
              <a:tabLst>
                <a:tab pos="0" algn="l"/>
                <a:tab pos="465138" algn="l"/>
                <a:tab pos="931863" algn="l"/>
                <a:tab pos="1400175" algn="l"/>
                <a:tab pos="1866900" algn="l"/>
                <a:tab pos="2333625" algn="l"/>
                <a:tab pos="2801938" algn="l"/>
                <a:tab pos="3268663" algn="l"/>
                <a:tab pos="3735388" algn="l"/>
                <a:tab pos="4202113" algn="l"/>
                <a:tab pos="4670425" algn="l"/>
                <a:tab pos="5137150" algn="l"/>
                <a:tab pos="5603875" algn="l"/>
                <a:tab pos="6070600" algn="l"/>
                <a:tab pos="6538913" algn="l"/>
                <a:tab pos="7005638" algn="l"/>
                <a:tab pos="7472363" algn="l"/>
                <a:tab pos="7939088" algn="l"/>
                <a:tab pos="8407400" algn="l"/>
                <a:tab pos="8874125" algn="l"/>
                <a:tab pos="934085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66725">
              <a:spcBef>
                <a:spcPct val="30000"/>
              </a:spcBef>
              <a:tabLst>
                <a:tab pos="0" algn="l"/>
                <a:tab pos="465138" algn="l"/>
                <a:tab pos="931863" algn="l"/>
                <a:tab pos="1400175" algn="l"/>
                <a:tab pos="1866900" algn="l"/>
                <a:tab pos="2333625" algn="l"/>
                <a:tab pos="2801938" algn="l"/>
                <a:tab pos="3268663" algn="l"/>
                <a:tab pos="3735388" algn="l"/>
                <a:tab pos="4202113" algn="l"/>
                <a:tab pos="4670425" algn="l"/>
                <a:tab pos="5137150" algn="l"/>
                <a:tab pos="5603875" algn="l"/>
                <a:tab pos="6070600" algn="l"/>
                <a:tab pos="6538913" algn="l"/>
                <a:tab pos="7005638" algn="l"/>
                <a:tab pos="7472363" algn="l"/>
                <a:tab pos="7939088" algn="l"/>
                <a:tab pos="8407400" algn="l"/>
                <a:tab pos="8874125" algn="l"/>
                <a:tab pos="934085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66725">
              <a:spcBef>
                <a:spcPct val="30000"/>
              </a:spcBef>
              <a:tabLst>
                <a:tab pos="0" algn="l"/>
                <a:tab pos="465138" algn="l"/>
                <a:tab pos="931863" algn="l"/>
                <a:tab pos="1400175" algn="l"/>
                <a:tab pos="1866900" algn="l"/>
                <a:tab pos="2333625" algn="l"/>
                <a:tab pos="2801938" algn="l"/>
                <a:tab pos="3268663" algn="l"/>
                <a:tab pos="3735388" algn="l"/>
                <a:tab pos="4202113" algn="l"/>
                <a:tab pos="4670425" algn="l"/>
                <a:tab pos="5137150" algn="l"/>
                <a:tab pos="5603875" algn="l"/>
                <a:tab pos="6070600" algn="l"/>
                <a:tab pos="6538913" algn="l"/>
                <a:tab pos="7005638" algn="l"/>
                <a:tab pos="7472363" algn="l"/>
                <a:tab pos="7939088" algn="l"/>
                <a:tab pos="8407400" algn="l"/>
                <a:tab pos="8874125" algn="l"/>
                <a:tab pos="934085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66725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65138" algn="l"/>
                <a:tab pos="931863" algn="l"/>
                <a:tab pos="1400175" algn="l"/>
                <a:tab pos="1866900" algn="l"/>
                <a:tab pos="2333625" algn="l"/>
                <a:tab pos="2801938" algn="l"/>
                <a:tab pos="3268663" algn="l"/>
                <a:tab pos="3735388" algn="l"/>
                <a:tab pos="4202113" algn="l"/>
                <a:tab pos="4670425" algn="l"/>
                <a:tab pos="5137150" algn="l"/>
                <a:tab pos="5603875" algn="l"/>
                <a:tab pos="6070600" algn="l"/>
                <a:tab pos="6538913" algn="l"/>
                <a:tab pos="7005638" algn="l"/>
                <a:tab pos="7472363" algn="l"/>
                <a:tab pos="7939088" algn="l"/>
                <a:tab pos="8407400" algn="l"/>
                <a:tab pos="8874125" algn="l"/>
                <a:tab pos="934085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66725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65138" algn="l"/>
                <a:tab pos="931863" algn="l"/>
                <a:tab pos="1400175" algn="l"/>
                <a:tab pos="1866900" algn="l"/>
                <a:tab pos="2333625" algn="l"/>
                <a:tab pos="2801938" algn="l"/>
                <a:tab pos="3268663" algn="l"/>
                <a:tab pos="3735388" algn="l"/>
                <a:tab pos="4202113" algn="l"/>
                <a:tab pos="4670425" algn="l"/>
                <a:tab pos="5137150" algn="l"/>
                <a:tab pos="5603875" algn="l"/>
                <a:tab pos="6070600" algn="l"/>
                <a:tab pos="6538913" algn="l"/>
                <a:tab pos="7005638" algn="l"/>
                <a:tab pos="7472363" algn="l"/>
                <a:tab pos="7939088" algn="l"/>
                <a:tab pos="8407400" algn="l"/>
                <a:tab pos="8874125" algn="l"/>
                <a:tab pos="934085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66725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65138" algn="l"/>
                <a:tab pos="931863" algn="l"/>
                <a:tab pos="1400175" algn="l"/>
                <a:tab pos="1866900" algn="l"/>
                <a:tab pos="2333625" algn="l"/>
                <a:tab pos="2801938" algn="l"/>
                <a:tab pos="3268663" algn="l"/>
                <a:tab pos="3735388" algn="l"/>
                <a:tab pos="4202113" algn="l"/>
                <a:tab pos="4670425" algn="l"/>
                <a:tab pos="5137150" algn="l"/>
                <a:tab pos="5603875" algn="l"/>
                <a:tab pos="6070600" algn="l"/>
                <a:tab pos="6538913" algn="l"/>
                <a:tab pos="7005638" algn="l"/>
                <a:tab pos="7472363" algn="l"/>
                <a:tab pos="7939088" algn="l"/>
                <a:tab pos="8407400" algn="l"/>
                <a:tab pos="8874125" algn="l"/>
                <a:tab pos="934085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66725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65138" algn="l"/>
                <a:tab pos="931863" algn="l"/>
                <a:tab pos="1400175" algn="l"/>
                <a:tab pos="1866900" algn="l"/>
                <a:tab pos="2333625" algn="l"/>
                <a:tab pos="2801938" algn="l"/>
                <a:tab pos="3268663" algn="l"/>
                <a:tab pos="3735388" algn="l"/>
                <a:tab pos="4202113" algn="l"/>
                <a:tab pos="4670425" algn="l"/>
                <a:tab pos="5137150" algn="l"/>
                <a:tab pos="5603875" algn="l"/>
                <a:tab pos="6070600" algn="l"/>
                <a:tab pos="6538913" algn="l"/>
                <a:tab pos="7005638" algn="l"/>
                <a:tab pos="7472363" algn="l"/>
                <a:tab pos="7939088" algn="l"/>
                <a:tab pos="8407400" algn="l"/>
                <a:tab pos="8874125" algn="l"/>
                <a:tab pos="9340850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7DF7CBF-9014-4EF7-B680-D30429ECFFE8}" type="slidenum">
              <a:rPr lang="ru-RU" altLang="ru-RU" sz="14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ru-RU" altLang="ru-RU" sz="1400">
              <a:solidFill>
                <a:srgbClr val="000000"/>
              </a:solidFill>
            </a:endParaRPr>
          </a:p>
        </p:txBody>
      </p:sp>
      <p:sp>
        <p:nvSpPr>
          <p:cNvPr id="32773" name="Номер слайда 1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664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37155" indent="-283521" defTabSz="94664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34085" indent="-226817" defTabSz="94664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587718" indent="-226817" defTabSz="94664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41352" indent="-226817" defTabSz="94664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494986" indent="-226817" defTabSz="9466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48620" indent="-226817" defTabSz="9466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02254" indent="-226817" defTabSz="9466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55888" indent="-226817" defTabSz="9466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CA6202-96DB-4030-AF8A-B75DFB76E3B9}" type="slidenum">
              <a:rPr lang="ru-RU" altLang="ru-RU" sz="1300"/>
              <a:pPr>
                <a:spcBef>
                  <a:spcPct val="0"/>
                </a:spcBef>
              </a:pPr>
              <a:t>8</a:t>
            </a:fld>
            <a:endParaRPr lang="ru-RU" altLang="ru-RU" sz="1300"/>
          </a:p>
        </p:txBody>
      </p:sp>
    </p:spTree>
    <p:extLst>
      <p:ext uri="{BB962C8B-B14F-4D97-AF65-F5344CB8AC3E}">
        <p14:creationId xmlns:p14="http://schemas.microsoft.com/office/powerpoint/2010/main" val="3872121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6B55AE-DA25-4EF3-948E-5315B65CC939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73A9483-63B7-4FB1-8885-9ECDCE1E6C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489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1509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1121630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 flipV="1">
            <a:off x="0" y="771550"/>
            <a:ext cx="9144000" cy="36000"/>
          </a:xfrm>
          <a:prstGeom prst="rect">
            <a:avLst/>
          </a:prstGeom>
          <a:solidFill>
            <a:srgbClr val="EAEAEA"/>
          </a:solidFill>
          <a:ln>
            <a:noFill/>
          </a:ln>
          <a:extLst/>
        </p:spPr>
        <p:txBody>
          <a:bodyPr wrap="none" lIns="90000" tIns="46800" rIns="90000" bIns="46800" anchor="ctr"/>
          <a:lstStyle>
            <a:lvl1pPr eaLnBrk="0" hangingPunct="0">
              <a:defRPr sz="1200" b="1">
                <a:solidFill>
                  <a:srgbClr val="4D4D4D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rgbClr val="4D4D4D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rgbClr val="4D4D4D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rgbClr val="4D4D4D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rgbClr val="4D4D4D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ea typeface="+mn-ea"/>
            </a:endParaRPr>
          </a:p>
        </p:txBody>
      </p:sp>
      <p:pic>
        <p:nvPicPr>
          <p:cNvPr id="8" name="Picture 8" descr="лог-1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95252"/>
            <a:ext cx="1041125" cy="62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71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79512" y="321469"/>
            <a:ext cx="4536504" cy="330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90000" tIns="72000" rIns="90000" bIns="72000">
            <a:spAutoFit/>
          </a:bodyPr>
          <a:lstStyle>
            <a:lvl1pPr>
              <a:defRPr sz="1200" b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 b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 b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 b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 b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Научно-Производственное Объединение КАРАТ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9480" y="2608500"/>
            <a:ext cx="5179008" cy="2171918"/>
          </a:xfrm>
          <a:prstGeom prst="rect">
            <a:avLst/>
          </a:prstGeom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19480" y="996448"/>
            <a:ext cx="8343900" cy="15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 anchorCtr="1">
            <a:spAutoFit/>
          </a:bodyPr>
          <a:lstStyle>
            <a:lvl1pPr>
              <a:defRPr sz="1200" b="1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 b="1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 b="1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 b="1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 b="1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spcBef>
                <a:spcPts val="600"/>
              </a:spcBef>
            </a:pPr>
            <a:r>
              <a:rPr lang="ru-RU" altLang="ru-RU" sz="1800" dirty="0" smtClean="0">
                <a:solidFill>
                  <a:srgbClr val="C00000"/>
                </a:solidFill>
                <a:latin typeface="Arial" charset="0"/>
                <a:ea typeface="ＭＳ Ｐゴシック" pitchFamily="34" charset="-128"/>
              </a:rPr>
              <a:t>КОНТРАКТ ЖИЗНЕННОГО ЦИКЛА (КЖЦ)</a:t>
            </a:r>
          </a:p>
          <a:p>
            <a:pPr algn="ctr" eaLnBrk="0" hangingPunct="0">
              <a:spcBef>
                <a:spcPts val="600"/>
              </a:spcBef>
            </a:pPr>
            <a:r>
              <a:rPr lang="ru-RU" sz="1600" dirty="0">
                <a:solidFill>
                  <a:srgbClr val="C00000"/>
                </a:solidFill>
              </a:rPr>
              <a:t>Система управления жизненным циклом приборов учета как основа национального стандарта оборота средств измерений на </a:t>
            </a:r>
            <a:r>
              <a:rPr lang="ru-RU" sz="1600" dirty="0" smtClean="0">
                <a:solidFill>
                  <a:srgbClr val="C00000"/>
                </a:solidFill>
              </a:rPr>
              <a:t>рынке.</a:t>
            </a:r>
          </a:p>
          <a:p>
            <a:pPr algn="ctr" eaLnBrk="0" hangingPunct="0">
              <a:spcBef>
                <a:spcPts val="600"/>
              </a:spcBef>
            </a:pPr>
            <a:endParaRPr lang="ru-RU" altLang="ru-RU" sz="1600" dirty="0">
              <a:solidFill>
                <a:srgbClr val="FF0000"/>
              </a:solidFill>
            </a:endParaRPr>
          </a:p>
          <a:p>
            <a:pPr algn="ctr" eaLnBrk="0" hangingPunct="0">
              <a:spcBef>
                <a:spcPts val="600"/>
              </a:spcBef>
            </a:pPr>
            <a:r>
              <a:rPr lang="ru-RU" altLang="ru-RU" dirty="0" smtClean="0">
                <a:solidFill>
                  <a:srgbClr val="0070C0"/>
                </a:solidFill>
              </a:rPr>
              <a:t>Докладчик : Голубцов Е.С., Исполнительный директор НПП «</a:t>
            </a:r>
            <a:r>
              <a:rPr lang="ru-RU" altLang="ru-RU" dirty="0" err="1" smtClean="0">
                <a:solidFill>
                  <a:srgbClr val="0070C0"/>
                </a:solidFill>
              </a:rPr>
              <a:t>Уралтехнология</a:t>
            </a:r>
            <a:r>
              <a:rPr lang="ru-RU" altLang="ru-RU" dirty="0" smtClean="0">
                <a:solidFill>
                  <a:srgbClr val="0070C0"/>
                </a:solidFill>
              </a:rPr>
              <a:t>»</a:t>
            </a:r>
            <a:endParaRPr lang="ru-RU" alt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s://www.ralli.co.uk/wp-content/uploads/2016/07/commercial-contract-draft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488" y="2608500"/>
            <a:ext cx="2862633" cy="217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53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285014"/>
            <a:ext cx="7886700" cy="41229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 smtClean="0">
                <a:solidFill>
                  <a:srgbClr val="EE0000"/>
                </a:solidFill>
                <a:latin typeface="Arial" charset="0"/>
                <a:ea typeface="MS PGothic" pitchFamily="34" charset="-128"/>
                <a:cs typeface="+mn-cs"/>
              </a:rPr>
              <a:t>Контракт жизненного цикла КЖЦ в учете ресурсов </a:t>
            </a:r>
            <a:endParaRPr lang="ru-RU" sz="1600" b="1" dirty="0">
              <a:solidFill>
                <a:srgbClr val="EE0000"/>
              </a:solidFill>
              <a:latin typeface="Arial" charset="0"/>
              <a:ea typeface="MS PGothic" pitchFamily="34" charset="-128"/>
              <a:cs typeface="+mn-cs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16688" y="1059582"/>
            <a:ext cx="8393415" cy="33503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РИСКИ ПРИ ЗАКЛЮЧЕНИИ КОНТАКТОВ ЖИЗНЕНОГО ЦИКЛА. </a:t>
            </a:r>
          </a:p>
          <a:p>
            <a:pPr algn="just"/>
            <a:endParaRPr lang="ru-RU" sz="1400" b="1" i="1" u="sng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i="1" u="sng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400" b="1" i="1" u="sng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Заказчика: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Влияние законодательного регулирования. 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технических требований к предмету закупки. 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Коммерческий риск связанный с возможностью взять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себя больше обязательств в рассрочку, чем будет способен исполнить в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будущем.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b="1" i="1" u="sng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i="1" u="sng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400" b="1" i="1" u="sng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Исполнителя: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Коммерческий риск связанный с необходимостью привлечения большого объема денежных средств на первоначальном этапе исполнения контракта.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Ошибки в планировании выгод/издержек в длительном периоде.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4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285014"/>
            <a:ext cx="7886700" cy="41229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 smtClean="0">
                <a:solidFill>
                  <a:srgbClr val="EE0000"/>
                </a:solidFill>
                <a:latin typeface="Arial" charset="0"/>
                <a:ea typeface="MS PGothic" pitchFamily="34" charset="-128"/>
                <a:cs typeface="+mn-cs"/>
              </a:rPr>
              <a:t>Контракт жизненного цикла КЖЦ в учете ресурсов </a:t>
            </a:r>
            <a:endParaRPr lang="ru-RU" sz="1600" b="1" dirty="0">
              <a:solidFill>
                <a:srgbClr val="EE0000"/>
              </a:solidFill>
              <a:latin typeface="Arial" charset="0"/>
              <a:ea typeface="MS PGothic" pitchFamily="34" charset="-128"/>
              <a:cs typeface="+mn-cs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0" y="2239899"/>
            <a:ext cx="8393415" cy="4798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СПАСИБО ЗА ВНИМАНИЕ</a:t>
            </a:r>
          </a:p>
          <a:p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ru-RU" dirty="0">
                <a:solidFill>
                  <a:schemeClr val="accent5">
                    <a:lumMod val="50000"/>
                  </a:schemeClr>
                </a:solidFill>
              </a:rPr>
              <a:t>www.karat-npo.com</a:t>
            </a:r>
            <a:endParaRPr lang="ru-RU" altLang="ru-RU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ru-RU" altLang="ru-RU" sz="1600" dirty="0">
                <a:solidFill>
                  <a:schemeClr val="accent5">
                    <a:lumMod val="50000"/>
                  </a:schemeClr>
                </a:solidFill>
              </a:rPr>
              <a:t>а</a:t>
            </a:r>
            <a:r>
              <a:rPr lang="ru-RU" altLang="ru-RU" sz="1600" dirty="0" smtClean="0">
                <a:solidFill>
                  <a:schemeClr val="accent5">
                    <a:lumMod val="50000"/>
                  </a:schemeClr>
                </a:solidFill>
              </a:rPr>
              <a:t>прель </a:t>
            </a:r>
            <a:r>
              <a:rPr lang="ru-RU" altLang="ru-RU" sz="1600" dirty="0" smtClean="0">
                <a:solidFill>
                  <a:schemeClr val="accent5">
                    <a:lumMod val="50000"/>
                  </a:schemeClr>
                </a:solidFill>
              </a:rPr>
              <a:t>2019 </a:t>
            </a:r>
            <a:r>
              <a:rPr lang="ru-RU" altLang="ru-RU" sz="1600" dirty="0">
                <a:solidFill>
                  <a:schemeClr val="accent5">
                    <a:lumMod val="50000"/>
                  </a:schemeClr>
                </a:solidFill>
              </a:rPr>
              <a:t>г.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ru-RU" sz="1400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64" y="1425902"/>
            <a:ext cx="2095019" cy="247797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863" y="991245"/>
            <a:ext cx="1108618" cy="1044318"/>
          </a:xfrm>
          <a:prstGeom prst="rect">
            <a:avLst/>
          </a:prstGeom>
        </p:spPr>
      </p:pic>
      <p:pic>
        <p:nvPicPr>
          <p:cNvPr id="1026" name="Picture 2" descr="https://avatars.mds.yandex.net/get-zen_doc/59126/pub_5ae1d83fa936f419a58142e5_5b04188cdd2484a8c9b89813/scale_6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559" y="2080860"/>
            <a:ext cx="2419123" cy="149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bearhill.ru/wp-content/uploads/2016/01/cloud-system-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559" y="3696506"/>
            <a:ext cx="1261374" cy="109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isbcom.ru/wp-content/uploads/2017/11/5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992" y="3846307"/>
            <a:ext cx="1229889" cy="69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739" y="1117896"/>
            <a:ext cx="1805124" cy="76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94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285014"/>
            <a:ext cx="7886700" cy="41229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 smtClean="0">
                <a:solidFill>
                  <a:srgbClr val="EE0000"/>
                </a:solidFill>
                <a:latin typeface="Arial" charset="0"/>
                <a:ea typeface="MS PGothic" pitchFamily="34" charset="-128"/>
                <a:cs typeface="+mn-cs"/>
              </a:rPr>
              <a:t>Контракт жизненного цикла КЖЦ </a:t>
            </a:r>
            <a:endParaRPr lang="ru-RU" sz="1600" b="1" dirty="0">
              <a:solidFill>
                <a:srgbClr val="EE0000"/>
              </a:solidFill>
              <a:latin typeface="Arial" charset="0"/>
              <a:ea typeface="MS PGothic" pitchFamily="34" charset="-128"/>
              <a:cs typeface="+mn-cs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16688" y="1059582"/>
            <a:ext cx="8393415" cy="13942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AutoNum type="arabicPeriod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Почему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 говорим о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КЖЦ.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Законодательное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регулированием контрактов жизненного цикла в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России.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контракта КЖЦ в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учете  ресурсов. 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Достоинства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контракта жизненного цикла для его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участников.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Риски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заключении контрактов жизненного цикла.</a:t>
            </a: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199" y="2643124"/>
            <a:ext cx="3036392" cy="197075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88" y="2604993"/>
            <a:ext cx="2678511" cy="200888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445" y="2643124"/>
            <a:ext cx="2453910" cy="197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2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285014"/>
            <a:ext cx="7886700" cy="41229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 smtClean="0">
                <a:solidFill>
                  <a:srgbClr val="EE0000"/>
                </a:solidFill>
                <a:latin typeface="Arial" charset="0"/>
                <a:ea typeface="MS PGothic" pitchFamily="34" charset="-128"/>
                <a:cs typeface="+mn-cs"/>
              </a:rPr>
              <a:t>Контракт жизненного цикла КЖЦ  в учете ресурсов</a:t>
            </a:r>
            <a:endParaRPr lang="ru-RU" sz="1600" b="1" dirty="0">
              <a:solidFill>
                <a:srgbClr val="EE0000"/>
              </a:solidFill>
              <a:latin typeface="Arial" charset="0"/>
              <a:ea typeface="MS PGothic" pitchFamily="34" charset="-128"/>
              <a:cs typeface="+mn-cs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16688" y="1059582"/>
            <a:ext cx="8393415" cy="361659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ПОЧЕМУ МЫ ГОВОРИМ О КЖЦ.</a:t>
            </a:r>
          </a:p>
          <a:p>
            <a:pPr marL="342900" indent="-342900" algn="just">
              <a:buAutoNum type="arabicPeriod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Прямые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договора с РСО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03.04.2018 N 59-ФЗ о прямых договорах с </a:t>
            </a:r>
            <a:r>
              <a:rPr lang="ru-RU" sz="14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ресурсоснабжающими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организациями был принят в 2018 году принят Государственной думой в третьем чтении исключил из схемы расчетов посредников, которыми чаще всего являются Управляющие компании).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Заинтересованность государства и  его прямая обязанность в обеспечение ресурсами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бесперебойности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 </a:t>
            </a:r>
            <a:r>
              <a:rPr lang="ru-RU" sz="14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ресурсоснабжения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достойного уровня комфортного проживания жителей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«Федеральный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о теплоснабжении»-  190 ФЗ от 28 июля 2010 г., Федеральный закон об электроэнергетики 35 ФЗ от 26 марта 2003 г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 Федеральный закон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газоснабжении №69 от 31.03.1999 г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Федеральный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закон "О водоснабжении и водоотведении"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07.12.2011 N 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416-ФЗ 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Незащищенность жителя (как потребителя ресурса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стойчивые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длительные отношения в отрасли, в которых функция учета потребленных ресурсов востребована как потребителем, так и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поставщиком.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концепции «Индустрии 4.0» 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«все как сервис» отраслевой продукт измерение ресурса становиться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просто необходим.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97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285014"/>
            <a:ext cx="7886700" cy="41229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 smtClean="0">
                <a:solidFill>
                  <a:srgbClr val="EE0000"/>
                </a:solidFill>
                <a:latin typeface="Arial" charset="0"/>
                <a:ea typeface="MS PGothic" pitchFamily="34" charset="-128"/>
                <a:cs typeface="+mn-cs"/>
              </a:rPr>
              <a:t>Контракт жизненного цикла КЖЦ в учете ресурсов </a:t>
            </a:r>
            <a:endParaRPr lang="ru-RU" sz="1600" b="1" dirty="0">
              <a:solidFill>
                <a:srgbClr val="EE0000"/>
              </a:solidFill>
              <a:latin typeface="Arial" charset="0"/>
              <a:ea typeface="MS PGothic" pitchFamily="34" charset="-128"/>
              <a:cs typeface="+mn-cs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16688" y="839662"/>
            <a:ext cx="8393415" cy="406800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АКОНОДАТЕЛЬНОЕ РЕГУЛИРОВАНИЕ КЖЦ в России.  </a:t>
            </a:r>
          </a:p>
          <a:p>
            <a:pPr algn="just"/>
            <a:endParaRPr lang="ru-RU" sz="1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апреля 2013 г. № 44-ФЗ "О 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".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Правительства Российской Федерации от 28 ноября 2013 г. № 1087 "Об определении случаев заключения контракта жизненного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цикла».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изменениями и дополнениями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29 октября 2018 г.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"О закупках товаров, работ, услуг отдельными видами юридических лиц" от 18.07.2011 N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223-ФЗ.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Гражданский кодекс РФ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"О саморегулируемых организациях" от 01.12.2007 N 315-ФЗ.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Национальный проект «Цифровая экономика в РФ»  утвержден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«24»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декабря 2018 года на период 2019 -2024 г.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Ведомственный проект Минстроя России «Умный город»  утвержденный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2»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ноября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г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223797" y="1425311"/>
            <a:ext cx="112017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инвестор</a:t>
            </a:r>
          </a:p>
          <a:p>
            <a:pPr algn="ctr"/>
            <a:r>
              <a:rPr lang="ru-RU" dirty="0" smtClean="0"/>
              <a:t>кредитор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691544" y="1194650"/>
            <a:ext cx="189058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Г</a:t>
            </a:r>
            <a:r>
              <a:rPr lang="ru-RU" dirty="0" smtClean="0"/>
              <a:t>осударственный заказчик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41737" y="2541840"/>
            <a:ext cx="119019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ператор КЖЦ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943903" y="1188388"/>
            <a:ext cx="2119099" cy="6404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ператор инфраструктур РСО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943903" y="2541841"/>
            <a:ext cx="91637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бъект КЖЦ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43903" y="3901216"/>
            <a:ext cx="156974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отребитель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0720" y="3624217"/>
            <a:ext cx="1352206" cy="646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Н</a:t>
            </a:r>
            <a:r>
              <a:rPr lang="ru-RU" dirty="0" smtClean="0"/>
              <a:t>адзорные органы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901862" y="3624217"/>
            <a:ext cx="1711360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И</a:t>
            </a:r>
            <a:r>
              <a:rPr lang="ru-RU" dirty="0" smtClean="0"/>
              <a:t>сполнитель КЖЦ</a:t>
            </a:r>
          </a:p>
          <a:p>
            <a:pPr algn="ctr"/>
            <a:r>
              <a:rPr lang="ru-RU" sz="1200" dirty="0" smtClean="0"/>
              <a:t>проектирование, поставка, монтаж, обслуживание, сервис, утилизация</a:t>
            </a:r>
            <a:endParaRPr lang="ru-RU" sz="1200" dirty="0"/>
          </a:p>
        </p:txBody>
      </p:sp>
      <p:cxnSp>
        <p:nvCxnSpPr>
          <p:cNvPr id="11" name="Прямая со стрелкой 10"/>
          <p:cNvCxnSpPr>
            <a:stCxn id="2" idx="2"/>
            <a:endCxn id="3" idx="1"/>
          </p:cNvCxnSpPr>
          <p:nvPr/>
        </p:nvCxnSpPr>
        <p:spPr>
          <a:xfrm flipV="1">
            <a:off x="1107051" y="1517816"/>
            <a:ext cx="1584493" cy="230660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2"/>
            <a:endCxn id="4" idx="1"/>
          </p:cNvCxnSpPr>
          <p:nvPr/>
        </p:nvCxnSpPr>
        <p:spPr>
          <a:xfrm>
            <a:off x="1107051" y="1748476"/>
            <a:ext cx="1934686" cy="1116530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2"/>
            <a:endCxn id="9" idx="1"/>
          </p:cNvCxnSpPr>
          <p:nvPr/>
        </p:nvCxnSpPr>
        <p:spPr>
          <a:xfrm>
            <a:off x="1107051" y="1748476"/>
            <a:ext cx="1794811" cy="2568239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8" idx="3"/>
            <a:endCxn id="4" idx="1"/>
          </p:cNvCxnSpPr>
          <p:nvPr/>
        </p:nvCxnSpPr>
        <p:spPr>
          <a:xfrm flipV="1">
            <a:off x="1812926" y="2865006"/>
            <a:ext cx="1228811" cy="1082377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8" idx="3"/>
            <a:endCxn id="9" idx="1"/>
          </p:cNvCxnSpPr>
          <p:nvPr/>
        </p:nvCxnSpPr>
        <p:spPr>
          <a:xfrm>
            <a:off x="1812926" y="3947383"/>
            <a:ext cx="1088936" cy="369332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293596" y="1840981"/>
            <a:ext cx="0" cy="700859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3649911" y="1840981"/>
            <a:ext cx="0" cy="700859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507598" y="3188171"/>
            <a:ext cx="0" cy="436046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3842951" y="3188171"/>
            <a:ext cx="0" cy="436046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4" idx="3"/>
          </p:cNvCxnSpPr>
          <p:nvPr/>
        </p:nvCxnSpPr>
        <p:spPr>
          <a:xfrm flipV="1">
            <a:off x="4231934" y="1643449"/>
            <a:ext cx="1711969" cy="1221557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610865" y="1828798"/>
            <a:ext cx="0" cy="713042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6" idx="2"/>
          </p:cNvCxnSpPr>
          <p:nvPr/>
        </p:nvCxnSpPr>
        <p:spPr>
          <a:xfrm flipV="1">
            <a:off x="6400800" y="3188172"/>
            <a:ext cx="1291" cy="713044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4231073" y="2646682"/>
            <a:ext cx="1711969" cy="12357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4" idx="3"/>
            <a:endCxn id="6" idx="1"/>
          </p:cNvCxnSpPr>
          <p:nvPr/>
        </p:nvCxnSpPr>
        <p:spPr>
          <a:xfrm>
            <a:off x="4231934" y="2865006"/>
            <a:ext cx="1711969" cy="1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 flipV="1">
            <a:off x="4231934" y="3052119"/>
            <a:ext cx="1711969" cy="12357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7" idx="1"/>
          </p:cNvCxnSpPr>
          <p:nvPr/>
        </p:nvCxnSpPr>
        <p:spPr>
          <a:xfrm>
            <a:off x="4231934" y="3188171"/>
            <a:ext cx="1711969" cy="897711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48"/>
          <p:cNvCxnSpPr>
            <a:endCxn id="7" idx="3"/>
          </p:cNvCxnSpPr>
          <p:nvPr/>
        </p:nvCxnSpPr>
        <p:spPr>
          <a:xfrm rot="5400000">
            <a:off x="6570088" y="2772359"/>
            <a:ext cx="2257084" cy="369963"/>
          </a:xfrm>
          <a:prstGeom prst="bentConnector2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Соединительная линия уступом 50"/>
          <p:cNvCxnSpPr>
            <a:endCxn id="5" idx="3"/>
          </p:cNvCxnSpPr>
          <p:nvPr/>
        </p:nvCxnSpPr>
        <p:spPr>
          <a:xfrm rot="5400000" flipH="1" flipV="1">
            <a:off x="6407348" y="2614894"/>
            <a:ext cx="2761955" cy="549354"/>
          </a:xfrm>
          <a:prstGeom prst="bentConnector4">
            <a:avLst>
              <a:gd name="adj1" fmla="val 2595"/>
              <a:gd name="adj2" fmla="val 141613"/>
            </a:avLst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4582128" y="1322173"/>
            <a:ext cx="1361775" cy="12357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 rot="21106598">
            <a:off x="1149613" y="1315085"/>
            <a:ext cx="179370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финансирование</a:t>
            </a:r>
            <a:endParaRPr lang="ru-RU" sz="1600" dirty="0"/>
          </a:p>
        </p:txBody>
      </p:sp>
      <p:sp>
        <p:nvSpPr>
          <p:cNvPr id="60" name="TextBox 59"/>
          <p:cNvSpPr txBox="1"/>
          <p:nvPr/>
        </p:nvSpPr>
        <p:spPr>
          <a:xfrm>
            <a:off x="1934059" y="3901216"/>
            <a:ext cx="74485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надзор</a:t>
            </a:r>
            <a:endParaRPr lang="ru-RU" sz="1600" dirty="0"/>
          </a:p>
        </p:txBody>
      </p:sp>
      <p:sp>
        <p:nvSpPr>
          <p:cNvPr id="61" name="TextBox 60"/>
          <p:cNvSpPr txBox="1"/>
          <p:nvPr/>
        </p:nvSpPr>
        <p:spPr>
          <a:xfrm rot="19074251">
            <a:off x="2003615" y="3133325"/>
            <a:ext cx="74485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надзор</a:t>
            </a:r>
            <a:endParaRPr lang="ru-RU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4894754" y="2374106"/>
            <a:ext cx="92386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создание</a:t>
            </a:r>
            <a:endParaRPr lang="ru-RU" sz="1600" dirty="0"/>
          </a:p>
        </p:txBody>
      </p:sp>
      <p:sp>
        <p:nvSpPr>
          <p:cNvPr id="63" name="TextBox 62"/>
          <p:cNvSpPr txBox="1"/>
          <p:nvPr/>
        </p:nvSpPr>
        <p:spPr>
          <a:xfrm>
            <a:off x="4517566" y="2892013"/>
            <a:ext cx="1207563" cy="2455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400" dirty="0" smtClean="0"/>
              <a:t>данные</a:t>
            </a:r>
            <a:endParaRPr lang="ru-RU" sz="1600" dirty="0"/>
          </a:p>
        </p:txBody>
      </p:sp>
      <p:sp>
        <p:nvSpPr>
          <p:cNvPr id="64" name="TextBox 63"/>
          <p:cNvSpPr txBox="1"/>
          <p:nvPr/>
        </p:nvSpPr>
        <p:spPr>
          <a:xfrm rot="1664086">
            <a:off x="4625392" y="3603364"/>
            <a:ext cx="9233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данные</a:t>
            </a:r>
            <a:endParaRPr lang="ru-RU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3845403" y="3261290"/>
            <a:ext cx="74485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услуги</a:t>
            </a:r>
            <a:endParaRPr lang="ru-RU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4673362" y="954566"/>
            <a:ext cx="1179305" cy="3865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400" dirty="0"/>
              <a:t>оценка сервиса </a:t>
            </a:r>
            <a:r>
              <a:rPr lang="en-US" sz="1400" dirty="0"/>
              <a:t>SLA</a:t>
            </a:r>
            <a:endParaRPr lang="ru-RU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4055960" y="2031430"/>
            <a:ext cx="74485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КЖЦ</a:t>
            </a:r>
            <a:endParaRPr lang="ru-RU" sz="1600" dirty="0"/>
          </a:p>
        </p:txBody>
      </p:sp>
      <p:cxnSp>
        <p:nvCxnSpPr>
          <p:cNvPr id="70" name="Прямая со стрелкой 69"/>
          <p:cNvCxnSpPr/>
          <p:nvPr/>
        </p:nvCxnSpPr>
        <p:spPr>
          <a:xfrm>
            <a:off x="4055960" y="1840981"/>
            <a:ext cx="0" cy="700859"/>
          </a:xfrm>
          <a:prstGeom prst="straightConnector1">
            <a:avLst/>
          </a:prstGeom>
          <a:ln>
            <a:headEnd type="triangle"/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408977" y="2604554"/>
            <a:ext cx="147228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эксплуатация</a:t>
            </a:r>
            <a:endParaRPr lang="ru-RU" sz="1400" dirty="0"/>
          </a:p>
        </p:txBody>
      </p:sp>
      <p:sp>
        <p:nvSpPr>
          <p:cNvPr id="72" name="TextBox 71"/>
          <p:cNvSpPr txBox="1"/>
          <p:nvPr/>
        </p:nvSpPr>
        <p:spPr>
          <a:xfrm rot="19492179">
            <a:off x="4758275" y="1842701"/>
            <a:ext cx="9233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данные</a:t>
            </a:r>
            <a:endParaRPr lang="ru-RU" sz="1600" dirty="0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6742744" y="2638682"/>
            <a:ext cx="256795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услуги </a:t>
            </a:r>
            <a:r>
              <a:rPr lang="ru-RU" sz="1400" dirty="0"/>
              <a:t>по </a:t>
            </a:r>
            <a:r>
              <a:rPr lang="ru-RU" sz="1400" dirty="0" smtClean="0"/>
              <a:t>поставке ресурса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2670" y="374352"/>
            <a:ext cx="6563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EE0000"/>
                </a:solidFill>
                <a:latin typeface="Arial" charset="0"/>
                <a:ea typeface="MS PGothic" pitchFamily="34" charset="-128"/>
              </a:rPr>
              <a:t>Контракт жизненного цикла КЖЦ в учете ресурсов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73751" y="777200"/>
            <a:ext cx="3280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КОНТРАКТА КЖЦ 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 rot="16200000">
            <a:off x="7364419" y="2433533"/>
            <a:ext cx="205434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оплата услуги</a:t>
            </a:r>
            <a:endParaRPr lang="ru-RU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6502167" y="3452052"/>
            <a:ext cx="116555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проверка</a:t>
            </a:r>
            <a:endParaRPr lang="ru-RU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6686531" y="2076656"/>
            <a:ext cx="103589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проверка</a:t>
            </a:r>
            <a:endParaRPr lang="ru-RU" sz="1600" dirty="0"/>
          </a:p>
        </p:txBody>
      </p:sp>
      <p:sp>
        <p:nvSpPr>
          <p:cNvPr id="68" name="TextBox 67"/>
          <p:cNvSpPr txBox="1"/>
          <p:nvPr/>
        </p:nvSpPr>
        <p:spPr>
          <a:xfrm rot="1738100">
            <a:off x="1530182" y="2160293"/>
            <a:ext cx="179370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финансирование</a:t>
            </a:r>
            <a:endParaRPr lang="ru-RU" sz="1600" dirty="0"/>
          </a:p>
        </p:txBody>
      </p:sp>
      <p:sp>
        <p:nvSpPr>
          <p:cNvPr id="69" name="TextBox 68"/>
          <p:cNvSpPr txBox="1"/>
          <p:nvPr/>
        </p:nvSpPr>
        <p:spPr>
          <a:xfrm rot="2992742">
            <a:off x="910880" y="2760563"/>
            <a:ext cx="179370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финансирование</a:t>
            </a:r>
            <a:endParaRPr lang="ru-RU" sz="1600" dirty="0"/>
          </a:p>
        </p:txBody>
      </p:sp>
      <p:sp>
        <p:nvSpPr>
          <p:cNvPr id="75" name="TextBox 74"/>
          <p:cNvSpPr txBox="1"/>
          <p:nvPr/>
        </p:nvSpPr>
        <p:spPr>
          <a:xfrm>
            <a:off x="2874995" y="3237563"/>
            <a:ext cx="74485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оплата</a:t>
            </a:r>
            <a:endParaRPr lang="ru-RU" sz="1600" dirty="0"/>
          </a:p>
        </p:txBody>
      </p:sp>
      <p:sp>
        <p:nvSpPr>
          <p:cNvPr id="77" name="TextBox 76"/>
          <p:cNvSpPr txBox="1"/>
          <p:nvPr/>
        </p:nvSpPr>
        <p:spPr>
          <a:xfrm>
            <a:off x="2599094" y="2002837"/>
            <a:ext cx="74485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оплата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98710863"/>
      </p:ext>
    </p:extLst>
  </p:cSld>
  <p:clrMapOvr>
    <a:masterClrMapping/>
  </p:clrMapOvr>
  <p:transition spd="slow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643" y="2388543"/>
            <a:ext cx="219598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Государственные надзорные органы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733715" y="2388543"/>
            <a:ext cx="119019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ператор КЖЦ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12091" y="4008046"/>
            <a:ext cx="3384479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Исполнитель КЖЦ</a:t>
            </a:r>
          </a:p>
          <a:p>
            <a:pPr algn="ctr"/>
            <a:r>
              <a:rPr lang="ru-RU" sz="1400" dirty="0" smtClean="0"/>
              <a:t>проектирование, создание объекта, монтаж, эксплуатация, метрология сервис, утилизация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641672" y="1156986"/>
            <a:ext cx="119019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РСО заказчик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15494" y="2388543"/>
            <a:ext cx="91637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Объект КЖЦ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262124" y="3987582"/>
            <a:ext cx="156974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Потребитель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3" idx="1"/>
            <a:endCxn id="2" idx="3"/>
          </p:cNvCxnSpPr>
          <p:nvPr/>
        </p:nvCxnSpPr>
        <p:spPr>
          <a:xfrm flipH="1">
            <a:off x="2792626" y="2711709"/>
            <a:ext cx="941089" cy="0"/>
          </a:xfrm>
          <a:prstGeom prst="straightConnector1">
            <a:avLst/>
          </a:prstGeom>
          <a:ln>
            <a:headEnd type="triangle"/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90740" y="2403931"/>
            <a:ext cx="74485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надзор</a:t>
            </a:r>
            <a:endParaRPr lang="ru-RU" sz="16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582562" y="3034874"/>
            <a:ext cx="1285103" cy="952708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3457264" y="3034874"/>
            <a:ext cx="652414" cy="952708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877246" y="3059023"/>
            <a:ext cx="632790" cy="952708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4559818" y="3071332"/>
            <a:ext cx="1690124" cy="1137374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4923913" y="3044572"/>
            <a:ext cx="1338211" cy="943010"/>
          </a:xfrm>
          <a:prstGeom prst="straightConnector1">
            <a:avLst/>
          </a:prstGeom>
          <a:ln>
            <a:headEnd type="triangle"/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4923913" y="2839395"/>
            <a:ext cx="1991581" cy="2659"/>
          </a:xfrm>
          <a:prstGeom prst="straightConnector1">
            <a:avLst/>
          </a:prstGeom>
          <a:ln>
            <a:headEnd type="triangle"/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4946518" y="2557819"/>
            <a:ext cx="1968976" cy="0"/>
          </a:xfrm>
          <a:prstGeom prst="straightConnector1">
            <a:avLst/>
          </a:prstGeom>
          <a:ln>
            <a:headEnd type="triangle"/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4005430" y="1240573"/>
            <a:ext cx="2636242" cy="1051355"/>
          </a:xfrm>
          <a:prstGeom prst="straightConnector1">
            <a:avLst/>
          </a:prstGeom>
          <a:ln>
            <a:headEnd type="triangle"/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4472583" y="1640629"/>
            <a:ext cx="2165698" cy="715063"/>
          </a:xfrm>
          <a:prstGeom prst="straightConnector1">
            <a:avLst/>
          </a:prstGeom>
          <a:ln>
            <a:headEnd type="triangle"/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7040647" y="1803317"/>
            <a:ext cx="1" cy="555195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7270701" y="1803317"/>
            <a:ext cx="12357" cy="600614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7046996" y="3004843"/>
            <a:ext cx="1" cy="952708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7313904" y="3044571"/>
            <a:ext cx="12357" cy="943010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Соединительная линия уступом 38"/>
          <p:cNvCxnSpPr/>
          <p:nvPr/>
        </p:nvCxnSpPr>
        <p:spPr>
          <a:xfrm rot="5400000" flipH="1" flipV="1">
            <a:off x="6406620" y="2889517"/>
            <a:ext cx="2876762" cy="12700"/>
          </a:xfrm>
          <a:prstGeom prst="bentConnector4">
            <a:avLst>
              <a:gd name="adj1" fmla="val 1859"/>
              <a:gd name="adj2" fmla="val 5694598"/>
            </a:avLst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Соединительная линия уступом 51"/>
          <p:cNvCxnSpPr/>
          <p:nvPr/>
        </p:nvCxnSpPr>
        <p:spPr>
          <a:xfrm>
            <a:off x="7834571" y="1500738"/>
            <a:ext cx="12700" cy="2692096"/>
          </a:xfrm>
          <a:prstGeom prst="bentConnector3">
            <a:avLst>
              <a:gd name="adj1" fmla="val 1800000"/>
            </a:avLst>
          </a:prstGeom>
          <a:ln>
            <a:headEnd type="triangle"/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 rot="20358466">
            <a:off x="4769202" y="1538687"/>
            <a:ext cx="1179305" cy="2333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400" dirty="0" smtClean="0"/>
              <a:t>оценка </a:t>
            </a:r>
            <a:r>
              <a:rPr lang="en-US" sz="1400" dirty="0"/>
              <a:t>SLA</a:t>
            </a:r>
            <a:endParaRPr lang="ru-RU" sz="1400" dirty="0"/>
          </a:p>
        </p:txBody>
      </p:sp>
      <p:sp>
        <p:nvSpPr>
          <p:cNvPr id="58" name="TextBox 57"/>
          <p:cNvSpPr txBox="1"/>
          <p:nvPr/>
        </p:nvSpPr>
        <p:spPr>
          <a:xfrm rot="20319124">
            <a:off x="5645927" y="1523086"/>
            <a:ext cx="72449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КЖЦ</a:t>
            </a:r>
            <a:endParaRPr lang="ru-RU" sz="1600" dirty="0"/>
          </a:p>
        </p:txBody>
      </p:sp>
      <p:cxnSp>
        <p:nvCxnSpPr>
          <p:cNvPr id="60" name="Прямая со стрелкой 59"/>
          <p:cNvCxnSpPr/>
          <p:nvPr/>
        </p:nvCxnSpPr>
        <p:spPr>
          <a:xfrm flipV="1">
            <a:off x="4923912" y="1835493"/>
            <a:ext cx="1717760" cy="722326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20097748">
            <a:off x="5165513" y="1992397"/>
            <a:ext cx="9233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данные</a:t>
            </a:r>
            <a:endParaRPr lang="ru-RU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6290382" y="1977507"/>
            <a:ext cx="9233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данные</a:t>
            </a:r>
            <a:endParaRPr lang="ru-RU" sz="16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7100756" y="2549714"/>
            <a:ext cx="256795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услуги </a:t>
            </a:r>
            <a:r>
              <a:rPr lang="ru-RU" sz="1400" dirty="0"/>
              <a:t>по </a:t>
            </a:r>
            <a:r>
              <a:rPr lang="ru-RU" sz="1400" dirty="0" smtClean="0"/>
              <a:t>поставке ресурса</a:t>
            </a:r>
            <a:endParaRPr lang="ru-RU" sz="1600" dirty="0"/>
          </a:p>
        </p:txBody>
      </p:sp>
      <p:sp>
        <p:nvSpPr>
          <p:cNvPr id="64" name="TextBox 63"/>
          <p:cNvSpPr txBox="1"/>
          <p:nvPr/>
        </p:nvSpPr>
        <p:spPr>
          <a:xfrm>
            <a:off x="5620083" y="2319293"/>
            <a:ext cx="9233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сервис</a:t>
            </a:r>
            <a:endParaRPr lang="ru-RU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7269274" y="3243516"/>
            <a:ext cx="9233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проверка</a:t>
            </a:r>
            <a:endParaRPr lang="ru-RU" sz="1600" dirty="0"/>
          </a:p>
        </p:txBody>
      </p:sp>
      <p:sp>
        <p:nvSpPr>
          <p:cNvPr id="66" name="TextBox 65"/>
          <p:cNvSpPr txBox="1"/>
          <p:nvPr/>
        </p:nvSpPr>
        <p:spPr>
          <a:xfrm rot="2098522">
            <a:off x="4719953" y="3643500"/>
            <a:ext cx="1179305" cy="2333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400" dirty="0" smtClean="0"/>
              <a:t>оценка </a:t>
            </a:r>
            <a:r>
              <a:rPr lang="en-US" sz="1400" dirty="0"/>
              <a:t>SLA</a:t>
            </a:r>
            <a:endParaRPr lang="ru-RU" sz="1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52670" y="374352"/>
            <a:ext cx="6563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EE0000"/>
                </a:solidFill>
                <a:latin typeface="Arial" charset="0"/>
                <a:ea typeface="MS PGothic" pitchFamily="34" charset="-128"/>
              </a:rPr>
              <a:t>Контракт жизненного цикла КЖЦ в учете ресурсов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27632" y="882216"/>
            <a:ext cx="3280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КОНТРАКТА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КЖЦ 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 rot="1882906">
            <a:off x="5306409" y="3291063"/>
            <a:ext cx="9233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данные</a:t>
            </a:r>
            <a:endParaRPr lang="ru-RU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5547173" y="2540807"/>
            <a:ext cx="105337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создание</a:t>
            </a:r>
            <a:endParaRPr lang="ru-RU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7236770" y="1919239"/>
            <a:ext cx="106616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проверка</a:t>
            </a:r>
            <a:endParaRPr lang="ru-RU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6301629" y="3393505"/>
            <a:ext cx="9233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данные</a:t>
            </a:r>
            <a:endParaRPr lang="ru-RU" sz="1600" dirty="0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7572190" y="2850954"/>
            <a:ext cx="116874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оплата услуг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77215657"/>
      </p:ext>
    </p:extLst>
  </p:cSld>
  <p:clrMapOvr>
    <a:masterClrMapping/>
  </p:clrMapOvr>
  <p:transition spd="slow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285014"/>
            <a:ext cx="7886700" cy="41229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 smtClean="0">
                <a:solidFill>
                  <a:srgbClr val="EE0000"/>
                </a:solidFill>
                <a:latin typeface="Arial" charset="0"/>
                <a:ea typeface="MS PGothic" pitchFamily="34" charset="-128"/>
                <a:cs typeface="+mn-cs"/>
              </a:rPr>
              <a:t>Контракт жизненного цикла КЖЦ в учете ресурсов</a:t>
            </a:r>
          </a:p>
          <a:p>
            <a:pPr algn="l"/>
            <a:r>
              <a:rPr lang="ru-RU" sz="1600" b="1" dirty="0" smtClean="0">
                <a:solidFill>
                  <a:srgbClr val="EE0000"/>
                </a:solidFill>
                <a:latin typeface="Arial" charset="0"/>
                <a:ea typeface="MS PGothic" pitchFamily="34" charset="-128"/>
                <a:cs typeface="+mn-cs"/>
              </a:rPr>
              <a:t> </a:t>
            </a:r>
            <a:endParaRPr lang="ru-RU" sz="1600" b="1" dirty="0">
              <a:solidFill>
                <a:srgbClr val="EE0000"/>
              </a:solidFill>
              <a:latin typeface="Arial" charset="0"/>
              <a:ea typeface="MS PGothic" pitchFamily="34" charset="-128"/>
              <a:cs typeface="+mn-cs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16688" y="1059582"/>
            <a:ext cx="8393415" cy="10007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КОНТРАКТА КЖЦ ОСНОВНЫЕ МОМЕНТЫ</a:t>
            </a:r>
          </a:p>
          <a:p>
            <a:pPr algn="just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1. Соглашение об уровне сервиса </a:t>
            </a: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4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4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4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endParaRPr lang="en-US" sz="1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 </a:t>
            </a:r>
            <a:r>
              <a:rPr lang="ru-RU" sz="14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кжц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измерения+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связь+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                                        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algn="just"/>
            <a:endParaRPr lang="ru-RU" b="1" dirty="0"/>
          </a:p>
          <a:p>
            <a:pPr algn="just"/>
            <a:endParaRPr lang="ru-RU" sz="1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88" y="1793707"/>
            <a:ext cx="4301642" cy="1604599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750585" y="3419743"/>
            <a:ext cx="8393415" cy="181722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Сроки и механизм финансирования.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лет для приборов учета от момента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инсталляции до утилизации. Гарантированное</a:t>
            </a:r>
          </a:p>
          <a:p>
            <a:pPr algn="just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олучение и хранение данных, метрологическое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сервисное сопровождение как приборов так и самой системы (измерение, связь, софт)</a:t>
            </a:r>
          </a:p>
          <a:p>
            <a:pPr algn="just"/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algn="just"/>
            <a:endParaRPr lang="ru-RU" b="1" dirty="0"/>
          </a:p>
          <a:p>
            <a:pPr algn="just"/>
            <a:endParaRPr lang="ru-RU" sz="1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0645" y="2700401"/>
            <a:ext cx="3344548" cy="158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60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3"/>
          <p:cNvSpPr>
            <a:spLocks noChangeArrowheads="1"/>
          </p:cNvSpPr>
          <p:nvPr/>
        </p:nvSpPr>
        <p:spPr bwMode="auto">
          <a:xfrm>
            <a:off x="178353" y="309694"/>
            <a:ext cx="75837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rgbClr val="4D4D4D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200" b="1">
                <a:solidFill>
                  <a:srgbClr val="4D4D4D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200" b="1">
                <a:solidFill>
                  <a:srgbClr val="4D4D4D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200" b="1">
                <a:solidFill>
                  <a:srgbClr val="4D4D4D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200" b="1">
                <a:solidFill>
                  <a:srgbClr val="4D4D4D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ru-RU" altLang="ru-RU" sz="1600" dirty="0">
                <a:solidFill>
                  <a:srgbClr val="EE0000"/>
                </a:solidFill>
                <a:ea typeface="MS PGothic" pitchFamily="34" charset="-128"/>
              </a:rPr>
              <a:t>Контракт жизненного цикла КЖЦ  в </a:t>
            </a:r>
            <a:r>
              <a:rPr lang="ru-RU" altLang="ru-RU" sz="1600" dirty="0" smtClean="0">
                <a:solidFill>
                  <a:srgbClr val="EE0000"/>
                </a:solidFill>
                <a:ea typeface="MS PGothic" pitchFamily="34" charset="-128"/>
              </a:rPr>
              <a:t>учете</a:t>
            </a:r>
            <a:endParaRPr lang="ru-RU" altLang="ru-RU" sz="1400" dirty="0">
              <a:solidFill>
                <a:srgbClr val="EE0000"/>
              </a:solidFill>
              <a:ea typeface="MS PGothic" pitchFamily="34" charset="-128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13524244"/>
              </p:ext>
            </p:extLst>
          </p:nvPr>
        </p:nvGraphicFramePr>
        <p:xfrm>
          <a:off x="631371" y="1181386"/>
          <a:ext cx="8381999" cy="321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78353" y="1137842"/>
            <a:ext cx="453018" cy="33325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vert="vert270" wrap="none" lIns="90000" tIns="46800" rIns="90000" bIns="46800" anchor="ctr"/>
          <a:lstStyle>
            <a:lvl1pPr>
              <a:defRPr sz="1200" b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 b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 b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 b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 b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</a:pPr>
            <a:r>
              <a:rPr lang="ru-RU" altLang="ru-RU" sz="800" kern="1100" dirty="0" smtClean="0">
                <a:solidFill>
                  <a:schemeClr val="accent5">
                    <a:lumMod val="50000"/>
                  </a:schemeClr>
                </a:solidFill>
              </a:rPr>
              <a:t>   Для потребителя           Для оператора ресурса          Процесс</a:t>
            </a:r>
            <a:endParaRPr lang="ru-RU" altLang="ru-RU" sz="800" kern="11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92011" y="1598484"/>
            <a:ext cx="1440000" cy="33383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 баланса </a:t>
            </a:r>
          </a:p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объекту  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92011" y="1986644"/>
            <a:ext cx="1440000" cy="33928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Передача данных </a:t>
            </a:r>
          </a:p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8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биллинг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90488" y="2380251"/>
            <a:ext cx="1440000" cy="35074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</a:t>
            </a:r>
          </a:p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перед РСО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90488" y="3195534"/>
            <a:ext cx="1440000" cy="33814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Аналитическая отчетность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92011" y="3662763"/>
            <a:ext cx="1440000" cy="3477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за начислениями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990488" y="2785315"/>
            <a:ext cx="1440000" cy="3478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качества ресурсов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990488" y="4072982"/>
            <a:ext cx="1440000" cy="3477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Аналитическая отчетность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26207" y="1609366"/>
            <a:ext cx="1440000" cy="33383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Настройка работы в ЭК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26207" y="1997526"/>
            <a:ext cx="1440000" cy="33928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допусков в КЭ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24684" y="2391133"/>
            <a:ext cx="1440000" cy="35074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Оформление документов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26207" y="3662759"/>
            <a:ext cx="1440000" cy="3477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Подача заявки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24684" y="4072978"/>
            <a:ext cx="1440000" cy="3477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о приемке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380879" y="1598480"/>
            <a:ext cx="1440000" cy="33383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аварий/</a:t>
            </a:r>
          </a:p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ремонтов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380879" y="1986640"/>
            <a:ext cx="1440000" cy="33928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поверок/ проведение ТО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379356" y="2380247"/>
            <a:ext cx="1440000" cy="35074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Журналы АЗО, ППР, предписаний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380879" y="3662759"/>
            <a:ext cx="1440000" cy="3477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Подача заявки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379356" y="4072978"/>
            <a:ext cx="1440000" cy="3477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о состоянии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657565" y="1587594"/>
            <a:ext cx="1440000" cy="33383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потреблением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657565" y="1997526"/>
            <a:ext cx="1440000" cy="33928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Ограничение должников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657565" y="3662759"/>
            <a:ext cx="1440000" cy="3477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потреблением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656042" y="4072978"/>
            <a:ext cx="1440000" cy="3477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об ограничении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355781" y="1598480"/>
            <a:ext cx="1440000" cy="33383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355781" y="1997526"/>
            <a:ext cx="1440000" cy="33928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Замена ПУ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354258" y="2391133"/>
            <a:ext cx="1440000" cy="35074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Оформление документов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355781" y="3673645"/>
            <a:ext cx="1440000" cy="3477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Подача заявки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354258" y="4083864"/>
            <a:ext cx="1440000" cy="3477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о состоянии</a:t>
            </a:r>
            <a:endParaRPr lang="ru-RU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V="1">
            <a:off x="669470" y="1540997"/>
            <a:ext cx="8305800" cy="10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681140" y="3597443"/>
            <a:ext cx="8305800" cy="10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3"/>
          <p:cNvSpPr>
            <a:spLocks noChangeArrowheads="1"/>
          </p:cNvSpPr>
          <p:nvPr/>
        </p:nvSpPr>
        <p:spPr bwMode="auto">
          <a:xfrm>
            <a:off x="631371" y="843027"/>
            <a:ext cx="75837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rgbClr val="4D4D4D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200" b="1">
                <a:solidFill>
                  <a:srgbClr val="4D4D4D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200" b="1">
                <a:solidFill>
                  <a:srgbClr val="4D4D4D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200" b="1">
                <a:solidFill>
                  <a:srgbClr val="4D4D4D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200" b="1">
                <a:solidFill>
                  <a:srgbClr val="4D4D4D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D4D4D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ru-RU" altLang="ru-RU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</a:t>
            </a:r>
            <a:r>
              <a:rPr lang="ru-RU" altLang="ru-RU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Стадии </a:t>
            </a:r>
            <a:r>
              <a:rPr lang="ru-RU" altLang="ru-RU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процесса КЖЦ  в учете ресурса</a:t>
            </a:r>
          </a:p>
        </p:txBody>
      </p:sp>
    </p:spTree>
    <p:extLst>
      <p:ext uri="{BB962C8B-B14F-4D97-AF65-F5344CB8AC3E}">
        <p14:creationId xmlns:p14="http://schemas.microsoft.com/office/powerpoint/2010/main" val="40301749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285014"/>
            <a:ext cx="7886700" cy="41229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 smtClean="0">
                <a:solidFill>
                  <a:srgbClr val="EE0000"/>
                </a:solidFill>
                <a:latin typeface="Arial" charset="0"/>
                <a:ea typeface="MS PGothic" pitchFamily="34" charset="-128"/>
                <a:cs typeface="+mn-cs"/>
              </a:rPr>
              <a:t>Контракт жизненного цикла КЖЦ </a:t>
            </a:r>
            <a:endParaRPr lang="ru-RU" sz="1600" b="1" dirty="0">
              <a:solidFill>
                <a:srgbClr val="EE0000"/>
              </a:solidFill>
              <a:latin typeface="Arial" charset="0"/>
              <a:ea typeface="MS PGothic" pitchFamily="34" charset="-128"/>
              <a:cs typeface="+mn-cs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16688" y="879676"/>
            <a:ext cx="8393415" cy="39353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ДОСТОИНСТВА КОНТРАКТА ЖИЗНЕННОГО ЦИКЛА. </a:t>
            </a:r>
          </a:p>
          <a:p>
            <a:pPr algn="just"/>
            <a:r>
              <a:rPr lang="ru-RU" sz="1400" b="1" i="1" u="sng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Заказчика: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задач национальных инфраструктурных  проектов 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Минимизация рисков некачественного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проектирования, монтажа, сервиса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разрыва ответственности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проектирование, строительство и эксплуатацию.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по контракту только в случае поддержания объекта в соответствии с функциональными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параметрами (уровнями сервиса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по контракту «в рассрочку» .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непредсказуемых будущих затрат на поддержку инфраструктуры. </a:t>
            </a:r>
          </a:p>
          <a:p>
            <a:pPr algn="just"/>
            <a:r>
              <a:rPr lang="ru-RU" sz="1400" b="1" i="1" u="sng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Исполнителя: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Свобода в выборе проектных и технических решений.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риска спроса.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привлечения финансирования на выгодных условиях.</a:t>
            </a:r>
          </a:p>
          <a:p>
            <a:pPr marL="342900" indent="-342900" algn="just">
              <a:buFont typeface="Arial" panose="020B0604020202020204" pitchFamily="34" charset="0"/>
              <a:buAutoNum type="arabicPeriod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снижения затрат на строительство и эксплуатацию за счет качественного проектирования и применения передовых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технологий и решений. 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66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10087</TotalTime>
  <Words>777</Words>
  <Application>Microsoft Office PowerPoint</Application>
  <PresentationFormat>Экран (16:9)</PresentationFormat>
  <Paragraphs>194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MS PGothic</vt:lpstr>
      <vt:lpstr>MS PGothic</vt:lpstr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Волковинская Людмила Федоровна</dc:creator>
  <cp:lastModifiedBy>Голубцов Евгений Сергеевич</cp:lastModifiedBy>
  <cp:revision>453</cp:revision>
  <cp:lastPrinted>2019-04-09T12:19:43Z</cp:lastPrinted>
  <dcterms:created xsi:type="dcterms:W3CDTF">2017-10-03T07:14:16Z</dcterms:created>
  <dcterms:modified xsi:type="dcterms:W3CDTF">2019-04-24T04:16:10Z</dcterms:modified>
</cp:coreProperties>
</file>