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71" r:id="rId4"/>
    <p:sldId id="257" r:id="rId5"/>
    <p:sldId id="258" r:id="rId6"/>
    <p:sldId id="260" r:id="rId7"/>
    <p:sldId id="261" r:id="rId8"/>
    <p:sldId id="273" r:id="rId9"/>
    <p:sldId id="274" r:id="rId10"/>
    <p:sldId id="262" r:id="rId11"/>
    <p:sldId id="265" r:id="rId12"/>
    <p:sldId id="268" r:id="rId13"/>
    <p:sldId id="272" r:id="rId14"/>
    <p:sldId id="275" r:id="rId15"/>
    <p:sldId id="276" r:id="rId16"/>
    <p:sldId id="277" r:id="rId17"/>
    <p:sldId id="270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810" y="3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C0D64-FFB3-4E2F-AB58-83BA1514A7E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0E47F-0CC9-4FDC-B4FA-2792F73287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E47F-0CC9-4FDC-B4FA-2792F73287E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4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E47F-0CC9-4FDC-B4FA-2792F73287E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C764A-0E7F-4A0C-92B1-75062B8C8681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9F90-94CD-4EBF-A1C9-5B93E782A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library.ru/contents.asp?id=34826680&amp;selid=32284874" TargetMode="External"/><Relationship Id="rId2" Type="http://schemas.openxmlformats.org/officeDocument/2006/relationships/hyperlink" Target="https://elibrary.ru/contents.asp?id=3482668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nu.org/copyleft/fdl.html" TargetMode="External"/><Relationship Id="rId4" Type="http://schemas.openxmlformats.org/officeDocument/2006/relationships/hyperlink" Target="http://en.wikipedia.org/wiki/Digital_economy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1526"/>
            <a:ext cx="7772400" cy="89153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Цифровая экономика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России: основные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приоритеты и вызовы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069" t="21301" r="33681" b="67765"/>
          <a:stretch/>
        </p:blipFill>
        <p:spPr>
          <a:xfrm>
            <a:off x="1371600" y="0"/>
            <a:ext cx="6080720" cy="1124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382" t="19900" r="79137" b="66100"/>
          <a:stretch/>
        </p:blipFill>
        <p:spPr>
          <a:xfrm>
            <a:off x="1115616" y="5373216"/>
            <a:ext cx="1368152" cy="14401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589240"/>
            <a:ext cx="5544616" cy="115212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Бескровная Вера Александровна,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Санкт-Петербургский государственный университет промышленных технологий и дизайна</a:t>
            </a:r>
            <a:endParaRPr lang="ru-RU" sz="2000" dirty="0" smtClean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112474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24 апреля 2019 г., г. Санкт-Петербург</a:t>
            </a:r>
            <a:endParaRPr 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Уровень </a:t>
            </a:r>
            <a:r>
              <a:rPr lang="ru-RU" sz="2400" dirty="0" err="1" smtClean="0">
                <a:latin typeface="Century Gothic" panose="020B0502020202020204" pitchFamily="34" charset="0"/>
              </a:rPr>
              <a:t>цифровизации</a:t>
            </a:r>
            <a:r>
              <a:rPr lang="ru-RU" sz="2400" dirty="0" smtClean="0">
                <a:latin typeface="Century Gothic" panose="020B0502020202020204" pitchFamily="34" charset="0"/>
              </a:rPr>
              <a:t> экономики России по видам экономической деятельности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16233" t="37696" r="14048" b="11619"/>
          <a:stretch/>
        </p:blipFill>
        <p:spPr bwMode="auto">
          <a:xfrm>
            <a:off x="323528" y="1196752"/>
            <a:ext cx="85689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5973087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Доля </a:t>
            </a:r>
            <a:r>
              <a:rPr lang="ru-RU" dirty="0">
                <a:latin typeface="Century Gothic" panose="020B0502020202020204" pitchFamily="34" charset="0"/>
              </a:rPr>
              <a:t>цифровой экономики в ВВП страны составляет 3,9%. Согласно исследованию консалтинговой компании </a:t>
            </a:r>
            <a:r>
              <a:rPr lang="ru-RU" dirty="0" err="1">
                <a:latin typeface="Century Gothic" panose="020B0502020202020204" pitchFamily="34" charset="0"/>
              </a:rPr>
              <a:t>McKinsey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err="1">
                <a:latin typeface="Century Gothic" panose="020B0502020202020204" pitchFamily="34" charset="0"/>
              </a:rPr>
              <a:t>цифровизация</a:t>
            </a:r>
            <a:r>
              <a:rPr lang="ru-RU" dirty="0">
                <a:latin typeface="Century Gothic" panose="020B0502020202020204" pitchFamily="34" charset="0"/>
              </a:rPr>
              <a:t> экономики может увеличить ВВП России на 4,1–8,9 трлн руб</a:t>
            </a:r>
            <a:r>
              <a:rPr lang="ru-RU" dirty="0" smtClean="0">
                <a:latin typeface="Century Gothic" panose="020B0502020202020204" pitchFamily="34" charset="0"/>
              </a:rPr>
              <a:t>.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28215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Century Gothic" panose="020B0502020202020204" pitchFamily="34" charset="0"/>
              </a:rPr>
              <a:t>Программа «Цифровая экономика России»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2204865"/>
            <a:ext cx="4186808" cy="331236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r>
              <a:rPr lang="ru-RU" sz="1800" dirty="0">
                <a:latin typeface="Century Gothic" panose="020B0502020202020204" pitchFamily="34" charset="0"/>
              </a:rPr>
              <a:t>Нормативное регулирование цифровой среды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Кадры для цифровой экономики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Цифровые технологии и проекты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Информационная инфраструктура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Информационная безопасность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Цифровое </a:t>
            </a:r>
            <a:r>
              <a:rPr lang="ru-RU" sz="1800" dirty="0" smtClean="0">
                <a:latin typeface="Century Gothic" panose="020B0502020202020204" pitchFamily="34" charset="0"/>
              </a:rPr>
              <a:t>государство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843" t="26796" r="52603" b="16960"/>
          <a:stretch/>
        </p:blipFill>
        <p:spPr>
          <a:xfrm>
            <a:off x="4499992" y="44625"/>
            <a:ext cx="4536504" cy="6813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Кейс </a:t>
            </a:r>
            <a:r>
              <a:rPr lang="ru-RU" sz="2400" dirty="0" smtClean="0">
                <a:latin typeface="Century Gothic" panose="020B0502020202020204" pitchFamily="34" charset="0"/>
              </a:rPr>
              <a:t>«Повышение </a:t>
            </a:r>
            <a:r>
              <a:rPr lang="ru-RU" sz="2400" dirty="0" smtClean="0">
                <a:latin typeface="Century Gothic" panose="020B0502020202020204" pitchFamily="34" charset="0"/>
              </a:rPr>
              <a:t>эффективности системы контроля доступа и оплаты питания в образовательных </a:t>
            </a:r>
            <a:r>
              <a:rPr lang="ru-RU" sz="2400" dirty="0" smtClean="0">
                <a:latin typeface="Century Gothic" panose="020B0502020202020204" pitchFamily="34" charset="0"/>
              </a:rPr>
              <a:t>учреждения»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496" t="30013" r="7620" b="15228"/>
          <a:stretch>
            <a:fillRect/>
          </a:stretch>
        </p:blipFill>
        <p:spPr bwMode="auto">
          <a:xfrm>
            <a:off x="785786" y="1500174"/>
            <a:ext cx="792961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2910" y="5786454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Источник: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80030" t="22656" r="6054" b="72461"/>
          <a:stretch>
            <a:fillRect/>
          </a:stretch>
        </p:blipFill>
        <p:spPr bwMode="auto">
          <a:xfrm>
            <a:off x="1857356" y="5786454"/>
            <a:ext cx="135732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Выпуск бакалавров, специалистов, магистров по основным направлениям подготовки и специальностям в области ИКТ: 2017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676" t="30666" r="34251" b="32935"/>
          <a:stretch/>
        </p:blipFill>
        <p:spPr>
          <a:xfrm>
            <a:off x="457200" y="1522920"/>
            <a:ext cx="8531538" cy="528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8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4624"/>
            <a:ext cx="9396536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Контроль в области цифровых сервисов и защита данных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23" t="11769" r="18677" b="11863"/>
          <a:stretch/>
        </p:blipFill>
        <p:spPr>
          <a:xfrm>
            <a:off x="199015" y="1124745"/>
            <a:ext cx="9125513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5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Разработка  дорожных карт </a:t>
            </a:r>
            <a:r>
              <a:rPr lang="ru-RU" sz="2400" dirty="0">
                <a:latin typeface="Century Gothic" panose="020B0502020202020204" pitchFamily="34" charset="0"/>
              </a:rPr>
              <a:t>по </a:t>
            </a:r>
            <a:r>
              <a:rPr lang="ru-RU" sz="2400" dirty="0" smtClean="0">
                <a:latin typeface="Century Gothic" panose="020B0502020202020204" pitchFamily="34" charset="0"/>
              </a:rPr>
              <a:t>направлениям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8074" t="36878" r="45670" b="23400"/>
          <a:stretch/>
        </p:blipFill>
        <p:spPr>
          <a:xfrm>
            <a:off x="0" y="24475"/>
            <a:ext cx="9036496" cy="2612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5896" y="2801828"/>
            <a:ext cx="561662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500" dirty="0" smtClean="0">
                <a:latin typeface="Century Gothic" panose="020B0502020202020204" pitchFamily="34" charset="0"/>
              </a:rPr>
              <a:t>5G</a:t>
            </a:r>
            <a:r>
              <a:rPr lang="ru-RU" sz="1500" dirty="0">
                <a:latin typeface="Century Gothic" panose="020B0502020202020204" pitchFamily="34" charset="0"/>
              </a:rPr>
              <a:t>, </a:t>
            </a:r>
            <a:r>
              <a:rPr lang="ru-RU" sz="1500" dirty="0" smtClean="0">
                <a:latin typeface="Century Gothic" panose="020B0502020202020204" pitchFamily="34" charset="0"/>
              </a:rPr>
              <a:t>промышленный интернет </a:t>
            </a:r>
            <a:r>
              <a:rPr lang="ru-RU" sz="1500" dirty="0">
                <a:latin typeface="Century Gothic" panose="020B0502020202020204" pitchFamily="34" charset="0"/>
              </a:rPr>
              <a:t>и </a:t>
            </a:r>
            <a:r>
              <a:rPr lang="ru-RU" sz="1500" dirty="0" smtClean="0">
                <a:latin typeface="Century Gothic" panose="020B0502020202020204" pitchFamily="34" charset="0"/>
              </a:rPr>
              <a:t>большие данные  - </a:t>
            </a:r>
            <a:r>
              <a:rPr lang="ru-RU" sz="1500" b="1" dirty="0" smtClean="0">
                <a:latin typeface="Century Gothic" panose="020B0502020202020204" pitchFamily="34" charset="0"/>
              </a:rPr>
              <a:t>Национальный </a:t>
            </a:r>
            <a:r>
              <a:rPr lang="ru-RU" sz="1500" b="1" dirty="0">
                <a:latin typeface="Century Gothic" panose="020B0502020202020204" pitchFamily="34" charset="0"/>
              </a:rPr>
              <a:t>центр информатизации (НЦИ). </a:t>
            </a:r>
            <a:endParaRPr lang="ru-RU" sz="1500" b="1" dirty="0" smtClean="0">
              <a:latin typeface="Century Gothic" panose="020B0502020202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500" b="1" dirty="0" smtClean="0">
                <a:latin typeface="Century Gothic" panose="020B0502020202020204" pitchFamily="34" charset="0"/>
              </a:rPr>
              <a:t>Новосибирский </a:t>
            </a:r>
            <a:r>
              <a:rPr lang="ru-RU" sz="1500" b="1" dirty="0">
                <a:latin typeface="Century Gothic" panose="020B0502020202020204" pitchFamily="34" charset="0"/>
              </a:rPr>
              <a:t>институт программных </a:t>
            </a:r>
            <a:r>
              <a:rPr lang="ru-RU" sz="1500" b="1" dirty="0" smtClean="0">
                <a:latin typeface="Century Gothic" panose="020B0502020202020204" pitchFamily="34" charset="0"/>
              </a:rPr>
              <a:t>систем</a:t>
            </a:r>
            <a:r>
              <a:rPr lang="ru-RU" sz="1500" dirty="0" smtClean="0">
                <a:latin typeface="Century Gothic" panose="020B0502020202020204" pitchFamily="34" charset="0"/>
              </a:rPr>
              <a:t> - распределенные реестры.</a:t>
            </a:r>
            <a:r>
              <a:rPr lang="ru-RU" sz="1500" dirty="0">
                <a:latin typeface="Century Gothic" panose="020B0502020202020204" pitchFamily="34" charset="0"/>
              </a:rPr>
              <a:t> </a:t>
            </a:r>
            <a:endParaRPr lang="ru-RU" sz="1500" dirty="0" smtClean="0">
              <a:latin typeface="Century Gothic" panose="020B0502020202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500" b="1" dirty="0" smtClean="0">
                <a:latin typeface="Century Gothic" panose="020B0502020202020204" pitchFamily="34" charset="0"/>
              </a:rPr>
              <a:t>Сбербанк</a:t>
            </a:r>
            <a:r>
              <a:rPr lang="ru-RU" sz="1500" dirty="0" smtClean="0">
                <a:latin typeface="Century Gothic" panose="020B0502020202020204" pitchFamily="34" charset="0"/>
              </a:rPr>
              <a:t> - искусственный интеллект.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500" b="1" dirty="0" smtClean="0">
                <a:latin typeface="Century Gothic" panose="020B0502020202020204" pitchFamily="34" charset="0"/>
              </a:rPr>
              <a:t>Санкт-Петербургский </a:t>
            </a:r>
            <a:r>
              <a:rPr lang="ru-RU" sz="1500" b="1" dirty="0">
                <a:latin typeface="Century Gothic" panose="020B0502020202020204" pitchFamily="34" charset="0"/>
              </a:rPr>
              <a:t>политехнический университет Петра Великого </a:t>
            </a:r>
            <a:r>
              <a:rPr lang="ru-RU" sz="1500" dirty="0">
                <a:latin typeface="Century Gothic" panose="020B0502020202020204" pitchFamily="34" charset="0"/>
              </a:rPr>
              <a:t>- </a:t>
            </a:r>
            <a:r>
              <a:rPr lang="ru-RU" sz="1500" dirty="0" smtClean="0">
                <a:latin typeface="Century Gothic" panose="020B0502020202020204" pitchFamily="34" charset="0"/>
              </a:rPr>
              <a:t>развитие </a:t>
            </a:r>
            <a:r>
              <a:rPr lang="ru-RU" sz="1500" dirty="0">
                <a:latin typeface="Century Gothic" panose="020B0502020202020204" pitchFamily="34" charset="0"/>
              </a:rPr>
              <a:t>новых производственных </a:t>
            </a:r>
            <a:r>
              <a:rPr lang="ru-RU" sz="1500" dirty="0" smtClean="0">
                <a:latin typeface="Century Gothic" panose="020B0502020202020204" pitchFamily="34" charset="0"/>
              </a:rPr>
              <a:t>технологий.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500" b="1" dirty="0" smtClean="0">
                <a:latin typeface="Century Gothic" panose="020B0502020202020204" pitchFamily="34" charset="0"/>
              </a:rPr>
              <a:t>Дальневосточный </a:t>
            </a:r>
            <a:r>
              <a:rPr lang="ru-RU" sz="1500" b="1" dirty="0">
                <a:latin typeface="Century Gothic" panose="020B0502020202020204" pitchFamily="34" charset="0"/>
              </a:rPr>
              <a:t>федеральный университет </a:t>
            </a:r>
            <a:r>
              <a:rPr lang="ru-RU" sz="1500" dirty="0">
                <a:latin typeface="Century Gothic" panose="020B0502020202020204" pitchFamily="34" charset="0"/>
              </a:rPr>
              <a:t>- </a:t>
            </a:r>
            <a:r>
              <a:rPr lang="ru-RU" sz="1500" dirty="0" smtClean="0">
                <a:latin typeface="Century Gothic" panose="020B0502020202020204" pitchFamily="34" charset="0"/>
              </a:rPr>
              <a:t>технологии </a:t>
            </a:r>
            <a:r>
              <a:rPr lang="ru-RU" sz="1500" dirty="0">
                <a:latin typeface="Century Gothic" panose="020B0502020202020204" pitchFamily="34" charset="0"/>
              </a:rPr>
              <a:t>виртуальной и дополненной </a:t>
            </a:r>
            <a:r>
              <a:rPr lang="ru-RU" sz="1500" dirty="0" smtClean="0">
                <a:latin typeface="Century Gothic" panose="020B0502020202020204" pitchFamily="34" charset="0"/>
              </a:rPr>
              <a:t>реальностей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500" b="1" dirty="0" smtClean="0">
                <a:latin typeface="Century Gothic" panose="020B0502020202020204" pitchFamily="34" charset="0"/>
              </a:rPr>
              <a:t>Университет </a:t>
            </a:r>
            <a:r>
              <a:rPr lang="ru-RU" sz="1500" b="1" dirty="0">
                <a:latin typeface="Century Gothic" panose="020B0502020202020204" pitchFamily="34" charset="0"/>
              </a:rPr>
              <a:t>"</a:t>
            </a:r>
            <a:r>
              <a:rPr lang="ru-RU" sz="1500" b="1" dirty="0" err="1">
                <a:latin typeface="Century Gothic" panose="020B0502020202020204" pitchFamily="34" charset="0"/>
              </a:rPr>
              <a:t>Иннополис</a:t>
            </a:r>
            <a:r>
              <a:rPr lang="ru-RU" sz="1500" b="1" dirty="0">
                <a:latin typeface="Century Gothic" panose="020B0502020202020204" pitchFamily="34" charset="0"/>
              </a:rPr>
              <a:t>" </a:t>
            </a:r>
            <a:r>
              <a:rPr lang="ru-RU" sz="1500" dirty="0">
                <a:latin typeface="Century Gothic" panose="020B0502020202020204" pitchFamily="34" charset="0"/>
              </a:rPr>
              <a:t>- </a:t>
            </a:r>
            <a:r>
              <a:rPr lang="ru-RU" sz="1500" dirty="0" smtClean="0">
                <a:latin typeface="Century Gothic" panose="020B0502020202020204" pitchFamily="34" charset="0"/>
              </a:rPr>
              <a:t>технологии </a:t>
            </a:r>
            <a:r>
              <a:rPr lang="ru-RU" sz="1500" dirty="0">
                <a:latin typeface="Century Gothic" panose="020B0502020202020204" pitchFamily="34" charset="0"/>
              </a:rPr>
              <a:t>робототехники и </a:t>
            </a:r>
            <a:r>
              <a:rPr lang="ru-RU" sz="1500" dirty="0" err="1" smtClean="0">
                <a:latin typeface="Century Gothic" panose="020B0502020202020204" pitchFamily="34" charset="0"/>
              </a:rPr>
              <a:t>сенсорики</a:t>
            </a:r>
            <a:r>
              <a:rPr lang="ru-RU" sz="1500" dirty="0" smtClean="0"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500" b="1" dirty="0" err="1" smtClean="0">
                <a:latin typeface="Century Gothic" panose="020B0502020202020204" pitchFamily="34" charset="0"/>
              </a:rPr>
              <a:t>МИСиС</a:t>
            </a:r>
            <a:r>
              <a:rPr lang="ru-RU" sz="1500" b="1" dirty="0" smtClean="0">
                <a:latin typeface="Century Gothic" panose="020B0502020202020204" pitchFamily="34" charset="0"/>
              </a:rPr>
              <a:t> </a:t>
            </a:r>
            <a:r>
              <a:rPr lang="ru-RU" sz="1500" dirty="0">
                <a:latin typeface="Century Gothic" panose="020B0502020202020204" pitchFamily="34" charset="0"/>
              </a:rPr>
              <a:t>- </a:t>
            </a:r>
            <a:r>
              <a:rPr lang="ru-RU" sz="1500" dirty="0" smtClean="0">
                <a:latin typeface="Century Gothic" panose="020B0502020202020204" pitchFamily="34" charset="0"/>
              </a:rPr>
              <a:t>квантовые технологии.</a:t>
            </a:r>
            <a:r>
              <a:rPr lang="ru-RU" sz="1500" dirty="0">
                <a:latin typeface="Century Gothic" panose="020B0502020202020204" pitchFamily="34" charset="0"/>
              </a:rPr>
              <a:t> </a:t>
            </a:r>
            <a:endParaRPr lang="ru-RU" sz="1500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6512" y="2852936"/>
            <a:ext cx="3826768" cy="3749004"/>
          </a:xfrm>
          <a:noFill/>
        </p:spPr>
        <p:txBody>
          <a:bodyPr>
            <a:normAutofit fontScale="85000" lnSpcReduction="20000"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Промышленный интернет</a:t>
            </a:r>
          </a:p>
          <a:p>
            <a:r>
              <a:rPr lang="ru-RU" sz="2000" dirty="0" smtClean="0">
                <a:latin typeface="Century Gothic" panose="020B0502020202020204" pitchFamily="34" charset="0"/>
              </a:rPr>
              <a:t>Большие данные</a:t>
            </a:r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>
                <a:latin typeface="Century Gothic" panose="020B0502020202020204" pitchFamily="34" charset="0"/>
              </a:rPr>
              <a:t>Компоненты </a:t>
            </a:r>
            <a:r>
              <a:rPr lang="ru-RU" sz="2000" dirty="0" smtClean="0">
                <a:latin typeface="Century Gothic" panose="020B0502020202020204" pitchFamily="34" charset="0"/>
              </a:rPr>
              <a:t>робототехники и </a:t>
            </a:r>
            <a:r>
              <a:rPr lang="ru-RU" sz="2000" dirty="0" err="1">
                <a:latin typeface="Century Gothic" panose="020B0502020202020204" pitchFamily="34" charset="0"/>
              </a:rPr>
              <a:t>сенсорика</a:t>
            </a:r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>
                <a:latin typeface="Century Gothic" panose="020B0502020202020204" pitchFamily="34" charset="0"/>
              </a:rPr>
              <a:t>Технологии </a:t>
            </a:r>
            <a:r>
              <a:rPr lang="ru-RU" sz="2000" dirty="0" smtClean="0">
                <a:latin typeface="Century Gothic" panose="020B0502020202020204" pitchFamily="34" charset="0"/>
              </a:rPr>
              <a:t>виртуальной и дополненной реальностей</a:t>
            </a:r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>
                <a:latin typeface="Century Gothic" panose="020B0502020202020204" pitchFamily="34" charset="0"/>
              </a:rPr>
              <a:t>Технологии беспроводной связи</a:t>
            </a:r>
          </a:p>
          <a:p>
            <a:r>
              <a:rPr lang="ru-RU" sz="2000" dirty="0" err="1">
                <a:latin typeface="Century Gothic" panose="020B0502020202020204" pitchFamily="34" charset="0"/>
              </a:rPr>
              <a:t>Нейротехнологии</a:t>
            </a:r>
            <a:r>
              <a:rPr lang="ru-RU" sz="2000" dirty="0">
                <a:latin typeface="Century Gothic" panose="020B0502020202020204" pitchFamily="34" charset="0"/>
              </a:rPr>
              <a:t> и </a:t>
            </a:r>
            <a:r>
              <a:rPr lang="ru-RU" sz="2000" dirty="0" smtClean="0">
                <a:latin typeface="Century Gothic" panose="020B0502020202020204" pitchFamily="34" charset="0"/>
              </a:rPr>
              <a:t>искусственный интеллект</a:t>
            </a:r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>
                <a:latin typeface="Century Gothic" panose="020B0502020202020204" pitchFamily="34" charset="0"/>
              </a:rPr>
              <a:t>Новые производственные технологии</a:t>
            </a:r>
          </a:p>
          <a:p>
            <a:r>
              <a:rPr lang="ru-RU" sz="2000" dirty="0" smtClean="0">
                <a:latin typeface="Century Gothic" panose="020B0502020202020204" pitchFamily="34" charset="0"/>
              </a:rPr>
              <a:t>Системы распределенного реестра</a:t>
            </a:r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>
                <a:latin typeface="Century Gothic" panose="020B0502020202020204" pitchFamily="34" charset="0"/>
              </a:rPr>
              <a:t>Квантовые технологии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1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32" t="26283" r="21429" b="13566"/>
          <a:stretch/>
        </p:blipFill>
        <p:spPr>
          <a:xfrm>
            <a:off x="1259632" y="2822054"/>
            <a:ext cx="6264696" cy="3809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075" t="11501" r="23225" b="57700"/>
          <a:stretch/>
        </p:blipFill>
        <p:spPr>
          <a:xfrm>
            <a:off x="47611" y="57150"/>
            <a:ext cx="9048777" cy="27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Источники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Century Gothic" panose="020B0502020202020204" pitchFamily="34" charset="0"/>
              </a:rPr>
              <a:t>Индикаторы цифровой экономики: 2018 : статистический сборник / Г. И. </a:t>
            </a:r>
            <a:r>
              <a:rPr lang="ru-RU" sz="2000" dirty="0" err="1">
                <a:latin typeface="Century Gothic" panose="020B0502020202020204" pitchFamily="34" charset="0"/>
              </a:rPr>
              <a:t>Абдрахманова</a:t>
            </a:r>
            <a:r>
              <a:rPr lang="ru-RU" sz="2000" dirty="0">
                <a:latin typeface="Century Gothic" panose="020B0502020202020204" pitchFamily="34" charset="0"/>
              </a:rPr>
              <a:t>, К. О. Вишневский, Г. Л. Волкова, Л. М. </a:t>
            </a:r>
            <a:r>
              <a:rPr lang="ru-RU" sz="2000" dirty="0" err="1">
                <a:latin typeface="Century Gothic" panose="020B0502020202020204" pitchFamily="34" charset="0"/>
              </a:rPr>
              <a:t>Гохберг</a:t>
            </a:r>
            <a:r>
              <a:rPr lang="ru-RU" sz="2000" dirty="0">
                <a:latin typeface="Century Gothic" panose="020B0502020202020204" pitchFamily="34" charset="0"/>
              </a:rPr>
              <a:t> и др.; И60 Нац. </a:t>
            </a:r>
            <a:r>
              <a:rPr lang="ru-RU" sz="2000" dirty="0" err="1">
                <a:latin typeface="Century Gothic" panose="020B0502020202020204" pitchFamily="34" charset="0"/>
              </a:rPr>
              <a:t>исслед</a:t>
            </a:r>
            <a:r>
              <a:rPr lang="ru-RU" sz="2000" dirty="0">
                <a:latin typeface="Century Gothic" panose="020B0502020202020204" pitchFamily="34" charset="0"/>
              </a:rPr>
              <a:t>. ун-т «Высшая школа экономики». – М.: НИУ ВШЭ, 2018. – 268 с. </a:t>
            </a:r>
            <a:endParaRPr lang="ru-RU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2000" i="1" dirty="0" smtClean="0">
                <a:latin typeface="Century Gothic" panose="020B0502020202020204" pitchFamily="34" charset="0"/>
              </a:rPr>
              <a:t>Якутин </a:t>
            </a:r>
            <a:r>
              <a:rPr lang="ru-RU" sz="2000" i="1" dirty="0">
                <a:latin typeface="Century Gothic" panose="020B0502020202020204" pitchFamily="34" charset="0"/>
              </a:rPr>
              <a:t>Ю.В</a:t>
            </a:r>
            <a:r>
              <a:rPr lang="ru-RU" sz="2000" i="1" dirty="0" smtClean="0">
                <a:latin typeface="Century Gothic" panose="020B0502020202020204" pitchFamily="34" charset="0"/>
              </a:rPr>
              <a:t>. Российская экономика: стратегия цифровой трансформации </a:t>
            </a:r>
            <a:r>
              <a:rPr lang="ru-RU" sz="2000" dirty="0" smtClean="0">
                <a:latin typeface="Century Gothic" panose="020B0502020202020204" pitchFamily="34" charset="0"/>
              </a:rPr>
              <a:t>//</a:t>
            </a:r>
            <a:r>
              <a:rPr lang="ru-RU" sz="2000" dirty="0" smtClean="0">
                <a:latin typeface="Century Gothic" panose="020B0502020202020204" pitchFamily="34" charset="0"/>
                <a:hlinkClick r:id="rId2"/>
              </a:rPr>
              <a:t>Менеджмент </a:t>
            </a:r>
            <a:r>
              <a:rPr lang="ru-RU" sz="2000" dirty="0">
                <a:latin typeface="Century Gothic" panose="020B0502020202020204" pitchFamily="34" charset="0"/>
                <a:hlinkClick r:id="rId2"/>
              </a:rPr>
              <a:t>и бизнес-администрирование</a:t>
            </a:r>
            <a:r>
              <a:rPr lang="ru-RU" sz="2000" dirty="0">
                <a:latin typeface="Century Gothic" panose="020B0502020202020204" pitchFamily="34" charset="0"/>
              </a:rPr>
              <a:t>. 2017. </a:t>
            </a:r>
            <a:r>
              <a:rPr lang="ru-RU" sz="2000" dirty="0">
                <a:latin typeface="Century Gothic" panose="020B0502020202020204" pitchFamily="34" charset="0"/>
                <a:hlinkClick r:id="rId3"/>
              </a:rPr>
              <a:t>№ 4</a:t>
            </a:r>
            <a:r>
              <a:rPr lang="ru-RU" sz="2000" dirty="0">
                <a:latin typeface="Century Gothic" panose="020B0502020202020204" pitchFamily="34" charset="0"/>
              </a:rPr>
              <a:t>. С. 27-52</a:t>
            </a:r>
            <a:r>
              <a:rPr lang="ru-RU" sz="20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Wikipedia </a:t>
            </a:r>
            <a:r>
              <a:rPr lang="en-US" sz="2000" dirty="0">
                <a:latin typeface="Century Gothic" panose="020B0502020202020204" pitchFamily="34" charset="0"/>
              </a:rPr>
              <a:t>article "</a:t>
            </a:r>
            <a:r>
              <a:rPr lang="en-US" sz="2000" dirty="0">
                <a:latin typeface="Century Gothic" panose="020B0502020202020204" pitchFamily="34" charset="0"/>
                <a:hlinkClick r:id="rId4"/>
              </a:rPr>
              <a:t>Digital economy</a:t>
            </a:r>
            <a:r>
              <a:rPr lang="en-US" sz="2000" dirty="0">
                <a:latin typeface="Century Gothic" panose="020B0502020202020204" pitchFamily="34" charset="0"/>
              </a:rPr>
              <a:t>", which has been released under the </a:t>
            </a:r>
            <a:r>
              <a:rPr lang="en-US" sz="2000" dirty="0">
                <a:latin typeface="Century Gothic" panose="020B0502020202020204" pitchFamily="34" charset="0"/>
                <a:hlinkClick r:id="rId5"/>
              </a:rPr>
              <a:t>GNU Free Documentation License</a:t>
            </a:r>
            <a:r>
              <a:rPr lang="en-US" sz="2000" dirty="0" smtClean="0">
                <a:latin typeface="Century Gothic" panose="020B0502020202020204" pitchFamily="34" charset="0"/>
              </a:rPr>
              <a:t>.</a:t>
            </a:r>
            <a:endParaRPr lang="ru-RU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latin typeface="Century Gothic" panose="020B0502020202020204" pitchFamily="34" charset="0"/>
              </a:rPr>
              <a:t>Цифровая экономика: 2019 : краткий статистический сборник / Г.И. </a:t>
            </a:r>
            <a:r>
              <a:rPr lang="ru-RU" sz="2000" dirty="0" err="1">
                <a:latin typeface="Century Gothic" panose="020B0502020202020204" pitchFamily="34" charset="0"/>
              </a:rPr>
              <a:t>Абдрахманова</a:t>
            </a:r>
            <a:r>
              <a:rPr lang="ru-RU" sz="2000" dirty="0">
                <a:latin typeface="Century Gothic" panose="020B0502020202020204" pitchFamily="34" charset="0"/>
              </a:rPr>
              <a:t>, К.О. Вишневский, Л.М. </a:t>
            </a:r>
            <a:r>
              <a:rPr lang="ru-RU" sz="2000" dirty="0" err="1">
                <a:latin typeface="Century Gothic" panose="020B0502020202020204" pitchFamily="34" charset="0"/>
              </a:rPr>
              <a:t>Гохберг</a:t>
            </a:r>
            <a:r>
              <a:rPr lang="ru-RU" sz="2000" dirty="0">
                <a:latin typeface="Century Gothic" panose="020B0502020202020204" pitchFamily="34" charset="0"/>
              </a:rPr>
              <a:t> и др.; Нац. </a:t>
            </a:r>
            <a:r>
              <a:rPr lang="ru-RU" sz="2000" dirty="0" err="1">
                <a:latin typeface="Century Gothic" panose="020B0502020202020204" pitchFamily="34" charset="0"/>
              </a:rPr>
              <a:t>исслед</a:t>
            </a:r>
            <a:r>
              <a:rPr lang="ru-RU" sz="2000" dirty="0">
                <a:latin typeface="Century Gothic" panose="020B0502020202020204" pitchFamily="34" charset="0"/>
              </a:rPr>
              <a:t>. ун-т «Высшая школа экономики». – М.: НИУ ВШЭ, 2019. – 96 с</a:t>
            </a:r>
            <a:r>
              <a:rPr lang="ru-RU" sz="20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Century Gothic" panose="020B0502020202020204" pitchFamily="34" charset="0"/>
              </a:rPr>
              <a:t>Программа «Цифровая экономика России 2024» </a:t>
            </a:r>
            <a:r>
              <a:rPr lang="en-US" sz="2000" dirty="0" smtClean="0">
                <a:latin typeface="Century Gothic" panose="020B0502020202020204" pitchFamily="34" charset="0"/>
              </a:rPr>
              <a:t>https</a:t>
            </a:r>
            <a:r>
              <a:rPr lang="en-US" sz="2000" dirty="0">
                <a:latin typeface="Century Gothic" panose="020B0502020202020204" pitchFamily="34" charset="0"/>
              </a:rPr>
              <a:t>://data-economy.ru/01042019_1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964085"/>
            <a:ext cx="8229600" cy="377728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atin typeface="Century Gothic" panose="020B0502020202020204" pitchFamily="34" charset="0"/>
              </a:rPr>
              <a:t>Спасибо за внимание!</a:t>
            </a:r>
          </a:p>
          <a:p>
            <a:pPr marL="0" indent="0" algn="ctr">
              <a:buNone/>
            </a:pPr>
            <a:endParaRPr lang="ru-RU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Century Gothic" panose="020B0502020202020204" pitchFamily="34" charset="0"/>
              </a:rPr>
              <a:t>Бескровная Вера Александровна</a:t>
            </a:r>
          </a:p>
          <a:p>
            <a:pPr marL="0" indent="0" algn="ctr"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vabeskrovnaya@yandex.ru</a:t>
            </a:r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24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1" y="260648"/>
            <a:ext cx="2592289" cy="640871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Определение </a:t>
            </a: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цифровой экономики 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как экономики, основанной на цифровых технологиях, прямо и  не двусмысленно указывает на то, что решение задач </a:t>
            </a:r>
            <a:r>
              <a:rPr lang="ru-RU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цифровизации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российской экономики сводится, по сути, к внедрению цифровых технологий на всех участках экономической деятельности страны — и в регионах, и в отраслях, и на макро-, мезо-, и на микроуровнях, и на всех пограничных с  ними участках отечественного народнохозяйственного комплекса. </a:t>
            </a:r>
            <a:endParaRPr 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856845"/>
            <a:ext cx="2304256" cy="37856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Термин </a:t>
            </a:r>
            <a:r>
              <a:rPr 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цифровая </a:t>
            </a: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экономика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» был введен в бестселлере Дона </a:t>
            </a:r>
            <a:r>
              <a:rPr lang="ru-RU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Тэпскотта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«Цифровая экономика: обещание и опасность в эпоху сетевой разведки» 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1995 года , одной из первых книг, показывающих, как Интернет изменит наш бизнес.</a:t>
            </a:r>
            <a:endParaRPr 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5260062"/>
            <a:ext cx="5688632" cy="123110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В 1995-ом году американский информатик Николас </a:t>
            </a:r>
            <a:r>
              <a:rPr lang="ru-RU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Негропонте</a:t>
            </a:r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 (Массачусетский университет) ввел в употребление термин "</a:t>
            </a:r>
            <a:r>
              <a:rPr 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цифровая экономика</a:t>
            </a:r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".</a:t>
            </a:r>
            <a:endParaRPr 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0707" t="24801" r="30707" b="38100"/>
          <a:stretch/>
        </p:blipFill>
        <p:spPr>
          <a:xfrm>
            <a:off x="5436096" y="665565"/>
            <a:ext cx="3456384" cy="18692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52119" y="2492896"/>
            <a:ext cx="3096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Цифровая </a:t>
            </a:r>
            <a:r>
              <a:rPr 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экономика </a:t>
            </a:r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представляет собой хозяйственную деятельность, ключевым фактором производства в которой являются данные в цифровой форме.</a:t>
            </a:r>
            <a:endParaRPr 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05" t="24460" r="46567" b="11863"/>
          <a:stretch/>
        </p:blipFill>
        <p:spPr>
          <a:xfrm>
            <a:off x="107504" y="116632"/>
            <a:ext cx="3960440" cy="5327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21288"/>
            <a:ext cx="303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https://www.forbes.com/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5431" t="28300" r="35431" b="25309"/>
          <a:stretch/>
        </p:blipFill>
        <p:spPr>
          <a:xfrm>
            <a:off x="3995936" y="116632"/>
            <a:ext cx="5328592" cy="47722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602128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НИИ ВШЭ, 2018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Глобальные тенденции мирового развития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670" t="26201" r="18037" b="20133"/>
          <a:stretch>
            <a:fillRect/>
          </a:stretch>
        </p:blipFill>
        <p:spPr bwMode="auto">
          <a:xfrm>
            <a:off x="611560" y="836712"/>
            <a:ext cx="813690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57224" y="6072206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НИИ </a:t>
            </a:r>
            <a:r>
              <a:rPr lang="ru-RU" dirty="0" smtClean="0">
                <a:latin typeface="Century Gothic" panose="020B0502020202020204" pitchFamily="34" charset="0"/>
              </a:rPr>
              <a:t>ВШЭ, 2018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adviser.ru/images/thumb/2/2f/IMG_20190118_054219_410.jpg/840px-IMG_20190118_054219_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688"/>
            <a:ext cx="8001000" cy="420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547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Уровень распространения цифровых технологий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/>
          <a:srcRect l="50271" t="38365" r="18466" b="28209"/>
          <a:stretch/>
        </p:blipFill>
        <p:spPr bwMode="auto">
          <a:xfrm>
            <a:off x="3707904" y="4149080"/>
            <a:ext cx="3970784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7504" y="4997494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В декабре 2018 года 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Международный союз электросвязи (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ITU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 представил отчет, в котором сообщил, что в интернет выходят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3,9 млрд человек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или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51,2%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 населения планеты.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703" y="116632"/>
            <a:ext cx="8948397" cy="85890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6 </a:t>
            </a:r>
            <a:r>
              <a:rPr lang="ru-RU" sz="2400" dirty="0">
                <a:latin typeface="Century Gothic" panose="020B0502020202020204" pitchFamily="34" charset="0"/>
              </a:rPr>
              <a:t>мировых лидеров по капитализации в 2018 г</a:t>
            </a:r>
            <a:r>
              <a:rPr lang="ru-RU" sz="2400" dirty="0" smtClean="0">
                <a:latin typeface="Century Gothic" panose="020B0502020202020204" pitchFamily="34" charset="0"/>
              </a:rPr>
              <a:t>.</a:t>
            </a:r>
            <a:r>
              <a:rPr lang="en-US" sz="2400" dirty="0" smtClean="0">
                <a:latin typeface="Century Gothic" panose="020B0502020202020204" pitchFamily="34" charset="0"/>
              </a:rPr>
              <a:t> (13/01/2019)</a:t>
            </a:r>
            <a:r>
              <a:rPr lang="ru-RU" sz="2400" dirty="0">
                <a:latin typeface="Century Gothic" panose="020B0502020202020204" pitchFamily="34" charset="0"/>
              </a:rPr>
              <a:t/>
            </a:r>
            <a:br>
              <a:rPr lang="ru-RU" sz="2400" dirty="0">
                <a:latin typeface="Century Gothic" panose="020B0502020202020204" pitchFamily="34" charset="0"/>
              </a:rPr>
            </a:b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94" t="18050" r="39202" b="71149"/>
          <a:stretch/>
        </p:blipFill>
        <p:spPr>
          <a:xfrm>
            <a:off x="70992" y="836712"/>
            <a:ext cx="8777776" cy="814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201" t="35300" r="38581" b="53500"/>
          <a:stretch/>
        </p:blipFill>
        <p:spPr>
          <a:xfrm>
            <a:off x="132148" y="1700808"/>
            <a:ext cx="8826070" cy="814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594" t="36000" r="38582" b="53500"/>
          <a:stretch/>
        </p:blipFill>
        <p:spPr>
          <a:xfrm>
            <a:off x="134109" y="2564904"/>
            <a:ext cx="8928992" cy="963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201" t="29000" r="38975" b="59800"/>
          <a:stretch/>
        </p:blipFill>
        <p:spPr>
          <a:xfrm>
            <a:off x="179512" y="3573016"/>
            <a:ext cx="8928992" cy="1008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2201" t="26901" r="38188" b="61200"/>
          <a:stretch/>
        </p:blipFill>
        <p:spPr>
          <a:xfrm>
            <a:off x="70992" y="4653136"/>
            <a:ext cx="8869832" cy="936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2201" t="36700" r="38581" b="51400"/>
          <a:stretch/>
        </p:blipFill>
        <p:spPr>
          <a:xfrm>
            <a:off x="114704" y="5589240"/>
            <a:ext cx="8826120" cy="984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В</a:t>
            </a:r>
            <a:r>
              <a:rPr lang="ru-RU" sz="2400" dirty="0" smtClean="0">
                <a:latin typeface="Century Gothic" panose="020B0502020202020204" pitchFamily="34" charset="0"/>
              </a:rPr>
              <a:t> </a:t>
            </a:r>
            <a:r>
              <a:rPr lang="ru-RU" sz="2400" dirty="0" smtClean="0">
                <a:latin typeface="Century Gothic" panose="020B0502020202020204" pitchFamily="34" charset="0"/>
              </a:rPr>
              <a:t>минуту в мировом масштабе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71" t="29868" r="46366" b="38019"/>
          <a:stretch/>
        </p:blipFill>
        <p:spPr>
          <a:xfrm>
            <a:off x="179512" y="1628800"/>
            <a:ext cx="7920880" cy="388843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/>
          <a:srcRect l="46801" t="68607" r="40830" b="22942"/>
          <a:stretch/>
        </p:blipFill>
        <p:spPr>
          <a:xfrm>
            <a:off x="6948264" y="5949280"/>
            <a:ext cx="1953507" cy="617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Место России в международных рейтингах развития цифровой экономики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84" t="34838" r="31647" b="33979"/>
          <a:stretch/>
        </p:blipFill>
        <p:spPr>
          <a:xfrm>
            <a:off x="58211" y="1340768"/>
            <a:ext cx="890627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Место России в международных рейтингах экономического развития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28" t="33248" r="24718" b="19022"/>
          <a:stretch/>
        </p:blipFill>
        <p:spPr>
          <a:xfrm>
            <a:off x="157912" y="1556792"/>
            <a:ext cx="8734568" cy="447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299</Words>
  <Application>Microsoft Office PowerPoint</Application>
  <PresentationFormat>Экран (4:3)</PresentationFormat>
  <Paragraphs>65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Тема Office</vt:lpstr>
      <vt:lpstr>Цифровая экономика России: основные приоритеты и вызовы</vt:lpstr>
      <vt:lpstr>Презентация PowerPoint</vt:lpstr>
      <vt:lpstr>Презентация PowerPoint</vt:lpstr>
      <vt:lpstr>Глобальные тенденции мирового развития</vt:lpstr>
      <vt:lpstr>Уровень распространения цифровых технологий</vt:lpstr>
      <vt:lpstr>6 мировых лидеров по капитализации в 2018 г. (13/01/2019) </vt:lpstr>
      <vt:lpstr>В минуту в мировом масштабе</vt:lpstr>
      <vt:lpstr>Место России в международных рейтингах развития цифровой экономики</vt:lpstr>
      <vt:lpstr>Место России в международных рейтингах экономического развития</vt:lpstr>
      <vt:lpstr>Уровень цифровизации экономики России по видам экономической деятельности</vt:lpstr>
      <vt:lpstr>Программа «Цифровая экономика России»</vt:lpstr>
      <vt:lpstr>Кейс «Повышение эффективности системы контроля доступа и оплаты питания в образовательных учреждения»</vt:lpstr>
      <vt:lpstr>Выпуск бакалавров, специалистов, магистров по основным направлениям подготовки и специальностям в области ИКТ: 2017</vt:lpstr>
      <vt:lpstr>Контроль в области цифровых сервисов и защита данных</vt:lpstr>
      <vt:lpstr>Разработка  дорожных карт по направлениям</vt:lpstr>
      <vt:lpstr>Презентация PowerPoint</vt:lpstr>
      <vt:lpstr>Источники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В-201</dc:creator>
  <cp:lastModifiedBy>q</cp:lastModifiedBy>
  <cp:revision>30</cp:revision>
  <dcterms:created xsi:type="dcterms:W3CDTF">2019-04-23T16:52:16Z</dcterms:created>
  <dcterms:modified xsi:type="dcterms:W3CDTF">2019-04-23T23:30:53Z</dcterms:modified>
</cp:coreProperties>
</file>