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2" r:id="rId2"/>
    <p:sldId id="262" r:id="rId3"/>
    <p:sldId id="274" r:id="rId4"/>
    <p:sldId id="273" r:id="rId5"/>
    <p:sldId id="275" r:id="rId6"/>
    <p:sldId id="277" r:id="rId7"/>
    <p:sldId id="276" r:id="rId8"/>
    <p:sldId id="278" r:id="rId9"/>
    <p:sldId id="264" r:id="rId10"/>
    <p:sldId id="280" r:id="rId11"/>
    <p:sldId id="281" r:id="rId12"/>
    <p:sldId id="282" r:id="rId13"/>
    <p:sldId id="283" r:id="rId14"/>
    <p:sldId id="28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C0DC"/>
    <a:srgbClr val="EEF8FC"/>
    <a:srgbClr val="D3EEF7"/>
    <a:srgbClr val="EBEAFC"/>
    <a:srgbClr val="F3F4FB"/>
    <a:srgbClr val="EDEEF9"/>
    <a:srgbClr val="D8D9F2"/>
    <a:srgbClr val="E0E0EA"/>
    <a:srgbClr val="D4E4F4"/>
    <a:srgbClr val="919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60"/>
  </p:normalViewPr>
  <p:slideViewPr>
    <p:cSldViewPr snapToGrid="0">
      <p:cViewPr varScale="1">
        <p:scale>
          <a:sx n="116" d="100"/>
          <a:sy n="116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4A2DA-BB2B-443B-BEBD-C015C1C68A85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259FA-E4C4-4E8D-AD0B-3CA33C1D1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842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259FA-E4C4-4E8D-AD0B-3CA33C1D17C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839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12AA3-9A29-4D99-84F1-4537A5ABC27A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EFC4-0F8B-4C18-B77C-C71949CF7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812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12AA3-9A29-4D99-84F1-4537A5ABC27A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EFC4-0F8B-4C18-B77C-C71949CF7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802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12AA3-9A29-4D99-84F1-4537A5ABC27A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EFC4-0F8B-4C18-B77C-C71949CF7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62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12AA3-9A29-4D99-84F1-4537A5ABC27A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EFC4-0F8B-4C18-B77C-C71949CF7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56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12AA3-9A29-4D99-84F1-4537A5ABC27A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EFC4-0F8B-4C18-B77C-C71949CF7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29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12AA3-9A29-4D99-84F1-4537A5ABC27A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EFC4-0F8B-4C18-B77C-C71949CF7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97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12AA3-9A29-4D99-84F1-4537A5ABC27A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EFC4-0F8B-4C18-B77C-C71949CF7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115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12AA3-9A29-4D99-84F1-4537A5ABC27A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EFC4-0F8B-4C18-B77C-C71949CF7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566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12AA3-9A29-4D99-84F1-4537A5ABC27A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EFC4-0F8B-4C18-B77C-C71949CF7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06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12AA3-9A29-4D99-84F1-4537A5ABC27A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EFC4-0F8B-4C18-B77C-C71949CF7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89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12AA3-9A29-4D99-84F1-4537A5ABC27A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EFC4-0F8B-4C18-B77C-C71949CF7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29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12AA3-9A29-4D99-84F1-4537A5ABC27A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6EFC4-0F8B-4C18-B77C-C71949CF7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33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030" y="634630"/>
            <a:ext cx="10730886" cy="1692771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endParaRPr lang="ru-RU" sz="4400" b="1" dirty="0">
              <a:solidFill>
                <a:srgbClr val="0F75BD"/>
              </a:solidFill>
              <a:latin typeface="Franklin Gothic Medium" panose="020B0603020102020204" pitchFamily="34" charset="0"/>
            </a:endParaRPr>
          </a:p>
          <a:p>
            <a:r>
              <a:rPr lang="ru-RU" sz="6000" b="1" dirty="0">
                <a:solidFill>
                  <a:srgbClr val="0F75BD"/>
                </a:solidFill>
                <a:latin typeface="Franklin Gothic Medium" panose="020B0603020102020204" pitchFamily="34" charset="0"/>
              </a:rPr>
              <a:t>ЦИФРОВИЗАЦИЯ УЧЕТА В </a:t>
            </a:r>
            <a:r>
              <a:rPr lang="ru-RU" sz="6000" b="1" dirty="0" smtClean="0">
                <a:solidFill>
                  <a:srgbClr val="0F75BD"/>
                </a:solidFill>
                <a:latin typeface="Franklin Gothic Medium" panose="020B0603020102020204" pitchFamily="34" charset="0"/>
              </a:rPr>
              <a:t>ЖКХ</a:t>
            </a:r>
            <a:endParaRPr lang="ru-RU" sz="6000" b="1" dirty="0">
              <a:solidFill>
                <a:srgbClr val="0F75BD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0" y="2813537"/>
            <a:ext cx="2867608" cy="7079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9623" y="3649304"/>
            <a:ext cx="30864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spc="300" dirty="0" smtClean="0"/>
              <a:t>ИСКУССТВО ИЗМЕРЕНИЙ</a:t>
            </a:r>
            <a:endParaRPr lang="ru-RU" sz="1600" spc="3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9623" y="5976705"/>
            <a:ext cx="14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www.vzljot.ru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846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1956" y="125046"/>
            <a:ext cx="9210136" cy="102654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ВЗЛЕТ ТСР СМАРТ:</a:t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dirty="0">
                <a:latin typeface="Arial Black" panose="020B0A04020102020204" pitchFamily="34" charset="0"/>
              </a:rPr>
              <a:t>ЦИФРОВАЯ КРЕПОСТЬ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9509" y="1276635"/>
            <a:ext cx="9144000" cy="536080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/>
              <a:t>Весь поток данных от первичных преобразователей к вычислителю передается по цифровому зашифрованному каналу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/>
              <a:t>Отсутствие физической возможности доступа к калибровочным настройками преобразователей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/>
              <a:t>Отсутствие аналоговых сигналов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/>
              <a:t>Все изменения в выборе конфигурации узла учета хранятся в журнале активности</a:t>
            </a:r>
          </a:p>
        </p:txBody>
      </p:sp>
    </p:spTree>
    <p:extLst>
      <p:ext uri="{BB962C8B-B14F-4D97-AF65-F5344CB8AC3E}">
        <p14:creationId xmlns:p14="http://schemas.microsoft.com/office/powerpoint/2010/main" val="198540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4738" y="-261771"/>
            <a:ext cx="8323385" cy="1026543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ВЗЛЕТ ТСР СМАРТ: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2233" y="802016"/>
            <a:ext cx="9144000" cy="536080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Точность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измерений, алгоритмы учета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полном соответствии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постановлением Правительства РФ №1034 и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Приказом Минстроя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99-пр</a:t>
            </a:r>
          </a:p>
          <a:p>
            <a:pPr algn="l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Теплосчетчик класса 1 по </a:t>
            </a:r>
            <a:b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ГОСТ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51649</a:t>
            </a:r>
          </a:p>
          <a:p>
            <a:pPr algn="l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Выбор алгоритма учета в соответствии с п. 5 Методики осуществления коммерческого учета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Достоверность измерений – отсутствие возможности фальсификации результатов измерений</a:t>
            </a:r>
          </a:p>
          <a:p>
            <a:pPr algn="l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Оперативность получения данных – возможность постоянного мониторинга состояния узла учета</a:t>
            </a:r>
          </a:p>
          <a:p>
            <a:pPr algn="l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Удаленный съем показаний – доступ к измерительной информации без визита к месту установки</a:t>
            </a:r>
          </a:p>
          <a:p>
            <a:pPr algn="l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Совместимость с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биллинговыми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системами – формирование отчетных форм в соответствии с требованиями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энергоснабжающих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организаций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34" y="1034411"/>
            <a:ext cx="319594" cy="3195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20" y="1794783"/>
            <a:ext cx="327409" cy="3274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49" y="2484791"/>
            <a:ext cx="326571" cy="3265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48" y="3187989"/>
            <a:ext cx="326571" cy="3265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49" y="3838791"/>
            <a:ext cx="341365" cy="3413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34" y="4504387"/>
            <a:ext cx="341365" cy="3413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49" y="5296148"/>
            <a:ext cx="341365" cy="34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51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667000" y="-2667000"/>
            <a:ext cx="6858000" cy="1219200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59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8510" y="226647"/>
            <a:ext cx="9210136" cy="1026543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ВЗЛЕТ ТСР СМАРТ: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2000" dirty="0">
                <a:latin typeface="Arial Black" panose="020B0A04020102020204" pitchFamily="34" charset="0"/>
              </a:rPr>
              <a:t>БУДУЩЕЕ УЧЕТА ЭНЕРГОРЕСУРСОВ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8510" y="1424813"/>
            <a:ext cx="9144000" cy="536080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Свободно конфигурируемый теплосчетчик, неограниченное число подключенных преобразователей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Настройка с помощью смартфона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Удаленный доступ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NFC,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Bluetooth,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Internet/Ethernet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882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1446" y1="45273" x2="82066" y2="45152"/>
                        <a14:foregroundMark x1="37913" y1="56606" x2="64235" y2="57455"/>
                        <a14:foregroundMark x1="41118" y1="51939" x2="51790" y2="67576"/>
                        <a14:foregroundMark x1="45005" y1="68424" x2="57961" y2="66545"/>
                        <a14:foregroundMark x1="46914" y1="64909" x2="60791" y2="67030"/>
                        <a14:foregroundMark x1="47119" y1="53576" x2="47051" y2="49455"/>
                        <a14:foregroundMark x1="37572" y1="53091" x2="43880" y2="67273"/>
                        <a14:foregroundMark x1="36925" y1="56364" x2="41050" y2="64909"/>
                        <a14:foregroundMark x1="44937" y1="49212" x2="64473" y2="54970"/>
                        <a14:foregroundMark x1="18036" y1="44121" x2="82134" y2="42000"/>
                        <a14:foregroundMark x1="82134" y1="42000" x2="82134" y2="48667"/>
                        <a14:foregroundMark x1="82134" y1="48667" x2="17491" y2="48182"/>
                        <a14:foregroundMark x1="17559" y1="48182" x2="18616" y2="43030"/>
                        <a14:foregroundMark x1="18411" y1="43758" x2="23764" y2="41030"/>
                        <a14:foregroundMark x1="24344" y1="41515" x2="66008" y2="41758"/>
                        <a14:foregroundMark x1="42039" y1="67030" x2="49676" y2="69030"/>
                        <a14:foregroundMark x1="49812" y1="68909" x2="61064" y2="68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308" y="-49236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89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31" y="85969"/>
            <a:ext cx="9700752" cy="6858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1622" y="297086"/>
            <a:ext cx="8323385" cy="1026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РАЗВИТИЕ УЧЕТА: 1995-2000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172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25746" y="226748"/>
            <a:ext cx="8323385" cy="1026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РАЗВИТИЕ УЧЕТА: 1995-2000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853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231" y="-101600"/>
            <a:ext cx="970075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4901" y="1166841"/>
            <a:ext cx="85726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>
                    <a:lumMod val="75000"/>
                  </a:schemeClr>
                </a:solidFill>
                <a:latin typeface="Franklin Gothic Medium" panose="020B0603020102020204" pitchFamily="34" charset="0"/>
              </a:rPr>
              <a:t>--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ВЛИЯНИЕ НАВОДОК, ПОМЕХ, ИСКАЖЕНИЕ АНАЛОГОВОГО СИГНАЛА</a:t>
            </a:r>
          </a:p>
          <a:p>
            <a:pPr marL="285750" indent="-285750">
              <a:buFontTx/>
              <a:buChar char="-"/>
            </a:pP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Medium" panose="020B0603020102020204" pitchFamily="34" charset="0"/>
            </a:endParaRPr>
          </a:p>
          <a:p>
            <a:r>
              <a:rPr lang="ru-RU" sz="3200" b="1" dirty="0">
                <a:solidFill>
                  <a:schemeClr val="bg1">
                    <a:lumMod val="75000"/>
                  </a:schemeClr>
                </a:solidFill>
                <a:latin typeface="Franklin Gothic Medium" panose="020B0603020102020204" pitchFamily="34" charset="0"/>
              </a:rPr>
              <a:t>--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 ЗАВИСИМОСТЬ СОПРОТИВЛЕНИЯ ОТ СОПРОТИВЛЕНИЯ ПРОВОДОВ,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  КАЧЕСТВА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ПАЙКИ</a:t>
            </a:r>
          </a:p>
          <a:p>
            <a:pPr marL="285750" indent="-285750">
              <a:buFontTx/>
              <a:buChar char="-"/>
            </a:pP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Medium" panose="020B0603020102020204" pitchFamily="34" charset="0"/>
            </a:endParaRPr>
          </a:p>
          <a:p>
            <a:r>
              <a:rPr lang="ru-RU" sz="3200" b="1" dirty="0">
                <a:solidFill>
                  <a:schemeClr val="bg1">
                    <a:lumMod val="75000"/>
                  </a:schemeClr>
                </a:solidFill>
                <a:latin typeface="Franklin Gothic Medium" panose="020B0603020102020204" pitchFamily="34" charset="0"/>
              </a:rPr>
              <a:t>--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 ПОГРЕШНОСТЬ АНАЛОГО-ЦИФРОВОГО ПРЕОБРАЗОВАНИЯ</a:t>
            </a:r>
          </a:p>
          <a:p>
            <a:pPr marL="285750" indent="-285750">
              <a:buFontTx/>
              <a:buChar char="-"/>
            </a:pP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Medium" panose="020B0603020102020204" pitchFamily="34" charset="0"/>
            </a:endParaRPr>
          </a:p>
          <a:p>
            <a:r>
              <a:rPr lang="ru-RU" sz="3200" b="1" dirty="0">
                <a:solidFill>
                  <a:schemeClr val="bg1">
                    <a:lumMod val="75000"/>
                  </a:schemeClr>
                </a:solidFill>
                <a:latin typeface="Franklin Gothic Medium" panose="020B0603020102020204" pitchFamily="34" charset="0"/>
              </a:rPr>
              <a:t>--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 ПОВЕРКА С ДЕМОНТАЖЕМ И ТОЛЬКО В КОМПЛЕКТЕ</a:t>
            </a:r>
          </a:p>
          <a:p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Medium" panose="020B0603020102020204" pitchFamily="34" charset="0"/>
            </a:endParaRPr>
          </a:p>
          <a:p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Medium" panose="020B0603020102020204" pitchFamily="34" charset="0"/>
            </a:endParaRPr>
          </a:p>
          <a:p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Medium" panose="020B06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ТОЧНОСТЬ «0»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ДОСТОВЕРНОСТЬ «0»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2746" y="4609421"/>
            <a:ext cx="2097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bg1">
                    <a:lumMod val="75000"/>
                  </a:schemeClr>
                </a:solidFill>
                <a:latin typeface="Franklin Gothic Medium" panose="020B0603020102020204" pitchFamily="34" charset="0"/>
              </a:rPr>
              <a:t>ВЫВОДЫ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52392" y="140298"/>
            <a:ext cx="8323385" cy="1026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РАЗВИТИЕ УЧЕТА: 1995-2000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025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93069" y="273640"/>
            <a:ext cx="8323385" cy="1026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РАЗВИТИЕ УЧЕТА: 2000-2018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900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63" y="0"/>
            <a:ext cx="9692273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93069" y="273640"/>
            <a:ext cx="8323385" cy="1026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РАЗВИТИЕ УЧЕТА: 2000-2018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421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578" y="-132861"/>
            <a:ext cx="970075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04901" y="1166841"/>
            <a:ext cx="824147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>
                    <a:lumMod val="75000"/>
                  </a:schemeClr>
                </a:solidFill>
                <a:latin typeface="Franklin Gothic Medium" panose="020B0603020102020204" pitchFamily="34" charset="0"/>
              </a:rPr>
              <a:t>+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ОТСУТСТВИЕ ЗАВИСИМОСТИ СОПРОТИВЛЕНИЯ ОТ ПРОВОДОВ (ПРИ ИЗМЕРЕНИИ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ТЕМПЕРАТУРЫ)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Medium" panose="020B0603020102020204" pitchFamily="34" charset="0"/>
            </a:endParaRPr>
          </a:p>
          <a:p>
            <a:pPr marL="285750" indent="-285750">
              <a:buFontTx/>
              <a:buChar char="-"/>
            </a:pP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Medium" panose="020B0603020102020204" pitchFamily="34" charset="0"/>
            </a:endParaRPr>
          </a:p>
          <a:p>
            <a:r>
              <a:rPr lang="ru-RU" sz="3200" b="1" dirty="0">
                <a:solidFill>
                  <a:schemeClr val="bg1">
                    <a:lumMod val="75000"/>
                  </a:schemeClr>
                </a:solidFill>
                <a:latin typeface="Franklin Gothic Medium" panose="020B0603020102020204" pitchFamily="34" charset="0"/>
              </a:rPr>
              <a:t>+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 СЛАБОЕ ВЛИЯНИЕ ПОМЕХ И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НАВОДОК (ПРИ ИЗМЕРЕНИИ РАСХОДА)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Medium" panose="020B0603020102020204" pitchFamily="34" charset="0"/>
            </a:endParaRPr>
          </a:p>
          <a:p>
            <a:pPr marL="285750" indent="-285750">
              <a:buFontTx/>
              <a:buChar char="-"/>
            </a:pP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Medium" panose="020B0603020102020204" pitchFamily="34" charset="0"/>
            </a:endParaRPr>
          </a:p>
          <a:p>
            <a:r>
              <a:rPr lang="ru-RU" sz="3200" b="1" dirty="0">
                <a:solidFill>
                  <a:schemeClr val="bg1">
                    <a:lumMod val="75000"/>
                  </a:schemeClr>
                </a:solidFill>
                <a:latin typeface="Franklin Gothic Medium" panose="020B0603020102020204" pitchFamily="34" charset="0"/>
              </a:rPr>
              <a:t>+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 ПОЭЛЕМЕНТНАЯ ПОВЕРКА</a:t>
            </a:r>
          </a:p>
          <a:p>
            <a:pPr marL="285750" indent="-285750">
              <a:buFontTx/>
              <a:buChar char="-"/>
            </a:pP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Medium" panose="020B0603020102020204" pitchFamily="34" charset="0"/>
            </a:endParaRPr>
          </a:p>
          <a:p>
            <a:r>
              <a:rPr lang="ru-RU" sz="3200" b="1" dirty="0">
                <a:solidFill>
                  <a:schemeClr val="bg1">
                    <a:lumMod val="75000"/>
                  </a:schemeClr>
                </a:solidFill>
                <a:latin typeface="Franklin Gothic Medium" panose="020B0603020102020204" pitchFamily="34" charset="0"/>
              </a:rPr>
              <a:t>--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 АНАЛОГОВЫЙ СИГНАЛ С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ИЗВЕСТНЫМИ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ПАРАМЕТРАМИ</a:t>
            </a:r>
          </a:p>
          <a:p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Medium" panose="020B0603020102020204" pitchFamily="34" charset="0"/>
            </a:endParaRPr>
          </a:p>
          <a:p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Medium" panose="020B0603020102020204" pitchFamily="34" charset="0"/>
            </a:endParaRPr>
          </a:p>
          <a:p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Medium" panose="020B06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ТОЧНОСТЬ «+»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ДОСТОВЕРНОСТЬ ОСТАЛАСЬ НА ТОМ ЖЕ УРОВНЕ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9840" y="4609421"/>
            <a:ext cx="2097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bg1">
                    <a:lumMod val="75000"/>
                  </a:schemeClr>
                </a:solidFill>
                <a:latin typeface="Franklin Gothic Medium" panose="020B0603020102020204" pitchFamily="34" charset="0"/>
              </a:rPr>
              <a:t>ВЫВОДЫ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16515" y="203301"/>
            <a:ext cx="8323385" cy="1026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РАЗВИТИЕ УЧЕТА: 2000-2018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069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424" y="273640"/>
            <a:ext cx="9700752" cy="6858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93069" y="273640"/>
            <a:ext cx="8323385" cy="1026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РАЗВИТИЕ УЧЕТА: 2018 - …</a:t>
            </a:r>
          </a:p>
          <a:p>
            <a:r>
              <a:rPr lang="ru-RU" sz="1800" dirty="0" smtClean="0">
                <a:latin typeface="Arial Black" panose="020B0A04020102020204" pitchFamily="34" charset="0"/>
              </a:rPr>
              <a:t>ПЕРЕХОД НА ЦИФРУ</a:t>
            </a:r>
            <a:endParaRPr lang="ru-RU" sz="1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460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1A99D01-5F60-F341-9494-BDF47CCBD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93069" y="273640"/>
            <a:ext cx="8323385" cy="1026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РАЗВИТИЕ УЧЕТА: 2018 - …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ПЕРЕХОД НА ЦИФРУ</a:t>
            </a:r>
            <a:endParaRPr lang="ru-RU" sz="1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6616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2107</TotalTime>
  <Words>210</Words>
  <Application>Microsoft Office PowerPoint</Application>
  <PresentationFormat>Широкоэкранный</PresentationFormat>
  <Paragraphs>58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Franklin Gothic Medium</vt:lpstr>
      <vt:lpstr>Tahoma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ВЗЛЕТ ТСР СМАРТ: ЦИФРОВАЯ КРЕПОСТЬ</vt:lpstr>
      <vt:lpstr>ВЗЛЕТ ТСР СМАРТ:</vt:lpstr>
      <vt:lpstr>Презентация PowerPoint</vt:lpstr>
      <vt:lpstr>ВЗЛЕТ ТСР СМАРТ: БУДУЩЕЕ УЧЕТА ЭНЕРГОРЕСУРСОВ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Косс Виктория Анатольевна</dc:creator>
  <cp:lastModifiedBy>Дмитрий Чистяков</cp:lastModifiedBy>
  <cp:revision>33</cp:revision>
  <dcterms:created xsi:type="dcterms:W3CDTF">2019-04-02T16:50:59Z</dcterms:created>
  <dcterms:modified xsi:type="dcterms:W3CDTF">2019-04-23T17:01:30Z</dcterms:modified>
</cp:coreProperties>
</file>