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0"/>
  </p:notesMasterIdLst>
  <p:sldIdLst>
    <p:sldId id="256" r:id="rId3"/>
    <p:sldId id="299" r:id="rId4"/>
    <p:sldId id="302" r:id="rId5"/>
    <p:sldId id="303" r:id="rId6"/>
    <p:sldId id="300" r:id="rId7"/>
    <p:sldId id="304" r:id="rId8"/>
    <p:sldId id="260" r:id="rId9"/>
  </p:sldIdLst>
  <p:sldSz cx="10691813" cy="7559675"/>
  <p:notesSz cx="6797675" cy="9928225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  <a:srgbClr val="478C74"/>
    <a:srgbClr val="0000CC"/>
    <a:srgbClr val="000000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91" d="100"/>
          <a:sy n="91" d="100"/>
        </p:scale>
        <p:origin x="-1254" y="-58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BC55-E7B0-42EF-865F-CC50A0FE4D1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55634-ACCF-44C7-91A7-CAADB6995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9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55634-ACCF-44C7-91A7-CAADB6995B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7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384A-3407-4F4E-8AFD-30A132F95ACF}" type="datetime1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886" y="658797"/>
            <a:ext cx="3104376" cy="4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42D9-A82F-4105-A35B-01E0A3801211}" type="datetime1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7CCD-41E7-4964-AA67-B3304C8BEBFE}" type="datetime1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3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F801-C674-4699-933A-64BD7CCE91C7}" type="datetime1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E76-10B5-4D22-8CE7-D100FDF9B382}" type="datetime1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9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6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36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94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08C5-2A6D-47D0-8F12-BF8D7625B7BE}" type="datetime1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4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3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19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6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3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08C5-2A6D-47D0-8F12-BF8D7625B7BE}" type="datetime1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4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1F9D-1F08-41BE-B118-C71D1617FD6B}" type="datetime1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9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B2A9-1CF4-4B00-A0B5-C23AF9EE2338}" type="datetime1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D3E8-0E07-4DFD-9299-970D902B19DE}" type="datetime1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F8E-5B46-4CF0-8243-7AB32B2755C2}" type="datetime1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D8A9-13ED-46B4-9459-115FAE82B58D}" type="datetime1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2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C3D1-2A91-4F1D-BB62-F638BB58251A}" type="datetime1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5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08C5-2A6D-47D0-8F12-BF8D7625B7BE}" type="datetime1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F51C-F39E-40E7-8679-1D03E5CD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DCAF-DC03-4999-8884-D07ADEE8424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D51B-7386-4D62-9A6D-A568CF6C3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25" y="459004"/>
            <a:ext cx="3104376" cy="4769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7090116"/>
            <a:ext cx="7287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«ТЕРМОТРОНИК», 193318, Санкт-Петербург, ул. Ворошилова, д. 2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425" y="2533342"/>
            <a:ext cx="55756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  <a:r>
              <a:rPr lang="ru-RU" sz="3600" dirty="0" smtClean="0">
                <a:solidFill>
                  <a:schemeClr val="bg1"/>
                </a:solidFill>
                <a:latin typeface="DINPro-Medium"/>
                <a:cs typeface="Arial" panose="020B0604020202020204" pitchFamily="34" charset="0"/>
              </a:rPr>
              <a:t> «ТЕРМОТРОНИК»</a:t>
            </a:r>
          </a:p>
          <a:p>
            <a:endParaRPr lang="ru-RU" sz="3200" dirty="0">
              <a:solidFill>
                <a:schemeClr val="bg1"/>
              </a:solidFill>
              <a:latin typeface="DINPro-Medium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DINPro-Medium"/>
                <a:cs typeface="Arial" panose="020B0604020202020204" pitchFamily="34" charset="0"/>
              </a:rPr>
              <a:t>Решения для узлов учета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DINPro-Medium"/>
                <a:cs typeface="Arial" panose="020B0604020202020204" pitchFamily="34" charset="0"/>
              </a:rPr>
              <a:t>с малой тепловой нагрузкой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16603" y="307723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78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www.termotronic.ru</a:t>
            </a:r>
            <a:endParaRPr lang="ru-RU" dirty="0">
              <a:solidFill>
                <a:srgbClr val="478C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32" y="2153378"/>
            <a:ext cx="4182901" cy="2783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34" y="6572816"/>
            <a:ext cx="1014659" cy="83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94" y="6507874"/>
            <a:ext cx="939584" cy="930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58" y="6422584"/>
            <a:ext cx="776563" cy="9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3" y="553055"/>
            <a:ext cx="3104376" cy="476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8914" y="553055"/>
            <a:ext cx="872899" cy="568174"/>
          </a:xfrm>
          <a:prstGeom prst="rect">
            <a:avLst/>
          </a:prstGeom>
          <a:solidFill>
            <a:srgbClr val="47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2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0203" y="1368482"/>
            <a:ext cx="8944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</a:rPr>
              <a:t>РЕШЕНИЕ ДЛЯ УУТЭ С ТЕПЛОВОЙ НАГРУЗКОЙ МЕНЕЕ 0,2 ГКАЛ НА БАЗЕ Т34М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146" y="5280075"/>
            <a:ext cx="3270056" cy="984885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Тепловычислитель ТВ7-04.1М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или ТВ7-04М (для двух контуров)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с блоком питания в комплекте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1278" y="5598743"/>
            <a:ext cx="2438671" cy="49244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Питерфлоу РС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с </a:t>
            </a:r>
            <a:r>
              <a:rPr lang="en-US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L-</a:t>
            </a: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каналом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6411" y="2826691"/>
            <a:ext cx="2900406" cy="738664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Термопреобразователи сопротивления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и их комплекты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4057" y="5356128"/>
            <a:ext cx="2292412" cy="738664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Преобразователи давления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(питание от ТВ7М)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73898" y="4262731"/>
            <a:ext cx="407380" cy="407380"/>
            <a:chOff x="2136062" y="3434636"/>
            <a:chExt cx="407380" cy="40738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943923" y="3749670"/>
            <a:ext cx="407380" cy="407380"/>
            <a:chOff x="2136062" y="3434636"/>
            <a:chExt cx="407380" cy="40738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941534" y="4709463"/>
            <a:ext cx="407380" cy="407380"/>
            <a:chOff x="2136062" y="3434636"/>
            <a:chExt cx="407380" cy="40738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/>
          <p:nvPr/>
        </p:nvCxnSpPr>
        <p:spPr>
          <a:xfrm>
            <a:off x="7855302" y="4434850"/>
            <a:ext cx="407380" cy="0"/>
          </a:xfrm>
          <a:prstGeom prst="line">
            <a:avLst/>
          </a:prstGeom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855302" y="4640742"/>
            <a:ext cx="407380" cy="0"/>
          </a:xfrm>
          <a:prstGeom prst="line">
            <a:avLst/>
          </a:prstGeom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438293" y="5526297"/>
            <a:ext cx="193040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Паспорт на </a:t>
            </a:r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ТС</a:t>
            </a:r>
            <a:endParaRPr lang="en-US" sz="1600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72" y="3575873"/>
            <a:ext cx="1320803" cy="1565858"/>
          </a:xfrm>
          <a:prstGeom prst="rect">
            <a:avLst/>
          </a:prstGeom>
        </p:spPr>
      </p:pic>
      <p:pic>
        <p:nvPicPr>
          <p:cNvPr id="1027" name="Picture 3" descr="\\dot.nnz2009.ru\NNZ\term_mydocs\y.pavliv\My Documents\My Pictures\Т34М рег.71633-18_Свидетельство 70358 до 28.06.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93" y="2826506"/>
            <a:ext cx="1882879" cy="26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dot.nnz2009.ru\NNZ\term_mydocs\y.pavliv\My Documents\My Pictures\ТВ7M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7" y="3905530"/>
            <a:ext cx="1472013" cy="10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dot.nnz2009.ru\NNZ\term_mydocs\y.pavliv\My Documents\My Pictures\DSC_9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53" y="3876856"/>
            <a:ext cx="883581" cy="1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\\dot.nnz2009.ru\NNZ\term_mydocs\y.pavliv\My Documents\My Pictures\DSC_9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63" y="3857935"/>
            <a:ext cx="883581" cy="1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113276" y="2843663"/>
            <a:ext cx="2500968" cy="738664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lvl="0"/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Диапазоны </a:t>
            </a: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расхода</a:t>
            </a:r>
            <a:endParaRPr lang="ru-RU" sz="1600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ДУ20</a:t>
            </a:r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: 0,0,04-6,0 м3/час </a:t>
            </a:r>
          </a:p>
          <a:p>
            <a:pPr lvl="0"/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ДУ32: 0,10-15,0 м3/час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7940" y="2067420"/>
            <a:ext cx="445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</a:rPr>
              <a:t>Теплосчетчики с датчиками давления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638924" y="637135"/>
            <a:ext cx="29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Т34М для УУТЭ до 0,2 Гкал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7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3" y="553055"/>
            <a:ext cx="3104376" cy="476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8914" y="553055"/>
            <a:ext cx="872899" cy="568174"/>
          </a:xfrm>
          <a:prstGeom prst="rect">
            <a:avLst/>
          </a:prstGeom>
          <a:solidFill>
            <a:srgbClr val="47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3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0203" y="1368482"/>
            <a:ext cx="8944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</a:rPr>
              <a:t>РЕШЕНИЕ ДЛЯ УУТЭ С ТЕПЛОВОЙ НАГРУЗКОЙ МЕНЕЕ 0,2 ГКАЛ НА БАЗЕ Т34М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83429" y="2457174"/>
            <a:ext cx="2500968" cy="738664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lvl="0"/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Диапазоны </a:t>
            </a: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расхода</a:t>
            </a:r>
            <a:endParaRPr lang="ru-RU" sz="1600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ДУ20</a:t>
            </a:r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: 0,0,04-6,0 м3/час </a:t>
            </a:r>
          </a:p>
          <a:p>
            <a:pPr lvl="0"/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ДУ32: 0,10-15,0 м3/час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0203" y="1848050"/>
            <a:ext cx="4599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</a:rPr>
              <a:t>Теплосчетчики с одним расходомером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638924" y="637135"/>
            <a:ext cx="29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Т34М для УУТЭ до 0,2 Гкал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4982" y="4692277"/>
            <a:ext cx="3270056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Тепловычислитель ТВ7-01М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61647" y="4533340"/>
            <a:ext cx="2900406" cy="49244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Комплект термопреобразователей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97658" y="3674934"/>
            <a:ext cx="407380" cy="407380"/>
            <a:chOff x="2136062" y="3434636"/>
            <a:chExt cx="407380" cy="407380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5965294" y="3674934"/>
            <a:ext cx="407380" cy="407380"/>
            <a:chOff x="2136062" y="3434636"/>
            <a:chExt cx="407380" cy="407380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16200000"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7879062" y="3847053"/>
            <a:ext cx="407380" cy="0"/>
          </a:xfrm>
          <a:prstGeom prst="line">
            <a:avLst/>
          </a:prstGeom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79062" y="4052945"/>
            <a:ext cx="407380" cy="0"/>
          </a:xfrm>
          <a:prstGeom prst="line">
            <a:avLst/>
          </a:prstGeom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462053" y="4815388"/>
            <a:ext cx="1930400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Паспорт на </a:t>
            </a:r>
            <a:r>
              <a:rPr lang="ru-RU" sz="16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ТС</a:t>
            </a:r>
            <a:endParaRPr lang="en-US" sz="1600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Picture 3" descr="\\dot.nnz2009.ru\NNZ\term_mydocs\y.pavliv\My Documents\My Pictures\Т34М рег.71633-18_Свидетельство 70358 до 28.06.2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53" y="2078882"/>
            <a:ext cx="1882879" cy="26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\\dot.nnz2009.ru\NNZ\term_mydocs\y.pavliv\My Documents\My Pictures\ТВ7M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77" y="3376211"/>
            <a:ext cx="1472013" cy="10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\\dot.nnz2009.ru\NNZ\term_mydocs\y.pavliv\My Documents\My Pictures\DSC_9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92" y="3317733"/>
            <a:ext cx="883581" cy="1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\\dot.nnz2009.ru\NNZ\term_mydocs\y.pavliv\My Documents\My Pictures\КТС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98" y="3411899"/>
            <a:ext cx="1314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301348" y="4714613"/>
            <a:ext cx="2438671" cy="49244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Питерфлоу РС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с </a:t>
            </a:r>
            <a:r>
              <a:rPr lang="en-US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L-</a:t>
            </a: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каналом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12" y="5245609"/>
            <a:ext cx="2733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84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3" y="553055"/>
            <a:ext cx="3104376" cy="476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8914" y="553055"/>
            <a:ext cx="872899" cy="568174"/>
          </a:xfrm>
          <a:prstGeom prst="rect">
            <a:avLst/>
          </a:prstGeom>
          <a:solidFill>
            <a:srgbClr val="47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4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423" y="1137649"/>
            <a:ext cx="490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</a:rPr>
              <a:t>ВАРИАНТЫ СЧИТЫВАНИЯ ДАННЫХ С ТВ7</a:t>
            </a:r>
            <a:endParaRPr lang="ru-RU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89" y="2222867"/>
            <a:ext cx="7768729" cy="451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одзаголовок 2"/>
          <p:cNvSpPr txBox="1">
            <a:spLocks/>
          </p:cNvSpPr>
          <p:nvPr/>
        </p:nvSpPr>
        <p:spPr bwMode="auto">
          <a:xfrm>
            <a:off x="6672033" y="2366883"/>
            <a:ext cx="4019780" cy="442035"/>
          </a:xfrm>
          <a:prstGeom prst="rect">
            <a:avLst/>
          </a:prstGeom>
          <a:extLst/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/>
              <a:t>Пульт переноса данных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1353" y="1718811"/>
            <a:ext cx="3384376" cy="77219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Планшет, телефон </a:t>
            </a:r>
          </a:p>
          <a:p>
            <a:pPr algn="ctr">
              <a:lnSpc>
                <a:spcPct val="12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 Android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80145" y="4023067"/>
            <a:ext cx="1533525" cy="40285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GSM/GPRS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5369" y="5967283"/>
            <a:ext cx="2808312" cy="77219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Прямое соединение  по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USB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07737" y="6831379"/>
            <a:ext cx="3096344" cy="44203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Ethernet/Internet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99825" y="1718811"/>
            <a:ext cx="2454076" cy="40285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-карта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38924" y="637135"/>
            <a:ext cx="29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Считывание данных с ТВ7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5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3" y="553055"/>
            <a:ext cx="3104376" cy="476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8914" y="553055"/>
            <a:ext cx="872899" cy="568174"/>
          </a:xfrm>
          <a:prstGeom prst="rect">
            <a:avLst/>
          </a:prstGeom>
          <a:solidFill>
            <a:srgbClr val="47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5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417" y="1326514"/>
            <a:ext cx="929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</a:rPr>
              <a:t>РЕШЕНИЯ ДЛЯ </a:t>
            </a:r>
            <a:r>
              <a:rPr lang="ru-RU" sz="2400" spc="-150" dirty="0" smtClean="0">
                <a:solidFill>
                  <a:srgbClr val="478C74"/>
                </a:solidFill>
              </a:rPr>
              <a:t>УЧЕТА</a:t>
            </a:r>
            <a:r>
              <a:rPr lang="en-US" sz="2400" spc="-150" dirty="0" smtClean="0">
                <a:solidFill>
                  <a:srgbClr val="478C74"/>
                </a:solidFill>
              </a:rPr>
              <a:t> </a:t>
            </a:r>
            <a:r>
              <a:rPr lang="ru-RU" sz="2400" spc="-150" dirty="0" smtClean="0">
                <a:solidFill>
                  <a:srgbClr val="478C74"/>
                </a:solidFill>
              </a:rPr>
              <a:t>особо малых расходов  (менее 0,1 Гкал\час) НА </a:t>
            </a:r>
            <a:r>
              <a:rPr lang="ru-RU" sz="2400" spc="-150" dirty="0" smtClean="0">
                <a:solidFill>
                  <a:srgbClr val="478C74"/>
                </a:solidFill>
              </a:rPr>
              <a:t>БАЗЕ АДИ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5629" y="2923600"/>
            <a:ext cx="3766214" cy="123110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Регистратор АДИ-0-1 </a:t>
            </a:r>
            <a:r>
              <a:rPr lang="en-US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c</a:t>
            </a: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 интерфейсами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RS-232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RS-485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Ethernet</a:t>
            </a: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0815" y="3532322"/>
            <a:ext cx="2438671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Питерфлоу РС</a:t>
            </a:r>
            <a:endParaRPr lang="en-US" sz="1600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911843" y="2554189"/>
            <a:ext cx="407380" cy="407380"/>
            <a:chOff x="2136062" y="3434636"/>
            <a:chExt cx="407380" cy="40738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>
              <a:off x="2136062" y="3638326"/>
              <a:ext cx="407380" cy="0"/>
            </a:xfrm>
            <a:prstGeom prst="line">
              <a:avLst/>
            </a:prstGeom>
            <a:ln w="476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7" descr="\\dot.nnz2009.ru\NNZ\term_mydocs\y.pavliv\My Documents\My Pictures\DSC_9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31" y="1985863"/>
            <a:ext cx="883581" cy="1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\\dot.nnz2009.ru\NNZ\TERMOTRONIC\КОММЕРЧЕСКАЯ_СЛУЖБА\РЕКЛАМА\ФОТО\2018 - Фото для сайтов\termotronic_ad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36" y="1809357"/>
            <a:ext cx="1524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\\dot.nnz2009.ru\NNZ\term_mydocs\y.pavliv\My Documents\My Pictures\DSC_9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50" y="1646013"/>
            <a:ext cx="883581" cy="1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9488" y="4120785"/>
            <a:ext cx="9829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Архивирование </a:t>
            </a:r>
            <a:r>
              <a:rPr lang="ru-RU" sz="2400" dirty="0"/>
              <a:t>часовых (1440 </a:t>
            </a:r>
            <a:r>
              <a:rPr lang="ru-RU" sz="2400" dirty="0" smtClean="0"/>
              <a:t>часов), </a:t>
            </a:r>
            <a:r>
              <a:rPr lang="ru-RU" sz="2400" dirty="0"/>
              <a:t>суточных (180 </a:t>
            </a:r>
            <a:r>
              <a:rPr lang="ru-RU" sz="2400" dirty="0" smtClean="0"/>
              <a:t>суток) </a:t>
            </a:r>
            <a:r>
              <a:rPr lang="ru-RU" sz="2400" dirty="0"/>
              <a:t>и месячных(36 </a:t>
            </a:r>
            <a:r>
              <a:rPr lang="ru-RU" sz="2400" dirty="0" smtClean="0"/>
              <a:t>месяцев) значений объёмов</a:t>
            </a:r>
            <a:r>
              <a:rPr lang="ru-RU" sz="2400" dirty="0"/>
              <a:t> </a:t>
            </a:r>
            <a:r>
              <a:rPr lang="ru-RU" sz="2400" dirty="0" smtClean="0"/>
              <a:t>и давлений;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Чтение </a:t>
            </a:r>
            <a:r>
              <a:rPr lang="ru-RU" sz="2400" dirty="0"/>
              <a:t>всех доступных данных расходомера, включая </a:t>
            </a:r>
            <a:r>
              <a:rPr lang="ru-RU" sz="2400" dirty="0" smtClean="0"/>
              <a:t>диагностику (загрязнение электродов, пустая труба);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текущего времени, времени работы и времени отсутствия напряжения 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Максимальное </a:t>
            </a:r>
            <a:r>
              <a:rPr lang="ru-RU" sz="2400" dirty="0"/>
              <a:t>удаление </a:t>
            </a:r>
            <a:r>
              <a:rPr lang="ru-RU" sz="2400" dirty="0" smtClean="0"/>
              <a:t>от адаптера </a:t>
            </a:r>
            <a:r>
              <a:rPr lang="ru-RU" sz="2400" dirty="0"/>
              <a:t>300 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Диспетчеризация по интерфейсам RS-232, </a:t>
            </a:r>
            <a:r>
              <a:rPr lang="en-US" sz="2400" dirty="0"/>
              <a:t>RS-485 </a:t>
            </a:r>
            <a:r>
              <a:rPr lang="ru-RU" sz="2400" dirty="0"/>
              <a:t>или </a:t>
            </a:r>
            <a:r>
              <a:rPr lang="en-US" sz="2400" dirty="0"/>
              <a:t>Ethernet</a:t>
            </a:r>
            <a:r>
              <a:rPr lang="ru-RU" sz="24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8924" y="637135"/>
            <a:ext cx="29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Решение на базе 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3" y="553055"/>
            <a:ext cx="3104376" cy="476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8914" y="553055"/>
            <a:ext cx="872899" cy="568174"/>
          </a:xfrm>
          <a:prstGeom prst="rect">
            <a:avLst/>
          </a:prstGeom>
          <a:solidFill>
            <a:srgbClr val="478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6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8924" y="637135"/>
            <a:ext cx="29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Преимущества Т34М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4392" y="2012346"/>
            <a:ext cx="90073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Использование электромагнитных расходомеров с </a:t>
            </a:r>
            <a:r>
              <a:rPr lang="en-US" sz="2400" dirty="0"/>
              <a:t>L</a:t>
            </a:r>
            <a:r>
              <a:rPr lang="ru-RU" sz="2400" dirty="0"/>
              <a:t>-каналом для учета особо малых расходов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Полноценная система диагностики датчиков расхода (контроль пустой трубы, загрязнение электродов и т.д.)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Контроль работоспособности каждого датчика расхода и целостность линий связи (согласно ПП РФ № 1034</a:t>
            </a:r>
            <a:r>
              <a:rPr lang="ru-RU" sz="2400" dirty="0" smtClean="0"/>
              <a:t>) (при условии применении ТВ-7)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съема информации на </a:t>
            </a:r>
            <a:r>
              <a:rPr lang="en-US" sz="2400" dirty="0"/>
              <a:t>SD</a:t>
            </a:r>
            <a:r>
              <a:rPr lang="ru-RU" sz="2400" dirty="0"/>
              <a:t>-карту, накопитель </a:t>
            </a:r>
            <a:r>
              <a:rPr lang="en-US" sz="2400" dirty="0"/>
              <a:t>USB</a:t>
            </a:r>
            <a:r>
              <a:rPr lang="ru-RU" sz="2400" dirty="0"/>
              <a:t>-ППД или смартфон </a:t>
            </a:r>
            <a:r>
              <a:rPr lang="en-US" sz="2400" dirty="0"/>
              <a:t>c</a:t>
            </a:r>
            <a:r>
              <a:rPr lang="ru-RU" sz="2400" dirty="0"/>
              <a:t> ОС </a:t>
            </a:r>
            <a:r>
              <a:rPr lang="en-US" sz="2400" dirty="0" smtClean="0"/>
              <a:t>Android</a:t>
            </a:r>
            <a:r>
              <a:rPr lang="ru-RU" sz="2400" dirty="0"/>
              <a:t> (при условии применении ТВ-7)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Канал датчиков расхода из высококачественной нержавеющей стали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Индикация результатов измерений, диагностики и параметров настройки на индикаторе датчика расхода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Надежная защита от несанкционированного доступа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2661" y="1231134"/>
            <a:ext cx="5892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50" dirty="0" smtClean="0">
                <a:solidFill>
                  <a:srgbClr val="478C74"/>
                </a:solidFill>
                <a:latin typeface="DINPro-Medium" panose="02000503030000020004" pitchFamily="50" charset="0"/>
              </a:rPr>
              <a:t>ПРЕИМУЩЕСТВА </a:t>
            </a:r>
            <a:r>
              <a:rPr lang="ru-RU" sz="2400" spc="-150" dirty="0" err="1" smtClean="0">
                <a:solidFill>
                  <a:srgbClr val="478C74"/>
                </a:solidFill>
                <a:latin typeface="DINPro-Medium" panose="02000503030000020004" pitchFamily="50" charset="0"/>
              </a:rPr>
              <a:t>предоставленны</a:t>
            </a:r>
            <a:r>
              <a:rPr lang="ru-RU" sz="2400" spc="-150" dirty="0" smtClean="0">
                <a:solidFill>
                  <a:srgbClr val="478C74"/>
                </a:solidFill>
                <a:latin typeface="DINPro-Medium" panose="02000503030000020004" pitchFamily="50" charset="0"/>
              </a:rPr>
              <a:t> решений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208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1"/>
            <a:ext cx="10728960" cy="75539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3" y="553055"/>
            <a:ext cx="3104376" cy="476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2991" y="2147371"/>
            <a:ext cx="5676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50" dirty="0" smtClean="0">
                <a:solidFill>
                  <a:srgbClr val="478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spc="-150" dirty="0">
              <a:solidFill>
                <a:srgbClr val="478C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3996" y="4049901"/>
            <a:ext cx="4199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(812) 326-1050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Факс.: +7 (812) 326-1090 доб.2217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zakaz@termotronic.ru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support@termotronic.ru</a:t>
            </a:r>
          </a:p>
          <a:p>
            <a:r>
              <a:rPr lang="ru-RU" dirty="0" smtClean="0">
                <a:solidFill>
                  <a:srgbClr val="478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www.termotronic.ru</a:t>
            </a:r>
            <a:endParaRPr lang="ru-RU" dirty="0">
              <a:solidFill>
                <a:srgbClr val="478C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4624" y="4049901"/>
            <a:ext cx="3771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«ТЕРМОТРОНИК»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193318, Санкт-Петербург,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Ворошилова, д. 2, литер А, помещение 211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2484</TotalTime>
  <Words>406</Words>
  <Application>Microsoft Office PowerPoint</Application>
  <PresentationFormat>Произвольный</PresentationFormat>
  <Paragraphs>79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Verdana</vt:lpstr>
      <vt:lpstr>Calibri Light</vt:lpstr>
      <vt:lpstr>DINPro-Medium</vt:lpstr>
      <vt:lpstr>Century Gothic</vt:lpstr>
      <vt:lpstr>Calibri</vt:lpstr>
      <vt:lpstr>Тема Office</vt:lpstr>
      <vt:lpstr>Специальное оформление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Sergey Rezler</cp:lastModifiedBy>
  <cp:revision>193</cp:revision>
  <cp:lastPrinted>2016-07-11T09:46:59Z</cp:lastPrinted>
  <dcterms:created xsi:type="dcterms:W3CDTF">2015-02-11T09:44:13Z</dcterms:created>
  <dcterms:modified xsi:type="dcterms:W3CDTF">2018-11-14T05:30:59Z</dcterms:modified>
</cp:coreProperties>
</file>