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293" r:id="rId4"/>
    <p:sldId id="304" r:id="rId5"/>
    <p:sldId id="307" r:id="rId6"/>
    <p:sldId id="310" r:id="rId7"/>
    <p:sldId id="312" r:id="rId8"/>
    <p:sldId id="308" r:id="rId9"/>
    <p:sldId id="306" r:id="rId10"/>
    <p:sldId id="305" r:id="rId11"/>
    <p:sldId id="313" r:id="rId12"/>
    <p:sldId id="314" r:id="rId13"/>
    <p:sldId id="311" r:id="rId14"/>
    <p:sldId id="285" r:id="rId15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BF6F9"/>
    <a:srgbClr val="E8F4F8"/>
    <a:srgbClr val="0033CC"/>
    <a:srgbClr val="CDE8EF"/>
    <a:srgbClr val="DBEEF4"/>
    <a:srgbClr val="3CA2BE"/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B0E1F-EA64-4429-9FA0-CC848F470E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E0BF50-C77A-40D9-A8E5-5EAD93DFBE31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</dgm:spPr>
      <dgm:t>
        <a:bodyPr/>
        <a:lstStyle/>
        <a:p>
          <a:pPr marL="0" indent="0"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Программное </a:t>
          </a:r>
        </a:p>
        <a:p>
          <a:pPr marL="0" indent="0"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обеспечение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2411247B-9FDC-4565-9EF1-C83E730A0205}" type="parTrans" cxnId="{F63C5461-739F-4A73-9E53-80E8418DB841}">
      <dgm:prSet/>
      <dgm:spPr/>
      <dgm:t>
        <a:bodyPr/>
        <a:lstStyle/>
        <a:p>
          <a:endParaRPr lang="ru-RU"/>
        </a:p>
      </dgm:t>
    </dgm:pt>
    <dgm:pt modelId="{E7431C1C-2ECC-4E8A-8192-7BF2E090BE3D}" type="sibTrans" cxnId="{F63C5461-739F-4A73-9E53-80E8418DB841}">
      <dgm:prSet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43055C28-6762-4584-A18B-8EB267F9B395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Квартирные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теплосчетчики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2A989B8D-9409-4DE7-B3DE-B824A5B59848}" type="parTrans" cxnId="{6E818038-8809-410C-8BEC-D0ECA6C46F25}">
      <dgm:prSet/>
      <dgm:spPr/>
      <dgm:t>
        <a:bodyPr/>
        <a:lstStyle/>
        <a:p>
          <a:endParaRPr lang="ru-RU"/>
        </a:p>
      </dgm:t>
    </dgm:pt>
    <dgm:pt modelId="{E73961C8-39A0-4125-90E7-F96C06558D19}" type="sibTrans" cxnId="{6E818038-8809-410C-8BEC-D0ECA6C46F25}">
      <dgm:prSet/>
      <dgm:spPr/>
      <dgm:t>
        <a:bodyPr/>
        <a:lstStyle/>
        <a:p>
          <a:endParaRPr lang="ru-RU"/>
        </a:p>
      </dgm:t>
    </dgm:pt>
    <dgm:pt modelId="{714BDDB3-1B65-47F2-A9FF-00A626903FBC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Вычислители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E1727C86-616D-4A90-964D-68A5766AFD84}" type="parTrans" cxnId="{A6D07332-7850-47A7-90EF-688C7858FE3F}">
      <dgm:prSet/>
      <dgm:spPr/>
      <dgm:t>
        <a:bodyPr/>
        <a:lstStyle/>
        <a:p>
          <a:endParaRPr lang="ru-RU"/>
        </a:p>
      </dgm:t>
    </dgm:pt>
    <dgm:pt modelId="{4FDAE04A-7F45-45EB-A91C-270AFDCB1222}" type="sibTrans" cxnId="{A6D07332-7850-47A7-90EF-688C7858FE3F}">
      <dgm:prSet/>
      <dgm:spPr/>
      <dgm:t>
        <a:bodyPr/>
        <a:lstStyle/>
        <a:p>
          <a:endParaRPr lang="ru-RU"/>
        </a:p>
      </dgm:t>
    </dgm:pt>
    <dgm:pt modelId="{2706A076-8888-4F57-B6EF-C23C28333AAB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</dgm:spPr>
      <dgm:t>
        <a:bodyPr anchor="ctr" anchorCtr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Расходомеры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A284A49D-608D-4F03-B39A-5EBE9A596EAE}" type="parTrans" cxnId="{D07A305A-F350-426E-85D1-91DEE1CBD554}">
      <dgm:prSet/>
      <dgm:spPr/>
      <dgm:t>
        <a:bodyPr/>
        <a:lstStyle/>
        <a:p>
          <a:endParaRPr lang="ru-RU"/>
        </a:p>
      </dgm:t>
    </dgm:pt>
    <dgm:pt modelId="{AC17C84D-80E6-48EA-AB1D-AB013CD3E7E0}" type="sibTrans" cxnId="{D07A305A-F350-426E-85D1-91DEE1CBD554}">
      <dgm:prSet/>
      <dgm:spPr/>
      <dgm:t>
        <a:bodyPr/>
        <a:lstStyle/>
        <a:p>
          <a:endParaRPr lang="ru-RU"/>
        </a:p>
      </dgm:t>
    </dgm:pt>
    <dgm:pt modelId="{7F5CCC84-9CDD-4FAA-AC31-0E1F2B5037FC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</dgm:spPr>
      <dgm:t>
        <a:bodyPr/>
        <a:lstStyle/>
        <a:p>
          <a:pPr marL="0" indent="0"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Коммуникационное </a:t>
          </a:r>
        </a:p>
        <a:p>
          <a:pPr marL="0" indent="0"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оборудование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97E4BE37-30E0-4D9B-96A5-7963C9812180}" type="parTrans" cxnId="{DBBB8329-E942-49E2-A7F7-7E55BF25EC6D}">
      <dgm:prSet/>
      <dgm:spPr/>
      <dgm:t>
        <a:bodyPr/>
        <a:lstStyle/>
        <a:p>
          <a:endParaRPr lang="ru-RU"/>
        </a:p>
      </dgm:t>
    </dgm:pt>
    <dgm:pt modelId="{DE0CB22A-DBA5-4A8A-B582-F246CC660902}" type="sibTrans" cxnId="{DBBB8329-E942-49E2-A7F7-7E55BF25EC6D}">
      <dgm:prSet/>
      <dgm:spPr/>
      <dgm:t>
        <a:bodyPr/>
        <a:lstStyle/>
        <a:p>
          <a:endParaRPr lang="ru-RU"/>
        </a:p>
      </dgm:t>
    </dgm:pt>
    <dgm:pt modelId="{FF3A385F-B4A4-4C9C-9251-7DCA9974C643}" type="pres">
      <dgm:prSet presAssocID="{DDEB0E1F-EA64-4429-9FA0-CC848F470E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D6EFC67-02A6-48EE-98E2-1D08A313D1F0}" type="pres">
      <dgm:prSet presAssocID="{DDEB0E1F-EA64-4429-9FA0-CC848F470E24}" presName="Name1" presStyleCnt="0"/>
      <dgm:spPr/>
    </dgm:pt>
    <dgm:pt modelId="{DE364380-7678-4CF5-8F9C-37E254A25759}" type="pres">
      <dgm:prSet presAssocID="{DDEB0E1F-EA64-4429-9FA0-CC848F470E24}" presName="cycle" presStyleCnt="0"/>
      <dgm:spPr/>
    </dgm:pt>
    <dgm:pt modelId="{F4C75ACA-A743-429F-898D-22D446755D6B}" type="pres">
      <dgm:prSet presAssocID="{DDEB0E1F-EA64-4429-9FA0-CC848F470E24}" presName="srcNode" presStyleLbl="node1" presStyleIdx="0" presStyleCnt="5"/>
      <dgm:spPr/>
    </dgm:pt>
    <dgm:pt modelId="{23ABA583-05B8-4560-954C-1BEDF2D71993}" type="pres">
      <dgm:prSet presAssocID="{DDEB0E1F-EA64-4429-9FA0-CC848F470E24}" presName="conn" presStyleLbl="parChTrans1D2" presStyleIdx="0" presStyleCnt="1" custScaleX="82742" custScaleY="94335" custLinFactNeighborX="6171" custLinFactNeighborY="-291" custRadScaleRad="44561"/>
      <dgm:spPr/>
      <dgm:t>
        <a:bodyPr/>
        <a:lstStyle/>
        <a:p>
          <a:endParaRPr lang="ru-RU"/>
        </a:p>
      </dgm:t>
    </dgm:pt>
    <dgm:pt modelId="{6C669B19-B7A6-466C-AB7B-7D10E2AF74E4}" type="pres">
      <dgm:prSet presAssocID="{DDEB0E1F-EA64-4429-9FA0-CC848F470E24}" presName="extraNode" presStyleLbl="node1" presStyleIdx="0" presStyleCnt="5"/>
      <dgm:spPr/>
    </dgm:pt>
    <dgm:pt modelId="{655EFA8A-17C4-4F92-8A2A-4601F35DAABD}" type="pres">
      <dgm:prSet presAssocID="{DDEB0E1F-EA64-4429-9FA0-CC848F470E24}" presName="dstNode" presStyleLbl="node1" presStyleIdx="0" presStyleCnt="5"/>
      <dgm:spPr/>
    </dgm:pt>
    <dgm:pt modelId="{BC3B17B9-FFE2-44E5-8B1E-1662F0D6106B}" type="pres">
      <dgm:prSet presAssocID="{19E0BF50-C77A-40D9-A8E5-5EAD93DFBE31}" presName="text_1" presStyleLbl="node1" presStyleIdx="0" presStyleCnt="5" custScaleY="131802" custLinFactNeighborX="1412" custLinFactNeighborY="60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089E25A-6B38-4C8C-AC71-6C6B02BEF8CD}" type="pres">
      <dgm:prSet presAssocID="{19E0BF50-C77A-40D9-A8E5-5EAD93DFBE31}" presName="accent_1" presStyleCnt="0"/>
      <dgm:spPr/>
    </dgm:pt>
    <dgm:pt modelId="{ACF62E10-03DD-447C-9422-CB32E3174959}" type="pres">
      <dgm:prSet presAssocID="{19E0BF50-C77A-40D9-A8E5-5EAD93DFBE31}" presName="accentRepeatNode" presStyleLbl="solidFgAcc1" presStyleIdx="0" presStyleCnt="5" custScaleX="57993" custScaleY="57993" custLinFactNeighborX="158" custLinFactNeighborY="1968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26B4A79D-EA40-453D-BCB6-AF77BA493106}" type="pres">
      <dgm:prSet presAssocID="{7F5CCC84-9CDD-4FAA-AC31-0E1F2B5037FC}" presName="text_2" presStyleLbl="node1" presStyleIdx="1" presStyleCnt="5" custScaleX="102036" custScaleY="144982" custLinFactNeighborX="394" custLinFactNeighborY="170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D3187-1676-4C64-A784-9B3A89F2CB33}" type="pres">
      <dgm:prSet presAssocID="{7F5CCC84-9CDD-4FAA-AC31-0E1F2B5037FC}" presName="accent_2" presStyleCnt="0"/>
      <dgm:spPr/>
    </dgm:pt>
    <dgm:pt modelId="{3A673B29-F969-443A-AC19-3306D4A98DD6}" type="pres">
      <dgm:prSet presAssocID="{7F5CCC84-9CDD-4FAA-AC31-0E1F2B5037FC}" presName="accentRepeatNode" presStyleLbl="solidFgAcc1" presStyleIdx="1" presStyleCnt="5" custScaleX="57993" custScaleY="57993" custLinFactNeighborX="-18049" custLinFactNeighborY="24168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85452F8D-DDF5-4379-B221-0D6400DAB0BD}" type="pres">
      <dgm:prSet presAssocID="{43055C28-6762-4584-A18B-8EB267F9B395}" presName="text_3" presStyleLbl="node1" presStyleIdx="2" presStyleCnt="5" custScaleX="102759" custScaleY="131802" custLinFactNeighborX="122" custLinFactNeighborY="242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5F540B7-CC48-41A4-99BD-A1CCCFD4E017}" type="pres">
      <dgm:prSet presAssocID="{43055C28-6762-4584-A18B-8EB267F9B395}" presName="accent_3" presStyleCnt="0"/>
      <dgm:spPr/>
    </dgm:pt>
    <dgm:pt modelId="{24A5030C-349A-49D6-A8D3-2561186D3F1B}" type="pres">
      <dgm:prSet presAssocID="{43055C28-6762-4584-A18B-8EB267F9B395}" presName="accentRepeatNode" presStyleLbl="solidFgAcc1" presStyleIdx="2" presStyleCnt="5" custScaleX="57993" custScaleY="57993" custLinFactNeighborX="-25098" custLinFactNeighborY="3463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A0EB6BE6-B787-40B4-B07E-AA1789116D8D}" type="pres">
      <dgm:prSet presAssocID="{714BDDB3-1B65-47F2-A9FF-00A626903FBC}" presName="text_4" presStyleLbl="node1" presStyleIdx="3" presStyleCnt="5" custScaleX="101213" custScaleY="131802" custLinFactNeighborX="1851" custLinFactNeighborY="279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0E80A0D-BB5C-4E0A-BE7B-97D207A192CC}" type="pres">
      <dgm:prSet presAssocID="{714BDDB3-1B65-47F2-A9FF-00A626903FBC}" presName="accent_4" presStyleCnt="0"/>
      <dgm:spPr/>
    </dgm:pt>
    <dgm:pt modelId="{419B258D-F055-4F20-9EB5-7F50C6BB1888}" type="pres">
      <dgm:prSet presAssocID="{714BDDB3-1B65-47F2-A9FF-00A626903FBC}" presName="accentRepeatNode" presStyleLbl="solidFgAcc1" presStyleIdx="3" presStyleCnt="5" custScaleX="57993" custScaleY="57993" custLinFactNeighborX="-28595" custLinFactNeighborY="3729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  <dgm:pt modelId="{6F6A3EDF-0387-4834-8F1B-EFA8C2C3427D}" type="pres">
      <dgm:prSet presAssocID="{2706A076-8888-4F57-B6EF-C23C28333AAB}" presName="text_5" presStyleLbl="node1" presStyleIdx="4" presStyleCnt="5" custScaleX="99757" custScaleY="121318" custLinFactNeighborX="1443" custLinFactNeighborY="252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12BA9B-B849-4D18-8A46-5F38DDA7AC23}" type="pres">
      <dgm:prSet presAssocID="{2706A076-8888-4F57-B6EF-C23C28333AAB}" presName="accent_5" presStyleCnt="0"/>
      <dgm:spPr/>
    </dgm:pt>
    <dgm:pt modelId="{7E8A6657-FEF4-41B3-8473-519B8B2725CE}" type="pres">
      <dgm:prSet presAssocID="{2706A076-8888-4F57-B6EF-C23C28333AAB}" presName="accentRepeatNode" presStyleLbl="solidFgAcc1" presStyleIdx="4" presStyleCnt="5" custScaleX="57993" custScaleY="57993" custLinFactNeighborX="-15906" custLinFactNeighborY="3346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gm:spPr>
      <dgm:t>
        <a:bodyPr/>
        <a:lstStyle/>
        <a:p>
          <a:endParaRPr lang="ru-RU"/>
        </a:p>
      </dgm:t>
    </dgm:pt>
  </dgm:ptLst>
  <dgm:cxnLst>
    <dgm:cxn modelId="{F63C5461-739F-4A73-9E53-80E8418DB841}" srcId="{DDEB0E1F-EA64-4429-9FA0-CC848F470E24}" destId="{19E0BF50-C77A-40D9-A8E5-5EAD93DFBE31}" srcOrd="0" destOrd="0" parTransId="{2411247B-9FDC-4565-9EF1-C83E730A0205}" sibTransId="{E7431C1C-2ECC-4E8A-8192-7BF2E090BE3D}"/>
    <dgm:cxn modelId="{6BE4C280-9D94-47F6-BB17-4A3615A4AEB1}" type="presOf" srcId="{43055C28-6762-4584-A18B-8EB267F9B395}" destId="{85452F8D-DDF5-4379-B221-0D6400DAB0BD}" srcOrd="0" destOrd="0" presId="urn:microsoft.com/office/officeart/2008/layout/VerticalCurvedList"/>
    <dgm:cxn modelId="{5844BD5A-CE42-40DA-B79A-E82A93F6A603}" type="presOf" srcId="{2706A076-8888-4F57-B6EF-C23C28333AAB}" destId="{6F6A3EDF-0387-4834-8F1B-EFA8C2C3427D}" srcOrd="0" destOrd="0" presId="urn:microsoft.com/office/officeart/2008/layout/VerticalCurvedList"/>
    <dgm:cxn modelId="{A6D07332-7850-47A7-90EF-688C7858FE3F}" srcId="{DDEB0E1F-EA64-4429-9FA0-CC848F470E24}" destId="{714BDDB3-1B65-47F2-A9FF-00A626903FBC}" srcOrd="3" destOrd="0" parTransId="{E1727C86-616D-4A90-964D-68A5766AFD84}" sibTransId="{4FDAE04A-7F45-45EB-A91C-270AFDCB1222}"/>
    <dgm:cxn modelId="{23FF33F3-F174-4B18-BDBA-0E5616025344}" type="presOf" srcId="{DDEB0E1F-EA64-4429-9FA0-CC848F470E24}" destId="{FF3A385F-B4A4-4C9C-9251-7DCA9974C643}" srcOrd="0" destOrd="0" presId="urn:microsoft.com/office/officeart/2008/layout/VerticalCurvedList"/>
    <dgm:cxn modelId="{DBBB8329-E942-49E2-A7F7-7E55BF25EC6D}" srcId="{DDEB0E1F-EA64-4429-9FA0-CC848F470E24}" destId="{7F5CCC84-9CDD-4FAA-AC31-0E1F2B5037FC}" srcOrd="1" destOrd="0" parTransId="{97E4BE37-30E0-4D9B-96A5-7963C9812180}" sibTransId="{DE0CB22A-DBA5-4A8A-B582-F246CC660902}"/>
    <dgm:cxn modelId="{C894DBB2-E9C7-44E2-ADCA-3AED6A6F8206}" type="presOf" srcId="{19E0BF50-C77A-40D9-A8E5-5EAD93DFBE31}" destId="{BC3B17B9-FFE2-44E5-8B1E-1662F0D6106B}" srcOrd="0" destOrd="0" presId="urn:microsoft.com/office/officeart/2008/layout/VerticalCurvedList"/>
    <dgm:cxn modelId="{D07A305A-F350-426E-85D1-91DEE1CBD554}" srcId="{DDEB0E1F-EA64-4429-9FA0-CC848F470E24}" destId="{2706A076-8888-4F57-B6EF-C23C28333AAB}" srcOrd="4" destOrd="0" parTransId="{A284A49D-608D-4F03-B39A-5EBE9A596EAE}" sibTransId="{AC17C84D-80E6-48EA-AB1D-AB013CD3E7E0}"/>
    <dgm:cxn modelId="{AE9A27F0-EF04-4637-9446-FE081F1FBBF6}" type="presOf" srcId="{714BDDB3-1B65-47F2-A9FF-00A626903FBC}" destId="{A0EB6BE6-B787-40B4-B07E-AA1789116D8D}" srcOrd="0" destOrd="0" presId="urn:microsoft.com/office/officeart/2008/layout/VerticalCurvedList"/>
    <dgm:cxn modelId="{720D3105-0CA2-41F1-9327-5D2475EB943F}" type="presOf" srcId="{7F5CCC84-9CDD-4FAA-AC31-0E1F2B5037FC}" destId="{26B4A79D-EA40-453D-BCB6-AF77BA493106}" srcOrd="0" destOrd="0" presId="urn:microsoft.com/office/officeart/2008/layout/VerticalCurvedList"/>
    <dgm:cxn modelId="{6E818038-8809-410C-8BEC-D0ECA6C46F25}" srcId="{DDEB0E1F-EA64-4429-9FA0-CC848F470E24}" destId="{43055C28-6762-4584-A18B-8EB267F9B395}" srcOrd="2" destOrd="0" parTransId="{2A989B8D-9409-4DE7-B3DE-B824A5B59848}" sibTransId="{E73961C8-39A0-4125-90E7-F96C06558D19}"/>
    <dgm:cxn modelId="{35432B18-6CCF-4CE4-9753-BEAFFCBF769F}" type="presOf" srcId="{E7431C1C-2ECC-4E8A-8192-7BF2E090BE3D}" destId="{23ABA583-05B8-4560-954C-1BEDF2D71993}" srcOrd="0" destOrd="0" presId="urn:microsoft.com/office/officeart/2008/layout/VerticalCurvedList"/>
    <dgm:cxn modelId="{D781B7A0-3744-42FC-9674-5036A3BA34AB}" type="presParOf" srcId="{FF3A385F-B4A4-4C9C-9251-7DCA9974C643}" destId="{AD6EFC67-02A6-48EE-98E2-1D08A313D1F0}" srcOrd="0" destOrd="0" presId="urn:microsoft.com/office/officeart/2008/layout/VerticalCurvedList"/>
    <dgm:cxn modelId="{2F4A955A-3CFF-4854-8FF9-0BDD44F11626}" type="presParOf" srcId="{AD6EFC67-02A6-48EE-98E2-1D08A313D1F0}" destId="{DE364380-7678-4CF5-8F9C-37E254A25759}" srcOrd="0" destOrd="0" presId="urn:microsoft.com/office/officeart/2008/layout/VerticalCurvedList"/>
    <dgm:cxn modelId="{32DFF6E1-1C45-412A-B020-06D014169C88}" type="presParOf" srcId="{DE364380-7678-4CF5-8F9C-37E254A25759}" destId="{F4C75ACA-A743-429F-898D-22D446755D6B}" srcOrd="0" destOrd="0" presId="urn:microsoft.com/office/officeart/2008/layout/VerticalCurvedList"/>
    <dgm:cxn modelId="{E77398B3-5B3E-400B-87F4-D79A93B75445}" type="presParOf" srcId="{DE364380-7678-4CF5-8F9C-37E254A25759}" destId="{23ABA583-05B8-4560-954C-1BEDF2D71993}" srcOrd="1" destOrd="0" presId="urn:microsoft.com/office/officeart/2008/layout/VerticalCurvedList"/>
    <dgm:cxn modelId="{A8787684-CD74-4619-9181-8B9EDF2D9DFB}" type="presParOf" srcId="{DE364380-7678-4CF5-8F9C-37E254A25759}" destId="{6C669B19-B7A6-466C-AB7B-7D10E2AF74E4}" srcOrd="2" destOrd="0" presId="urn:microsoft.com/office/officeart/2008/layout/VerticalCurvedList"/>
    <dgm:cxn modelId="{4DAF187D-36B3-46EA-BFB5-96744C9FFB2F}" type="presParOf" srcId="{DE364380-7678-4CF5-8F9C-37E254A25759}" destId="{655EFA8A-17C4-4F92-8A2A-4601F35DAABD}" srcOrd="3" destOrd="0" presId="urn:microsoft.com/office/officeart/2008/layout/VerticalCurvedList"/>
    <dgm:cxn modelId="{24C70E9F-FDF1-4904-97E5-7DBEFE5C555E}" type="presParOf" srcId="{AD6EFC67-02A6-48EE-98E2-1D08A313D1F0}" destId="{BC3B17B9-FFE2-44E5-8B1E-1662F0D6106B}" srcOrd="1" destOrd="0" presId="urn:microsoft.com/office/officeart/2008/layout/VerticalCurvedList"/>
    <dgm:cxn modelId="{46A16ACF-DC84-4D1C-9B74-EB8C93F8E2A2}" type="presParOf" srcId="{AD6EFC67-02A6-48EE-98E2-1D08A313D1F0}" destId="{E089E25A-6B38-4C8C-AC71-6C6B02BEF8CD}" srcOrd="2" destOrd="0" presId="urn:microsoft.com/office/officeart/2008/layout/VerticalCurvedList"/>
    <dgm:cxn modelId="{9165B860-52E9-495E-A447-1CBF0D4F0897}" type="presParOf" srcId="{E089E25A-6B38-4C8C-AC71-6C6B02BEF8CD}" destId="{ACF62E10-03DD-447C-9422-CB32E3174959}" srcOrd="0" destOrd="0" presId="urn:microsoft.com/office/officeart/2008/layout/VerticalCurvedList"/>
    <dgm:cxn modelId="{66114C3C-0326-48BE-BA1C-6C1716586250}" type="presParOf" srcId="{AD6EFC67-02A6-48EE-98E2-1D08A313D1F0}" destId="{26B4A79D-EA40-453D-BCB6-AF77BA493106}" srcOrd="3" destOrd="0" presId="urn:microsoft.com/office/officeart/2008/layout/VerticalCurvedList"/>
    <dgm:cxn modelId="{3F1C1F16-D4CD-42FB-B6AF-ECD084A21861}" type="presParOf" srcId="{AD6EFC67-02A6-48EE-98E2-1D08A313D1F0}" destId="{871D3187-1676-4C64-A784-9B3A89F2CB33}" srcOrd="4" destOrd="0" presId="urn:microsoft.com/office/officeart/2008/layout/VerticalCurvedList"/>
    <dgm:cxn modelId="{C60E06CE-5308-4F5E-8D3F-9B8CC911B693}" type="presParOf" srcId="{871D3187-1676-4C64-A784-9B3A89F2CB33}" destId="{3A673B29-F969-443A-AC19-3306D4A98DD6}" srcOrd="0" destOrd="0" presId="urn:microsoft.com/office/officeart/2008/layout/VerticalCurvedList"/>
    <dgm:cxn modelId="{BFF05D38-1E1A-4989-9AA9-D4F4919B750B}" type="presParOf" srcId="{AD6EFC67-02A6-48EE-98E2-1D08A313D1F0}" destId="{85452F8D-DDF5-4379-B221-0D6400DAB0BD}" srcOrd="5" destOrd="0" presId="urn:microsoft.com/office/officeart/2008/layout/VerticalCurvedList"/>
    <dgm:cxn modelId="{5384A8E0-BB6A-4861-AC46-E03CF713EEDE}" type="presParOf" srcId="{AD6EFC67-02A6-48EE-98E2-1D08A313D1F0}" destId="{95F540B7-CC48-41A4-99BD-A1CCCFD4E017}" srcOrd="6" destOrd="0" presId="urn:microsoft.com/office/officeart/2008/layout/VerticalCurvedList"/>
    <dgm:cxn modelId="{D523287A-9C9F-4CE5-8B52-51FB4E3D9E3E}" type="presParOf" srcId="{95F540B7-CC48-41A4-99BD-A1CCCFD4E017}" destId="{24A5030C-349A-49D6-A8D3-2561186D3F1B}" srcOrd="0" destOrd="0" presId="urn:microsoft.com/office/officeart/2008/layout/VerticalCurvedList"/>
    <dgm:cxn modelId="{69DA93AE-3EBA-41BE-9404-602E6E100D84}" type="presParOf" srcId="{AD6EFC67-02A6-48EE-98E2-1D08A313D1F0}" destId="{A0EB6BE6-B787-40B4-B07E-AA1789116D8D}" srcOrd="7" destOrd="0" presId="urn:microsoft.com/office/officeart/2008/layout/VerticalCurvedList"/>
    <dgm:cxn modelId="{F04C7BD8-4B5F-4A25-B322-14CA6C7766D4}" type="presParOf" srcId="{AD6EFC67-02A6-48EE-98E2-1D08A313D1F0}" destId="{70E80A0D-BB5C-4E0A-BE7B-97D207A192CC}" srcOrd="8" destOrd="0" presId="urn:microsoft.com/office/officeart/2008/layout/VerticalCurvedList"/>
    <dgm:cxn modelId="{F682AEA3-D78F-4A84-B5B5-E618E7C8CDF2}" type="presParOf" srcId="{70E80A0D-BB5C-4E0A-BE7B-97D207A192CC}" destId="{419B258D-F055-4F20-9EB5-7F50C6BB1888}" srcOrd="0" destOrd="0" presId="urn:microsoft.com/office/officeart/2008/layout/VerticalCurvedList"/>
    <dgm:cxn modelId="{90A46B3B-75A6-49BC-BE61-8C094D1EFEB7}" type="presParOf" srcId="{AD6EFC67-02A6-48EE-98E2-1D08A313D1F0}" destId="{6F6A3EDF-0387-4834-8F1B-EFA8C2C3427D}" srcOrd="9" destOrd="0" presId="urn:microsoft.com/office/officeart/2008/layout/VerticalCurvedList"/>
    <dgm:cxn modelId="{E1581681-513C-4A22-A30F-167128E3AE26}" type="presParOf" srcId="{AD6EFC67-02A6-48EE-98E2-1D08A313D1F0}" destId="{C212BA9B-B849-4D18-8A46-5F38DDA7AC23}" srcOrd="10" destOrd="0" presId="urn:microsoft.com/office/officeart/2008/layout/VerticalCurvedList"/>
    <dgm:cxn modelId="{B8F03B7B-780B-467E-92AF-646F88DD7264}" type="presParOf" srcId="{C212BA9B-B849-4D18-8A46-5F38DDA7AC23}" destId="{7E8A6657-FEF4-41B3-8473-519B8B2725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BA583-05B8-4560-954C-1BEDF2D71993}">
      <dsp:nvSpPr>
        <dsp:cNvPr id="0" name=""/>
        <dsp:cNvSpPr/>
      </dsp:nvSpPr>
      <dsp:spPr>
        <a:xfrm>
          <a:off x="-4124290" y="-607330"/>
          <a:ext cx="4867273" cy="5549227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B17B9-FFE2-44E5-8B1E-1662F0D6106B}">
      <dsp:nvSpPr>
        <dsp:cNvPr id="0" name=""/>
        <dsp:cNvSpPr/>
      </dsp:nvSpPr>
      <dsp:spPr>
        <a:xfrm>
          <a:off x="472704" y="219280"/>
          <a:ext cx="8588909" cy="720001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360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Программное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обеспечение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07852" y="254428"/>
        <a:ext cx="8518613" cy="649705"/>
      </dsp:txXfrm>
    </dsp:sp>
    <dsp:sp modelId="{ACF62E10-03DD-447C-9422-CB32E3174959}">
      <dsp:nvSpPr>
        <dsp:cNvPr id="0" name=""/>
        <dsp:cNvSpPr/>
      </dsp:nvSpPr>
      <dsp:spPr>
        <a:xfrm>
          <a:off x="160068" y="482496"/>
          <a:ext cx="396001" cy="39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4A79D-EA40-453D-BCB6-AF77BA493106}">
      <dsp:nvSpPr>
        <dsp:cNvPr id="0" name=""/>
        <dsp:cNvSpPr/>
      </dsp:nvSpPr>
      <dsp:spPr>
        <a:xfrm>
          <a:off x="697248" y="1062199"/>
          <a:ext cx="8364365" cy="792000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360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Коммуникационное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оборудование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35910" y="1100861"/>
        <a:ext cx="8287041" cy="714676"/>
      </dsp:txXfrm>
    </dsp:sp>
    <dsp:sp modelId="{3A673B29-F969-443A-AC19-3306D4A98DD6}">
      <dsp:nvSpPr>
        <dsp:cNvPr id="0" name=""/>
        <dsp:cNvSpPr/>
      </dsp:nvSpPr>
      <dsp:spPr>
        <a:xfrm>
          <a:off x="427187" y="1332279"/>
          <a:ext cx="396001" cy="39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52F8D-DDF5-4379-B221-0D6400DAB0BD}">
      <dsp:nvSpPr>
        <dsp:cNvPr id="0" name=""/>
        <dsp:cNvSpPr/>
      </dsp:nvSpPr>
      <dsp:spPr>
        <a:xfrm>
          <a:off x="761437" y="1956757"/>
          <a:ext cx="8300176" cy="720001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36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Квартирные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теплосчетчики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96585" y="1991905"/>
        <a:ext cx="8229880" cy="649705"/>
      </dsp:txXfrm>
    </dsp:sp>
    <dsp:sp modelId="{24A5030C-349A-49D6-A8D3-2561186D3F1B}">
      <dsp:nvSpPr>
        <dsp:cNvPr id="0" name=""/>
        <dsp:cNvSpPr/>
      </dsp:nvSpPr>
      <dsp:spPr>
        <a:xfrm>
          <a:off x="499196" y="2222903"/>
          <a:ext cx="396001" cy="39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B6BE6-B787-40B4-B07E-AA1789116D8D}">
      <dsp:nvSpPr>
        <dsp:cNvPr id="0" name=""/>
        <dsp:cNvSpPr/>
      </dsp:nvSpPr>
      <dsp:spPr>
        <a:xfrm>
          <a:off x="764713" y="2796463"/>
          <a:ext cx="8296900" cy="720001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36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Вычислители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99861" y="2831611"/>
        <a:ext cx="8226604" cy="649705"/>
      </dsp:txXfrm>
    </dsp:sp>
    <dsp:sp modelId="{419B258D-F055-4F20-9EB5-7F50C6BB1888}">
      <dsp:nvSpPr>
        <dsp:cNvPr id="0" name=""/>
        <dsp:cNvSpPr/>
      </dsp:nvSpPr>
      <dsp:spPr>
        <a:xfrm>
          <a:off x="355175" y="3060244"/>
          <a:ext cx="396001" cy="39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3EDF-0387-4834-8F1B-EFA8C2C3427D}">
      <dsp:nvSpPr>
        <dsp:cNvPr id="0" name=""/>
        <dsp:cNvSpPr/>
      </dsp:nvSpPr>
      <dsp:spPr>
        <a:xfrm>
          <a:off x="491363" y="3629314"/>
          <a:ext cx="8568038" cy="662729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5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36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Расходомеры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23715" y="3661666"/>
        <a:ext cx="8503334" cy="598025"/>
      </dsp:txXfrm>
    </dsp:sp>
    <dsp:sp modelId="{7E8A6657-FEF4-41B3-8473-519B8B2725CE}">
      <dsp:nvSpPr>
        <dsp:cNvPr id="0" name=""/>
        <dsp:cNvSpPr/>
      </dsp:nvSpPr>
      <dsp:spPr>
        <a:xfrm>
          <a:off x="50376" y="3853241"/>
          <a:ext cx="396001" cy="39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extrusionH="76200" contourW="12700">
          <a:bevelT w="190500" h="38100"/>
          <a:extrusionClr>
            <a:schemeClr val="accent5">
              <a:lumMod val="20000"/>
              <a:lumOff val="80000"/>
            </a:schemeClr>
          </a:extrusionClr>
          <a:contourClr>
            <a:schemeClr val="accent5">
              <a:lumMod val="40000"/>
              <a:lumOff val="6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1BBE-E842-41C6-AF01-CFBADD0F7F1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70644-0CB9-4CE9-9C7F-C0AB97C28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8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70644-0CB9-4CE9-9C7F-C0AB97C28B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7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70644-0CB9-4CE9-9C7F-C0AB97C28B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4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70644-0CB9-4CE9-9C7F-C0AB97C28B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0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6B55AE-DA25-4EF3-948E-5315B65CC939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73A9483-63B7-4FB1-8885-9ECDCE1E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428625"/>
            <a:ext cx="6197600" cy="304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64535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flipV="1">
            <a:off x="0" y="771550"/>
            <a:ext cx="9144000" cy="36000"/>
          </a:xfrm>
          <a:prstGeom prst="rect">
            <a:avLst/>
          </a:prstGeom>
          <a:solidFill>
            <a:srgbClr val="EAEAEA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 eaLnBrk="0" hangingPunct="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ea typeface="+mn-ea"/>
            </a:endParaRPr>
          </a:p>
        </p:txBody>
      </p:sp>
      <p:pic>
        <p:nvPicPr>
          <p:cNvPr id="8" name="Picture 8" descr="лог-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5252"/>
            <a:ext cx="1041125" cy="6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1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48113" y="1275606"/>
            <a:ext cx="8343900" cy="9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1800" dirty="0" smtClean="0">
                <a:solidFill>
                  <a:srgbClr val="EE0000"/>
                </a:solidFill>
              </a:rPr>
              <a:t>Квартирный теплосчетчик КАРАТ-Компакт-2-223 </a:t>
            </a:r>
          </a:p>
          <a:p>
            <a:pPr algn="ctr">
              <a:spcBef>
                <a:spcPts val="600"/>
              </a:spcBef>
            </a:pPr>
            <a:r>
              <a:rPr lang="ru-RU" sz="1800" dirty="0" smtClean="0">
                <a:solidFill>
                  <a:srgbClr val="EE0000"/>
                </a:solidFill>
              </a:rPr>
              <a:t>в </a:t>
            </a:r>
            <a:r>
              <a:rPr lang="ru-RU" sz="1800" dirty="0" smtClean="0">
                <a:solidFill>
                  <a:srgbClr val="EE0000"/>
                </a:solidFill>
              </a:rPr>
              <a:t>решениях интернета вещей</a:t>
            </a:r>
            <a:endParaRPr lang="ru-RU" sz="1800" dirty="0">
              <a:solidFill>
                <a:srgbClr val="EE0000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ru-RU" alt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512" y="321469"/>
            <a:ext cx="4536504" cy="33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0000" tIns="72000" rIns="90000" bIns="72000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Научно-Производственное Объединение КАРАТ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229730"/>
            <a:ext cx="549457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0926"/>
            <a:ext cx="3245730" cy="2135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5474"/>
            <a:ext cx="4698725" cy="1776118"/>
          </a:xfrm>
          <a:prstGeom prst="rect">
            <a:avLst/>
          </a:prstGeom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7504" y="267494"/>
            <a:ext cx="7727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Цифровая среда приборного учета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033547"/>
            <a:ext cx="4644008" cy="134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Для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поддержки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смарт-счетчиков создана облачная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платформа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ЭНЕРГОКабинет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ЭНЕРГОКабинет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– аппаратно-информационная платформа, включающая оборудование, средства связи и набор приложений.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2897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7504" y="267494"/>
            <a:ext cx="7727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Цифровая среда приборного учета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50" y="1908028"/>
            <a:ext cx="576063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-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приложение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home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energokabinet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ru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для конечного пользователя –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собственника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квартиры или частного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жилого дома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 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Сервис позволяет владельцу прибора, оснащенного интерфейсом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LoRaWAN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и находящегося на территории действия сети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LoRaWAN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подключить приборы к сети самостоятельно и эксплуатировать устройства – получать данные с приборов и отправлять сведения об энергопотреблении поставщику ресурсов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50" y="1043233"/>
            <a:ext cx="5814802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ЭНЕРГОКабинет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поддерживает эксплуатацию приборов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Платформа содержит совокупность сервисов, адресованных различным сегментам пользователей: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3233"/>
            <a:ext cx="2880320" cy="18902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9253" y="3400744"/>
            <a:ext cx="891474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-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приложение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dom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energokabinet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ru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для управляющей компании, эксплуатирующей многоквартирные дома или офисные центры, и каждого из собственников этих объектов.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Сервис позволяет организовать умный учет всех энергоресурсов по объекту типа МКД, жилой комплекс, офисный центр. Получение сведений о потреблении энергоресурсов с привязкой к временному значению позволяет сводить балансы общедомового потребления, формировать сводный отчет и предоставлять его поставщикам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10203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7504" y="267494"/>
            <a:ext cx="7727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Цифровая среда приборного учета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7" y="1049307"/>
            <a:ext cx="3230491" cy="18271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62073" y="921524"/>
            <a:ext cx="53285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400" b="1" dirty="0" err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ЭНЕРГОКабинет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поддерживает сети. 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Отработана технология работы с сетями традиционного интернета –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Ethernet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GSM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/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GPRS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и с сетями интернета вещей, в частности, сетями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LoRaWAN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3689" y="2168997"/>
            <a:ext cx="53369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Платформа поддерживает выгрузку данных /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API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интерфейс </a:t>
            </a:r>
            <a:r>
              <a:rPr lang="ru-RU" sz="1400" b="1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ЭНЕРГОКабинета</a:t>
            </a:r>
            <a:endParaRPr lang="ru-RU" sz="1400" b="1" dirty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Платформа обладает механизмом выгрузки данных в информационную систему пользователя и позволяет сторонним системам получить доступ к данным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ЭНЕРГОКабинета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без прямого участия пользователя. </a:t>
            </a:r>
          </a:p>
        </p:txBody>
      </p:sp>
    </p:spTree>
    <p:extLst>
      <p:ext uri="{BB962C8B-B14F-4D97-AF65-F5344CB8AC3E}">
        <p14:creationId xmlns:p14="http://schemas.microsoft.com/office/powerpoint/2010/main" val="4358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07504" y="267494"/>
            <a:ext cx="7727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Цифровая среда приборного учета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237" y="4034333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Благодаря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своему уникальному коду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соответствующему штрих-коду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прибор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однозначным образом идентифицируется в сети.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Код-идентификатор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является ключом к технологической базе данных, содержащей информацию о событиях жизненного цикла конкретного прибора.</a:t>
            </a:r>
          </a:p>
          <a:p>
            <a:pPr>
              <a:spcBef>
                <a:spcPts val="600"/>
              </a:spcBef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10" y="537189"/>
            <a:ext cx="3707843" cy="35748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3012823"/>
            <a:ext cx="655272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Для того, чтобы прибор мог оборачиваться в условиях новой цифровой среды, он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наделяется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уникальным идентификатором.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Идентификатор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несет информацию об изготовителе и заводском номере устройства.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831625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90000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В эру интернета вещей совершенствуются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и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IT- технологии, в которых прибор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создается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и существует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своим жизненным циклом.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343847"/>
            <a:ext cx="55446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1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Платформа </a:t>
            </a:r>
            <a:r>
              <a:rPr lang="ru-RU" sz="1400" b="1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ЭНЕРГОКабинет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поддерживает производство приборов.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Платформа включает технологическое программное обеспечение, адресованное производителям. 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Этот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сервис используется для интеграции в измерительные приборы интерфейса стандарта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LoRaWAN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, задача платформы - сделать  простым и удобным подключение устройств к IOT – сервисам.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78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18568" y="2139702"/>
            <a:ext cx="490170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СПАСИБО ЗА ВНИМАНИЕ!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67855" y="3867894"/>
            <a:ext cx="492442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4D4D4D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50"/>
              </a:spcBef>
            </a:pPr>
            <a:r>
              <a:rPr lang="en-US" altLang="ru-RU" sz="2400" dirty="0">
                <a:solidFill>
                  <a:srgbClr val="FF3300"/>
                </a:solidFill>
              </a:rPr>
              <a:t>www. karat-npo.com</a:t>
            </a:r>
            <a:endParaRPr lang="ru-RU" altLang="ru-RU" sz="2400" dirty="0">
              <a:solidFill>
                <a:srgbClr val="FF33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9512" y="321469"/>
            <a:ext cx="4536504" cy="33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0000" tIns="72000" rIns="90000" bIns="72000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Научно-Производственное Объединение КАРАТ</a:t>
            </a:r>
          </a:p>
        </p:txBody>
      </p:sp>
    </p:spTree>
    <p:extLst>
      <p:ext uri="{BB962C8B-B14F-4D97-AF65-F5344CB8AC3E}">
        <p14:creationId xmlns:p14="http://schemas.microsoft.com/office/powerpoint/2010/main" val="24315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51066"/>
              </p:ext>
            </p:extLst>
          </p:nvPr>
        </p:nvGraphicFramePr>
        <p:xfrm>
          <a:off x="108496" y="1619636"/>
          <a:ext cx="8928000" cy="205663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64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приборов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учета </a:t>
                      </a:r>
                      <a:endParaRPr lang="ru-RU" alt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67218" marB="268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Инженерные услуги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сфере приборного учета и автоматизации</a:t>
                      </a: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метрологической лаборатории</a:t>
                      </a: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Поставка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теплотехнического оборудования</a:t>
                      </a:r>
                      <a:endParaRPr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</a:pPr>
                      <a:endParaRPr lang="ru-RU" altLang="ru-RU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7218" marB="2688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98" name="Rectangle 16"/>
          <p:cNvSpPr>
            <a:spLocks noChangeArrowheads="1"/>
          </p:cNvSpPr>
          <p:nvPr/>
        </p:nvSpPr>
        <p:spPr bwMode="auto">
          <a:xfrm>
            <a:off x="106362" y="879872"/>
            <a:ext cx="8928000" cy="396000"/>
          </a:xfrm>
          <a:prstGeom prst="rect">
            <a:avLst/>
          </a:prstGeom>
          <a:solidFill>
            <a:srgbClr val="CC0000"/>
          </a:solidFill>
          <a:ln w="38100" algn="ctr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altLang="ru-RU" sz="2400" dirty="0"/>
              <a:t> </a:t>
            </a:r>
            <a:r>
              <a:rPr lang="ru-RU" altLang="ru-RU" sz="1600" dirty="0">
                <a:solidFill>
                  <a:schemeClr val="bg1"/>
                </a:solidFill>
              </a:rPr>
              <a:t>Научно-производственное объединение КАРАТ</a:t>
            </a:r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106362" y="4371950"/>
            <a:ext cx="8903486" cy="5147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2000" rIns="90000" bIns="72000" anchor="ctr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333333"/>
                </a:solidFill>
              </a:rPr>
              <a:t>Головной офис</a:t>
            </a:r>
            <a:r>
              <a:rPr lang="ru-RU" altLang="ru-RU" b="0" dirty="0">
                <a:solidFill>
                  <a:srgbClr val="333333"/>
                </a:solidFill>
              </a:rPr>
              <a:t> в Екатеринбурге.  </a:t>
            </a:r>
            <a:r>
              <a:rPr lang="ru-RU" altLang="ru-RU" dirty="0">
                <a:solidFill>
                  <a:srgbClr val="333333"/>
                </a:solidFill>
              </a:rPr>
              <a:t>Филиалы</a:t>
            </a:r>
            <a:r>
              <a:rPr lang="ru-RU" altLang="ru-RU" b="0" dirty="0">
                <a:solidFill>
                  <a:srgbClr val="333333"/>
                </a:solidFill>
              </a:rPr>
              <a:t>: Москва, Челябинск, Пермь, Новосибирск, Красноярск, Владивосток</a:t>
            </a:r>
          </a:p>
          <a:p>
            <a:pPr eaLnBrk="1" hangingPunct="1"/>
            <a:r>
              <a:rPr lang="ru-RU" altLang="ru-RU" dirty="0">
                <a:solidFill>
                  <a:srgbClr val="333333"/>
                </a:solidFill>
              </a:rPr>
              <a:t>Штат</a:t>
            </a:r>
            <a:r>
              <a:rPr lang="ru-RU" altLang="ru-RU" b="0" dirty="0">
                <a:solidFill>
                  <a:srgbClr val="333333"/>
                </a:solidFill>
              </a:rPr>
              <a:t>: </a:t>
            </a:r>
            <a:r>
              <a:rPr lang="ru-RU" altLang="ru-RU" b="0" dirty="0" smtClean="0">
                <a:solidFill>
                  <a:srgbClr val="333333"/>
                </a:solidFill>
              </a:rPr>
              <a:t>240 </a:t>
            </a:r>
            <a:r>
              <a:rPr lang="ru-RU" altLang="ru-RU" b="0" dirty="0" smtClean="0">
                <a:solidFill>
                  <a:srgbClr val="333333"/>
                </a:solidFill>
              </a:rPr>
              <a:t>человек                                               Краснодар, Тюмень</a:t>
            </a:r>
            <a:endParaRPr lang="ru-RU" altLang="ru-RU" b="0" dirty="0">
              <a:solidFill>
                <a:srgbClr val="333333"/>
              </a:solidFill>
            </a:endParaRPr>
          </a:p>
        </p:txBody>
      </p:sp>
      <p:pic>
        <p:nvPicPr>
          <p:cNvPr id="4102" name="Picture 14" descr="DSCN7837"/>
          <p:cNvPicPr>
            <a:picLocks noChangeAspect="1" noChangeArrowheads="1"/>
          </p:cNvPicPr>
          <p:nvPr/>
        </p:nvPicPr>
        <p:blipFill rotWithShape="1"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876" y="2211710"/>
            <a:ext cx="2184587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4562" y="2211710"/>
            <a:ext cx="2185286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21"/>
          <p:cNvSpPr>
            <a:spLocks noChangeArrowheads="1"/>
          </p:cNvSpPr>
          <p:nvPr/>
        </p:nvSpPr>
        <p:spPr bwMode="auto">
          <a:xfrm>
            <a:off x="106362" y="3795886"/>
            <a:ext cx="8903486" cy="553640"/>
          </a:xfrm>
          <a:prstGeom prst="triangle">
            <a:avLst>
              <a:gd name="adj" fmla="val 50000"/>
            </a:avLst>
          </a:prstGeom>
          <a:solidFill>
            <a:srgbClr val="EAEAE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</a:rPr>
              <a:t>на рынке с 1994 г.</a:t>
            </a:r>
          </a:p>
        </p:txBody>
      </p:sp>
      <p:pic>
        <p:nvPicPr>
          <p:cNvPr id="4120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6147" y="2211710"/>
            <a:ext cx="2251244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AutoShape 18"/>
          <p:cNvSpPr>
            <a:spLocks noChangeArrowheads="1"/>
          </p:cNvSpPr>
          <p:nvPr/>
        </p:nvSpPr>
        <p:spPr bwMode="auto">
          <a:xfrm>
            <a:off x="7750175" y="1347614"/>
            <a:ext cx="349250" cy="223838"/>
          </a:xfrm>
          <a:prstGeom prst="downArrow">
            <a:avLst>
              <a:gd name="adj1" fmla="val 50000"/>
              <a:gd name="adj2" fmla="val 23505"/>
            </a:avLst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7" name="AutoShape 18"/>
          <p:cNvSpPr>
            <a:spLocks noChangeArrowheads="1"/>
          </p:cNvSpPr>
          <p:nvPr/>
        </p:nvSpPr>
        <p:spPr bwMode="auto">
          <a:xfrm>
            <a:off x="5507038" y="1357139"/>
            <a:ext cx="349250" cy="223838"/>
          </a:xfrm>
          <a:prstGeom prst="downArrow">
            <a:avLst>
              <a:gd name="adj1" fmla="val 50000"/>
              <a:gd name="adj2" fmla="val 23505"/>
            </a:avLst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6" name="AutoShape 18"/>
          <p:cNvSpPr>
            <a:spLocks noChangeArrowheads="1"/>
          </p:cNvSpPr>
          <p:nvPr/>
        </p:nvSpPr>
        <p:spPr bwMode="auto">
          <a:xfrm>
            <a:off x="3317875" y="1347614"/>
            <a:ext cx="349250" cy="223838"/>
          </a:xfrm>
          <a:prstGeom prst="downArrow">
            <a:avLst>
              <a:gd name="adj1" fmla="val 50000"/>
              <a:gd name="adj2" fmla="val 23505"/>
            </a:avLst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9" name="AutoShape 18"/>
          <p:cNvSpPr>
            <a:spLocks noChangeArrowheads="1"/>
          </p:cNvSpPr>
          <p:nvPr/>
        </p:nvSpPr>
        <p:spPr bwMode="auto">
          <a:xfrm>
            <a:off x="1144588" y="1347614"/>
            <a:ext cx="349250" cy="223838"/>
          </a:xfrm>
          <a:prstGeom prst="downArrow">
            <a:avLst>
              <a:gd name="adj1" fmla="val 50000"/>
              <a:gd name="adj2" fmla="val 23505"/>
            </a:avLst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5" name="Picture 17" descr="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62" y="2211710"/>
            <a:ext cx="2144226" cy="144836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7494"/>
            <a:ext cx="154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EE0000"/>
                </a:solidFill>
                <a:latin typeface="Arial" charset="0"/>
                <a:ea typeface="MS PGothic" pitchFamily="34" charset="-128"/>
              </a:rPr>
              <a:t>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30065776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1107541951"/>
              </p:ext>
            </p:extLst>
          </p:nvPr>
        </p:nvGraphicFramePr>
        <p:xfrm>
          <a:off x="-31649" y="717551"/>
          <a:ext cx="9061614" cy="436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17" y="4346864"/>
            <a:ext cx="970843" cy="74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47" y="4270475"/>
            <a:ext cx="668078" cy="82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09" y="4358388"/>
            <a:ext cx="83715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5"/>
          <p:cNvSpPr>
            <a:spLocks noChangeArrowheads="1"/>
          </p:cNvSpPr>
          <p:nvPr/>
        </p:nvSpPr>
        <p:spPr bwMode="auto">
          <a:xfrm>
            <a:off x="6403479" y="4712245"/>
            <a:ext cx="1912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КАРАТ-551</a:t>
            </a: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электромагнитные</a:t>
            </a:r>
          </a:p>
        </p:txBody>
      </p:sp>
      <p:sp>
        <p:nvSpPr>
          <p:cNvPr id="39" name="Прямоугольник 5"/>
          <p:cNvSpPr>
            <a:spLocks noChangeArrowheads="1"/>
          </p:cNvSpPr>
          <p:nvPr/>
        </p:nvSpPr>
        <p:spPr bwMode="auto">
          <a:xfrm>
            <a:off x="4509368" y="4712245"/>
            <a:ext cx="157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КАРАТ-РС</a:t>
            </a:r>
          </a:p>
          <a:p>
            <a:pPr eaLnBrk="1" hangingPunct="1">
              <a:spcBef>
                <a:spcPts val="0"/>
              </a:spcBef>
              <a:buSzPct val="90000"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ультразвуковые</a:t>
            </a:r>
          </a:p>
        </p:txBody>
      </p:sp>
      <p:sp>
        <p:nvSpPr>
          <p:cNvPr id="40" name="Прямоугольник 5"/>
          <p:cNvSpPr>
            <a:spLocks noChangeArrowheads="1"/>
          </p:cNvSpPr>
          <p:nvPr/>
        </p:nvSpPr>
        <p:spPr bwMode="auto">
          <a:xfrm>
            <a:off x="2469778" y="4731990"/>
            <a:ext cx="1454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КАРАТ-520</a:t>
            </a:r>
            <a:endParaRPr lang="ru-RU" altLang="ru-RU" sz="7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ультразвуковые</a:t>
            </a:r>
          </a:p>
        </p:txBody>
      </p:sp>
      <p:sp>
        <p:nvSpPr>
          <p:cNvPr id="41" name="Прямоугольник 5"/>
          <p:cNvSpPr>
            <a:spLocks noChangeArrowheads="1"/>
          </p:cNvSpPr>
          <p:nvPr/>
        </p:nvSpPr>
        <p:spPr bwMode="auto">
          <a:xfrm>
            <a:off x="3500528" y="3048783"/>
            <a:ext cx="21669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КАРАТ-КОМПАКТ-2-213</a:t>
            </a:r>
            <a:endParaRPr lang="ru-RU" altLang="ru-RU" sz="7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Ультразвуковые теплосчетчики</a:t>
            </a:r>
            <a:endParaRPr lang="ru-RU" altLang="ru-RU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Прямоугольник 5"/>
          <p:cNvSpPr>
            <a:spLocks noChangeArrowheads="1"/>
          </p:cNvSpPr>
          <p:nvPr/>
        </p:nvSpPr>
        <p:spPr bwMode="auto">
          <a:xfrm>
            <a:off x="6660232" y="3971868"/>
            <a:ext cx="14859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КАРАТ-308</a:t>
            </a:r>
          </a:p>
        </p:txBody>
      </p:sp>
      <p:pic>
        <p:nvPicPr>
          <p:cNvPr id="43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0938">
            <a:off x="7618170" y="3520667"/>
            <a:ext cx="861603" cy="6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680">
            <a:off x="5810467" y="3497823"/>
            <a:ext cx="871206" cy="70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66" y="3578127"/>
            <a:ext cx="766242" cy="57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5"/>
          <p:cNvSpPr>
            <a:spLocks noChangeArrowheads="1"/>
          </p:cNvSpPr>
          <p:nvPr/>
        </p:nvSpPr>
        <p:spPr bwMode="auto">
          <a:xfrm>
            <a:off x="4788024" y="4026877"/>
            <a:ext cx="16906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КАРАТ-307</a:t>
            </a:r>
          </a:p>
        </p:txBody>
      </p:sp>
      <p:sp>
        <p:nvSpPr>
          <p:cNvPr id="48" name="Прямоугольник 5"/>
          <p:cNvSpPr>
            <a:spLocks noChangeArrowheads="1"/>
          </p:cNvSpPr>
          <p:nvPr/>
        </p:nvSpPr>
        <p:spPr bwMode="auto">
          <a:xfrm>
            <a:off x="3059832" y="4005819"/>
            <a:ext cx="123666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КАРАТ-306</a:t>
            </a:r>
          </a:p>
        </p:txBody>
      </p:sp>
      <p:pic>
        <p:nvPicPr>
          <p:cNvPr id="49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14" y="885578"/>
            <a:ext cx="973136" cy="7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рямоугольник 5"/>
          <p:cNvSpPr>
            <a:spLocks noChangeArrowheads="1"/>
          </p:cNvSpPr>
          <p:nvPr/>
        </p:nvSpPr>
        <p:spPr bwMode="auto">
          <a:xfrm>
            <a:off x="3491880" y="1327869"/>
            <a:ext cx="1595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электронный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сервис</a:t>
            </a:r>
          </a:p>
          <a:p>
            <a:pPr algn="ctr"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ЭНЕРГОКАБИНЕТ</a:t>
            </a:r>
            <a:endParaRPr lang="ru-RU" altLang="ru-RU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401" y="1802483"/>
            <a:ext cx="794953" cy="56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"/>
          <p:cNvSpPr>
            <a:spLocks noChangeArrowheads="1"/>
          </p:cNvSpPr>
          <p:nvPr/>
        </p:nvSpPr>
        <p:spPr bwMode="auto">
          <a:xfrm>
            <a:off x="3200971" y="2156252"/>
            <a:ext cx="14430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902</a:t>
            </a:r>
            <a:endParaRPr lang="ru-RU" altLang="ru-RU" sz="7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коммуникатор  </a:t>
            </a: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GSM/ GPRS</a:t>
            </a:r>
          </a:p>
        </p:txBody>
      </p:sp>
      <p:sp>
        <p:nvSpPr>
          <p:cNvPr id="53" name="Прямоугольник 5"/>
          <p:cNvSpPr>
            <a:spLocks noChangeArrowheads="1"/>
          </p:cNvSpPr>
          <p:nvPr/>
        </p:nvSpPr>
        <p:spPr bwMode="auto">
          <a:xfrm>
            <a:off x="7566291" y="2156252"/>
            <a:ext cx="147020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ru-RU" sz="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конвертер </a:t>
            </a:r>
            <a:endParaRPr lang="en-US" altLang="ru-RU" sz="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интерфейса</a:t>
            </a:r>
            <a:r>
              <a:rPr lang="en-US" altLang="ru-RU" sz="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ru-RU" sz="700" dirty="0" err="1">
                <a:solidFill>
                  <a:schemeClr val="accent5">
                    <a:lumMod val="50000"/>
                  </a:schemeClr>
                </a:solidFill>
              </a:rPr>
              <a:t>LoRaWan</a:t>
            </a:r>
            <a:endParaRPr lang="en-US" altLang="ru-RU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Прямоугольник 5"/>
          <p:cNvSpPr>
            <a:spLocks noChangeArrowheads="1"/>
          </p:cNvSpPr>
          <p:nvPr/>
        </p:nvSpPr>
        <p:spPr bwMode="auto">
          <a:xfrm>
            <a:off x="6145931" y="2156252"/>
            <a:ext cx="15224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11, </a:t>
            </a:r>
            <a:endParaRPr lang="en-US" altLang="ru-RU" sz="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КАРАТ-91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ru-RU" altLang="ru-RU" sz="7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контроллеры  </a:t>
            </a:r>
            <a:r>
              <a:rPr lang="en-US" altLang="ru-RU" sz="700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altLang="ru-RU" sz="700" dirty="0">
                <a:solidFill>
                  <a:schemeClr val="accent5">
                    <a:lumMod val="50000"/>
                  </a:schemeClr>
                </a:solidFill>
              </a:rPr>
              <a:t>bus</a:t>
            </a:r>
          </a:p>
        </p:txBody>
      </p:sp>
      <p:sp>
        <p:nvSpPr>
          <p:cNvPr id="55" name="Прямоугольник 5"/>
          <p:cNvSpPr>
            <a:spLocks noChangeArrowheads="1"/>
          </p:cNvSpPr>
          <p:nvPr/>
        </p:nvSpPr>
        <p:spPr bwMode="auto">
          <a:xfrm>
            <a:off x="4718551" y="2156252"/>
            <a:ext cx="15816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КАРАТ-910</a:t>
            </a: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>
                <a:solidFill>
                  <a:schemeClr val="accent5">
                    <a:lumMod val="50000"/>
                  </a:schemeClr>
                </a:solidFill>
              </a:rPr>
              <a:t>конвертер </a:t>
            </a:r>
            <a:endParaRPr lang="en-US" altLang="ru-RU" sz="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Интерфейса</a:t>
            </a:r>
            <a:r>
              <a:rPr lang="en-US" altLang="ru-RU" sz="700" dirty="0" smtClean="0">
                <a:solidFill>
                  <a:schemeClr val="accent5">
                    <a:lumMod val="50000"/>
                  </a:schemeClr>
                </a:solidFill>
              </a:rPr>
              <a:t> Ethernet</a:t>
            </a:r>
            <a:endParaRPr lang="en-US" altLang="ru-RU" sz="7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6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88" y="1802482"/>
            <a:ext cx="647915" cy="5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253">
            <a:off x="5195960" y="1792180"/>
            <a:ext cx="798514" cy="5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520">
            <a:off x="3742676" y="1763588"/>
            <a:ext cx="807328" cy="5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3"/>
          <p:cNvSpPr>
            <a:spLocks noChangeArrowheads="1"/>
          </p:cNvSpPr>
          <p:nvPr/>
        </p:nvSpPr>
        <p:spPr bwMode="auto">
          <a:xfrm>
            <a:off x="156582" y="238291"/>
            <a:ext cx="5711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rgbClr val="EE0000"/>
                </a:solidFill>
              </a:rPr>
              <a:t>Продукция НПО </a:t>
            </a:r>
            <a:r>
              <a:rPr lang="ru-RU" altLang="ru-RU" sz="1600" dirty="0">
                <a:solidFill>
                  <a:srgbClr val="EE0000"/>
                </a:solidFill>
              </a:rPr>
              <a:t>КАРАТ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31" y="2689557"/>
            <a:ext cx="646719" cy="646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92" y="2529770"/>
            <a:ext cx="966294" cy="966294"/>
          </a:xfrm>
          <a:prstGeom prst="rect">
            <a:avLst/>
          </a:prstGeom>
        </p:spPr>
      </p:pic>
      <p:sp>
        <p:nvSpPr>
          <p:cNvPr id="60" name="Прямоугольник 5"/>
          <p:cNvSpPr>
            <a:spLocks noChangeArrowheads="1"/>
          </p:cNvSpPr>
          <p:nvPr/>
        </p:nvSpPr>
        <p:spPr bwMode="auto">
          <a:xfrm>
            <a:off x="5736186" y="2987810"/>
            <a:ext cx="216695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057400" indent="-20574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2522538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2930525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3338513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37465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42037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46609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51181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55753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en-US" altLang="ru-RU" dirty="0" smtClean="0">
                <a:solidFill>
                  <a:srgbClr val="FF0000"/>
                </a:solidFill>
              </a:rPr>
              <a:t>NEW</a:t>
            </a:r>
            <a:r>
              <a:rPr lang="en-US" altLang="ru-RU" sz="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КАРАТ-КОМПАКТ-2-223</a:t>
            </a:r>
            <a:endParaRPr lang="ru-RU" altLang="ru-RU" sz="7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SzPct val="90000"/>
              <a:buFont typeface="Wingdings" pitchFamily="2" charset="2"/>
              <a:buNone/>
            </a:pPr>
            <a:r>
              <a:rPr lang="ru-RU" altLang="ru-RU" sz="700" dirty="0" smtClean="0">
                <a:solidFill>
                  <a:schemeClr val="accent5">
                    <a:lumMod val="50000"/>
                  </a:schemeClr>
                </a:solidFill>
              </a:rPr>
              <a:t>Ультразвуковые теплосчетчики</a:t>
            </a:r>
            <a:endParaRPr lang="ru-RU" altLang="ru-RU" sz="7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56582" y="360988"/>
            <a:ext cx="7583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Интернет вещей – мировой тренд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11710"/>
            <a:ext cx="4176464" cy="24770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7058" y="1131590"/>
            <a:ext cx="898741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0" indent="-2057400" algn="just">
              <a:spcAft>
                <a:spcPts val="600"/>
              </a:spcAft>
              <a:buSzPct val="90000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Современный мир становится цифровым.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Вещи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, которыми мы пользуемся, становятся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«умнее».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  <a:buSzPct val="90000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Такие изменения происходят и в учете энергетических ресурсов.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Приборы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, которые служат человеку уже более ста лет,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постепенно становятся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интеллектуальными и управляемыми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71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07504" y="267494"/>
            <a:ext cx="7727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Требования к приборам в эпоху </a:t>
            </a:r>
            <a:r>
              <a:rPr lang="ru-RU" altLang="ru-RU" sz="1600" dirty="0" smtClean="0">
                <a:solidFill>
                  <a:srgbClr val="EE0000"/>
                </a:solidFill>
              </a:rPr>
              <a:t>интернета вещей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7"/>
          <a:stretch>
            <a:fillRect/>
          </a:stretch>
        </p:blipFill>
        <p:spPr bwMode="auto">
          <a:xfrm>
            <a:off x="77001" y="1193102"/>
            <a:ext cx="4706171" cy="509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8" y="3327322"/>
            <a:ext cx="1744011" cy="17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3" y="1364368"/>
            <a:ext cx="1784445" cy="1322402"/>
          </a:xfrm>
          <a:prstGeom prst="rect">
            <a:avLst/>
          </a:prstGeom>
          <a:noFill/>
          <a:ln>
            <a:noFill/>
          </a:ln>
          <a:effectLst>
            <a:outerShdw blurRad="165100" dist="76200" dir="7500000" algn="ctr" rotWithShape="0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42" y="2881601"/>
            <a:ext cx="1714921" cy="172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2" y="946819"/>
            <a:ext cx="2183030" cy="2086976"/>
          </a:xfrm>
          <a:prstGeom prst="rect">
            <a:avLst/>
          </a:prstGeom>
          <a:noFill/>
          <a:ln>
            <a:noFill/>
          </a:ln>
          <a:effectLst>
            <a:outerShdw blurRad="152400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/>
          </a:sp3d>
        </p:spPr>
      </p:pic>
      <p:sp>
        <p:nvSpPr>
          <p:cNvPr id="24" name="Прямоугольник 23"/>
          <p:cNvSpPr/>
          <p:nvPr/>
        </p:nvSpPr>
        <p:spPr>
          <a:xfrm>
            <a:off x="4696566" y="1663219"/>
            <a:ext cx="439248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Требования к прибору 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IoT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эпохи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служит и работает в определенных сетях;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неразрывно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связан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со всемирной сетью;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цифровой прибор, синхронизирован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со службой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глобального времени;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обеспечивает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сервисы как конечному пользователю, так и поставщикам ресурсов, коммунальным управляющим компаниям.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96566" y="944993"/>
            <a:ext cx="4195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В эру интернета вещей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изменяются требования к приборам.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20035" y="3853482"/>
            <a:ext cx="41955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Эти требования к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приборам мы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учли при создании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нового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ультразвукового теплосчетчика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КАРАТ-Компакт-2-223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 </a:t>
            </a:r>
          </a:p>
        </p:txBody>
      </p:sp>
      <p:pic>
        <p:nvPicPr>
          <p:cNvPr id="20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7" y="2300489"/>
            <a:ext cx="958849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3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07504" y="267494"/>
            <a:ext cx="7727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КАРАТ-Компакт -2-223  -  </a:t>
            </a:r>
            <a:r>
              <a:rPr lang="ru-RU" altLang="ru-RU" sz="1600" dirty="0" smtClean="0">
                <a:solidFill>
                  <a:srgbClr val="EE0000"/>
                </a:solidFill>
              </a:rPr>
              <a:t>ультразвуковая технология измерения 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1019542"/>
            <a:ext cx="5184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одной стороны, теплосчетчик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КАРАТ-Компакт-2-223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– традиционный квартирный прибор, в основе работы которого лежит ультразвуковая технология измерения расхода. </a:t>
            </a: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0" y="2868310"/>
            <a:ext cx="2905713" cy="1853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3967"/>
            <a:ext cx="3368001" cy="22102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79912" y="2139702"/>
            <a:ext cx="525658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Благодаря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динамическому диапазону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1: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250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учитываются очень низкие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расходы.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414378"/>
            <a:ext cx="5763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Архив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данных 1440 часов + 460 дней + 144 месяцев+ 256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событий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3537628"/>
            <a:ext cx="590465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КАРАТ-Компакт-2-223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- это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приборы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, содержащие в памяти большое количество параметров, вычисляющих температуру, тепловую энергию и другие расходные характеристики.</a:t>
            </a:r>
          </a:p>
        </p:txBody>
      </p:sp>
    </p:spTree>
    <p:extLst>
      <p:ext uri="{BB962C8B-B14F-4D97-AF65-F5344CB8AC3E}">
        <p14:creationId xmlns:p14="http://schemas.microsoft.com/office/powerpoint/2010/main" val="8475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07504" y="267494"/>
            <a:ext cx="7727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КАРАТ-Компакт -2-223  -  </a:t>
            </a:r>
            <a:r>
              <a:rPr lang="ru-RU" altLang="ru-RU" sz="1600" dirty="0">
                <a:solidFill>
                  <a:srgbClr val="EE0000"/>
                </a:solidFill>
              </a:rPr>
              <a:t>цифровой прибор эпохи интернета вещей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8635"/>
            <a:ext cx="2304256" cy="32302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87824" y="1068635"/>
            <a:ext cx="594481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В то же самое время, 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КАРАТ-Компакт -2-223 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-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это смарт счетчик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нового поколения, созданный для использования в цифровом мире. 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От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приборов предыдущего поколения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КАРАТ-Компакт-2-223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отличается интегрированным интерфейсом международного стандарта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LoRaWAN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 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В приборе заложена </a:t>
            </a:r>
            <a:r>
              <a:rPr lang="ru-RU" sz="1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технология </a:t>
            </a:r>
            <a:r>
              <a:rPr lang="en-US" sz="1400" dirty="0" err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IoT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CONNECTED PART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-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Технология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дает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простое автоматизированное подключение к сети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LoRaWAN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и обеспечивает доступ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к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специализированному сервису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ЭНЕРГОКабинет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95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635896" y="1098255"/>
            <a:ext cx="532859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Предлагаемое нами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LoRaWAN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-решение обеспечивает потребителю: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Управляемая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периодичность связи;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Управляемый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объем передаваемой информации;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Управляемое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расписание связи;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Большое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количество нисходящих команд (средство обеспечения полноты данных в случае временного отсутствия или нарушения связи)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Синхронизация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внутренних часов устройств со службой глобального времени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5254"/>
            <a:ext cx="3263379" cy="2226576"/>
          </a:xfrm>
          <a:prstGeom prst="rect">
            <a:avLst/>
          </a:prstGeom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7504" y="228990"/>
            <a:ext cx="7992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КАРАТ-Компакт -</a:t>
            </a:r>
            <a:r>
              <a:rPr lang="ru-RU" altLang="ru-RU" sz="1600" dirty="0" smtClean="0">
                <a:solidFill>
                  <a:srgbClr val="EE0000"/>
                </a:solidFill>
              </a:rPr>
              <a:t>2-223 </a:t>
            </a:r>
            <a:r>
              <a:rPr lang="ru-RU" altLang="ru-RU" sz="1600" dirty="0" smtClean="0">
                <a:solidFill>
                  <a:srgbClr val="EE0000"/>
                </a:solidFill>
              </a:rPr>
              <a:t>с интегрированным интерфейсом </a:t>
            </a:r>
            <a:r>
              <a:rPr lang="en-US" altLang="ru-RU" sz="1600" dirty="0" err="1" smtClean="0">
                <a:solidFill>
                  <a:srgbClr val="EE0000"/>
                </a:solidFill>
              </a:rPr>
              <a:t>LoRaWAN</a:t>
            </a:r>
            <a:r>
              <a:rPr lang="ru-RU" altLang="ru-RU" sz="1600" dirty="0" smtClean="0">
                <a:solidFill>
                  <a:srgbClr val="EE0000"/>
                </a:solidFill>
              </a:rPr>
              <a:t> 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07504" y="267494"/>
            <a:ext cx="7727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sz="1600" dirty="0" smtClean="0">
                <a:solidFill>
                  <a:srgbClr val="EE0000"/>
                </a:solidFill>
              </a:rPr>
              <a:t>Современный продукт - не сам теплосчетчик, а информация с прибора </a:t>
            </a:r>
            <a:endParaRPr lang="ru-RU" altLang="ru-RU" sz="1600" dirty="0">
              <a:solidFill>
                <a:srgbClr val="EE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275606"/>
            <a:ext cx="5232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Создавая этот прибор, мы понимали, что современным продуктом является не сам теплосчетчик, показывающий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информацию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на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дисплее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.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9822"/>
            <a:ext cx="2584917" cy="1696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6080"/>
            <a:ext cx="3312368" cy="21737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3425829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Современным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продуктом является информация, доставленная с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прибора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по беспроводным сетям в облачные сервисы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и далее предоставленная оттуда на привычные пользователю устройства – компьютеры, планшеты, телефоны.</a:t>
            </a:r>
          </a:p>
        </p:txBody>
      </p:sp>
    </p:spTree>
    <p:extLst>
      <p:ext uri="{BB962C8B-B14F-4D97-AF65-F5344CB8AC3E}">
        <p14:creationId xmlns:p14="http://schemas.microsoft.com/office/powerpoint/2010/main" val="26979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5381</TotalTime>
  <Words>856</Words>
  <Application>Microsoft Office PowerPoint</Application>
  <PresentationFormat>Экран (16:9)</PresentationFormat>
  <Paragraphs>121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Волковинская Людмила Федоровна</dc:creator>
  <cp:lastModifiedBy>Волковинская Людмила Федоровна</cp:lastModifiedBy>
  <cp:revision>195</cp:revision>
  <cp:lastPrinted>2018-11-09T09:49:50Z</cp:lastPrinted>
  <dcterms:created xsi:type="dcterms:W3CDTF">2017-10-03T07:14:16Z</dcterms:created>
  <dcterms:modified xsi:type="dcterms:W3CDTF">2018-11-09T10:02:19Z</dcterms:modified>
</cp:coreProperties>
</file>