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848" r:id="rId1"/>
    <p:sldMasterId id="2147485862" r:id="rId2"/>
    <p:sldMasterId id="2147485900" r:id="rId3"/>
    <p:sldMasterId id="2147485913" r:id="rId4"/>
    <p:sldMasterId id="2147485927" r:id="rId5"/>
  </p:sldMasterIdLst>
  <p:notesMasterIdLst>
    <p:notesMasterId r:id="rId22"/>
  </p:notesMasterIdLst>
  <p:handoutMasterIdLst>
    <p:handoutMasterId r:id="rId23"/>
  </p:handoutMasterIdLst>
  <p:sldIdLst>
    <p:sldId id="738" r:id="rId6"/>
    <p:sldId id="734" r:id="rId7"/>
    <p:sldId id="735" r:id="rId8"/>
    <p:sldId id="741" r:id="rId9"/>
    <p:sldId id="761" r:id="rId10"/>
    <p:sldId id="765" r:id="rId11"/>
    <p:sldId id="706" r:id="rId12"/>
    <p:sldId id="742" r:id="rId13"/>
    <p:sldId id="744" r:id="rId14"/>
    <p:sldId id="745" r:id="rId15"/>
    <p:sldId id="757" r:id="rId16"/>
    <p:sldId id="750" r:id="rId17"/>
    <p:sldId id="751" r:id="rId18"/>
    <p:sldId id="726" r:id="rId19"/>
    <p:sldId id="762" r:id="rId20"/>
    <p:sldId id="763" r:id="rId21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80384EC-D4F3-4F4E-8DAC-CACC105FDC67}">
          <p14:sldIdLst>
            <p14:sldId id="738"/>
            <p14:sldId id="734"/>
            <p14:sldId id="735"/>
            <p14:sldId id="741"/>
            <p14:sldId id="761"/>
            <p14:sldId id="706"/>
            <p14:sldId id="742"/>
            <p14:sldId id="744"/>
          </p14:sldIdLst>
        </p14:section>
        <p14:section name="Раздел без заголовка" id="{F1ECD79C-AA01-4B30-B2E4-0E5DC385A7CC}">
          <p14:sldIdLst>
            <p14:sldId id="745"/>
            <p14:sldId id="757"/>
            <p14:sldId id="750"/>
            <p14:sldId id="751"/>
            <p14:sldId id="726"/>
            <p14:sldId id="762"/>
            <p14:sldId id="7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6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3045" userDrawn="1">
          <p15:clr>
            <a:srgbClr val="A4A3A4"/>
          </p15:clr>
        </p15:guide>
        <p15:guide id="6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лександр" initials="А.А." lastIdx="1" clrIdx="0"/>
  <p:cmAuthor id="1" name="Григорьева Анастасия Сергеевна" initials="ГАС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 frameSlides="1"/>
  <p:showPr loop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C0CFEA"/>
    <a:srgbClr val="2A4C74"/>
    <a:srgbClr val="005386"/>
    <a:srgbClr val="FFFFFF"/>
    <a:srgbClr val="5F5F5F"/>
    <a:srgbClr val="920000"/>
    <a:srgbClr val="CC0000"/>
    <a:srgbClr val="6292BE"/>
    <a:srgbClr val="9DCB9F"/>
    <a:srgbClr val="C9DF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280" autoAdjust="0"/>
  </p:normalViewPr>
  <p:slideViewPr>
    <p:cSldViewPr snapToGrid="0">
      <p:cViewPr>
        <p:scale>
          <a:sx n="100" d="100"/>
          <a:sy n="100" d="100"/>
        </p:scale>
        <p:origin x="-408" y="-216"/>
      </p:cViewPr>
      <p:guideLst>
        <p:guide orient="horz" pos="2886"/>
        <p:guide orient="horz" pos="3045"/>
        <p:guide orient="horz" pos="2069"/>
        <p:guide pos="665"/>
        <p:guide pos="7015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18" Type="http://schemas.openxmlformats.org/officeDocument/2006/relationships/image" Target="../media/image45.emf"/><Relationship Id="rId3" Type="http://schemas.openxmlformats.org/officeDocument/2006/relationships/image" Target="../media/image30.emf"/><Relationship Id="rId21" Type="http://schemas.openxmlformats.org/officeDocument/2006/relationships/image" Target="../media/image48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emf"/><Relationship Id="rId16" Type="http://schemas.openxmlformats.org/officeDocument/2006/relationships/image" Target="../media/image43.emf"/><Relationship Id="rId20" Type="http://schemas.openxmlformats.org/officeDocument/2006/relationships/image" Target="../media/image47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19" Type="http://schemas.openxmlformats.org/officeDocument/2006/relationships/image" Target="../media/image46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0" tIns="45435" rIns="90870" bIns="45435" numCol="1" anchor="t" anchorCtr="0" compatLnSpc="1">
            <a:prstTxWarp prst="textNoShape">
              <a:avLst/>
            </a:prstTxWarp>
          </a:bodyPr>
          <a:lstStyle>
            <a:lvl1pPr defTabSz="909144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16" y="1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0" tIns="45435" rIns="90870" bIns="45435" numCol="1" anchor="t" anchorCtr="0" compatLnSpc="1">
            <a:prstTxWarp prst="textNoShape">
              <a:avLst/>
            </a:prstTxWarp>
          </a:bodyPr>
          <a:lstStyle>
            <a:lvl1pPr algn="r" defTabSz="909144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842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0" tIns="45435" rIns="90870" bIns="45435" numCol="1" anchor="b" anchorCtr="0" compatLnSpc="1">
            <a:prstTxWarp prst="textNoShape">
              <a:avLst/>
            </a:prstTxWarp>
          </a:bodyPr>
          <a:lstStyle>
            <a:lvl1pPr defTabSz="909144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16" y="9376842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0" tIns="45435" rIns="90870" bIns="45435" numCol="1" anchor="b" anchorCtr="0" compatLnSpc="1">
            <a:prstTxWarp prst="textNoShape">
              <a:avLst/>
            </a:prstTxWarp>
          </a:bodyPr>
          <a:lstStyle>
            <a:lvl1pPr algn="r" defTabSz="909144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7BA5E60C-211A-4447-8482-03D0CAF260B4}" type="slidenum">
              <a:rPr lang="ru-RU" altLang="ru-RU">
                <a:latin typeface="Arial" panose="020B0604020202020204" pitchFamily="34" charset="0"/>
              </a:rPr>
              <a:pPr/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059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0" tIns="45435" rIns="90870" bIns="45435" numCol="1" anchor="t" anchorCtr="0" compatLnSpc="1">
            <a:prstTxWarp prst="textNoShape">
              <a:avLst/>
            </a:prstTxWarp>
          </a:bodyPr>
          <a:lstStyle>
            <a:lvl1pPr defTabSz="909144" eaLnBrk="0" hangingPunct="0">
              <a:defRPr sz="1200">
                <a:latin typeface="Arial" panose="020B060402020202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16" y="1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0" tIns="45435" rIns="90870" bIns="45435" numCol="1" anchor="t" anchorCtr="0" compatLnSpc="1">
            <a:prstTxWarp prst="textNoShape">
              <a:avLst/>
            </a:prstTxWarp>
          </a:bodyPr>
          <a:lstStyle>
            <a:lvl1pPr algn="r" defTabSz="909144" eaLnBrk="0" hangingPunct="0">
              <a:defRPr sz="1200">
                <a:latin typeface="Arial" panose="020B060402020202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1363"/>
            <a:ext cx="657860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5" y="4689202"/>
            <a:ext cx="5437827" cy="444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0" tIns="45435" rIns="90870" bIns="45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842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0" tIns="45435" rIns="90870" bIns="45435" numCol="1" anchor="b" anchorCtr="0" compatLnSpc="1">
            <a:prstTxWarp prst="textNoShape">
              <a:avLst/>
            </a:prstTxWarp>
          </a:bodyPr>
          <a:lstStyle>
            <a:lvl1pPr defTabSz="909144" eaLnBrk="0" hangingPunct="0">
              <a:defRPr sz="1200">
                <a:latin typeface="Arial" panose="020B060402020202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16" y="9376842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0" tIns="45435" rIns="90870" bIns="45435" numCol="1" anchor="b" anchorCtr="0" compatLnSpc="1">
            <a:prstTxWarp prst="textNoShape">
              <a:avLst/>
            </a:prstTxWarp>
          </a:bodyPr>
          <a:lstStyle>
            <a:lvl1pPr algn="r" defTabSz="909144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51BC3398-6EE3-433D-B072-A72B7CFE9B5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446666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3398-6EE3-433D-B072-A72B7CFE9B56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48563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3398-6EE3-433D-B072-A72B7CFE9B56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3398-6EE3-433D-B072-A72B7CFE9B56}" type="slidenum">
              <a:rPr lang="ru-RU" altLang="ru-RU" smtClean="0"/>
              <a:pPr/>
              <a:t>6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25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3398-6EE3-433D-B072-A72B7CFE9B56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43651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649848"/>
            <a:ext cx="7798558" cy="14325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94126" y="6538912"/>
            <a:ext cx="2743200" cy="365125"/>
          </a:xfrm>
        </p:spPr>
        <p:txBody>
          <a:bodyPr/>
          <a:lstStyle/>
          <a:p>
            <a:fld id="{DB26F96C-D1B2-44C3-8225-53834308FA4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10" y="95534"/>
            <a:ext cx="2102416" cy="70683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H="1">
            <a:off x="0" y="597647"/>
            <a:ext cx="9982200" cy="2854"/>
          </a:xfrm>
          <a:prstGeom prst="line">
            <a:avLst/>
          </a:prstGeom>
          <a:ln w="28575">
            <a:solidFill>
              <a:srgbClr val="284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0052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063-6987-457E-9D45-B66075FD5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18368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CDA4-A33D-4A53-B6B4-B1A367C712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28084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D71B-6E48-47CC-9A74-7E2866E3DA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37128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701D-25FF-45B7-A17F-20071ABA8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07619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224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2440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228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491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179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239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6648-E0EF-4B40-B9C8-AFBDADDDA80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75702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465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151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619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9879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843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701D-25FF-45B7-A17F-20071ABA8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41108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649848"/>
            <a:ext cx="7798558" cy="14325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94126" y="6538912"/>
            <a:ext cx="2743200" cy="365125"/>
          </a:xfrm>
        </p:spPr>
        <p:txBody>
          <a:bodyPr/>
          <a:lstStyle/>
          <a:p>
            <a:fld id="{DB26F96C-D1B2-44C3-8225-53834308FA4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10" y="95534"/>
            <a:ext cx="2102416" cy="70683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H="1">
            <a:off x="0" y="597647"/>
            <a:ext cx="9982200" cy="2854"/>
          </a:xfrm>
          <a:prstGeom prst="line">
            <a:avLst/>
          </a:prstGeom>
          <a:ln w="28575">
            <a:solidFill>
              <a:srgbClr val="284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94363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6648-E0EF-4B40-B9C8-AFBDADDDA80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598720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5BE6-686A-4489-B317-C366C60DB1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72267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C840-F52A-4520-B496-F722718814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7529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5BE6-686A-4489-B317-C366C60DB1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26379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CBE-FF19-4BAE-8B65-ECACAD73284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24319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C77E-10B2-4F64-8FF9-2A1B65DD205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88526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B3DE-5636-4E84-9B33-A62A211CFB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24596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02D8-A8A8-480E-9496-5B80E7E5CE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18924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7875-93F8-4C4E-9465-299F2578092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21584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063-6987-457E-9D45-B66075FD5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83271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CDA4-A33D-4A53-B6B4-B1A367C712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30180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D71B-6E48-47CC-9A74-7E2866E3DA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1601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905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6100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C840-F52A-4520-B496-F722718814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98104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775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1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137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313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927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5431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748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233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033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649848"/>
            <a:ext cx="7798558" cy="14325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94126" y="6538912"/>
            <a:ext cx="2743200" cy="365125"/>
          </a:xfrm>
        </p:spPr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10" y="95534"/>
            <a:ext cx="2102416" cy="70683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H="1">
            <a:off x="0" y="597647"/>
            <a:ext cx="9982200" cy="2854"/>
          </a:xfrm>
          <a:prstGeom prst="line">
            <a:avLst/>
          </a:prstGeom>
          <a:ln w="28575">
            <a:solidFill>
              <a:srgbClr val="284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9930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CBE-FF19-4BAE-8B65-ECACAD73284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8869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41781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3210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173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638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916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917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302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594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8875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9255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C77E-10B2-4F64-8FF9-2A1B65DD205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50200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36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B3DE-5636-4E84-9B33-A62A211CFB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4905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02D8-A8A8-480E-9496-5B80E7E5CE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94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7875-93F8-4C4E-9465-299F2578092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25823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02D8-A8A8-480E-9496-5B80E7E5CE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559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9" r:id="rId1"/>
    <p:sldLayoutId id="2147485850" r:id="rId2"/>
    <p:sldLayoutId id="2147485851" r:id="rId3"/>
    <p:sldLayoutId id="2147485852" r:id="rId4"/>
    <p:sldLayoutId id="2147485853" r:id="rId5"/>
    <p:sldLayoutId id="2147485854" r:id="rId6"/>
    <p:sldLayoutId id="2147485855" r:id="rId7"/>
    <p:sldLayoutId id="2147485856" r:id="rId8"/>
    <p:sldLayoutId id="2147485857" r:id="rId9"/>
    <p:sldLayoutId id="2147485858" r:id="rId10"/>
    <p:sldLayoutId id="2147485859" r:id="rId11"/>
    <p:sldLayoutId id="2147485860" r:id="rId12"/>
    <p:sldLayoutId id="2147485861" r:id="rId13"/>
  </p:sldLayoutIdLst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5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3" r:id="rId1"/>
    <p:sldLayoutId id="2147485864" r:id="rId2"/>
    <p:sldLayoutId id="2147485865" r:id="rId3"/>
    <p:sldLayoutId id="2147485866" r:id="rId4"/>
    <p:sldLayoutId id="2147485867" r:id="rId5"/>
    <p:sldLayoutId id="2147485868" r:id="rId6"/>
    <p:sldLayoutId id="2147485869" r:id="rId7"/>
    <p:sldLayoutId id="2147485870" r:id="rId8"/>
    <p:sldLayoutId id="2147485871" r:id="rId9"/>
    <p:sldLayoutId id="2147485872" r:id="rId10"/>
    <p:sldLayoutId id="2147485873" r:id="rId11"/>
    <p:sldLayoutId id="2147485925" r:id="rId12"/>
  </p:sldLayoutIdLst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02D8-A8A8-480E-9496-5B80E7E5CE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579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  <p:sldLayoutId id="2147485902" r:id="rId2"/>
    <p:sldLayoutId id="2147485903" r:id="rId3"/>
    <p:sldLayoutId id="2147485904" r:id="rId4"/>
    <p:sldLayoutId id="2147485905" r:id="rId5"/>
    <p:sldLayoutId id="2147485906" r:id="rId6"/>
    <p:sldLayoutId id="2147485907" r:id="rId7"/>
    <p:sldLayoutId id="2147485908" r:id="rId8"/>
    <p:sldLayoutId id="2147485909" r:id="rId9"/>
    <p:sldLayoutId id="2147485910" r:id="rId10"/>
    <p:sldLayoutId id="2147485911" r:id="rId11"/>
    <p:sldLayoutId id="2147485912" r:id="rId12"/>
  </p:sldLayoutIdLst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C24F-A70E-4E09-81ED-D97383D788BA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FB16D-7F25-49DF-A592-B9D8A674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74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</p:sldLayoutIdLst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02D8-A8A8-480E-9496-5B80E7E5CE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282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8" r:id="rId1"/>
    <p:sldLayoutId id="2147485929" r:id="rId2"/>
    <p:sldLayoutId id="2147485930" r:id="rId3"/>
    <p:sldLayoutId id="2147485931" r:id="rId4"/>
    <p:sldLayoutId id="2147485932" r:id="rId5"/>
    <p:sldLayoutId id="2147485933" r:id="rId6"/>
    <p:sldLayoutId id="2147485934" r:id="rId7"/>
    <p:sldLayoutId id="2147485935" r:id="rId8"/>
    <p:sldLayoutId id="2147485936" r:id="rId9"/>
    <p:sldLayoutId id="2147485937" r:id="rId10"/>
    <p:sldLayoutId id="2147485938" r:id="rId11"/>
    <p:sldLayoutId id="2147485939" r:id="rId12"/>
  </p:sldLayoutIdLst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9.bin"/><Relationship Id="rId39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56.png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8.bin"/><Relationship Id="rId33" Type="http://schemas.openxmlformats.org/officeDocument/2006/relationships/image" Target="../media/image55.png"/><Relationship Id="rId38" Type="http://schemas.openxmlformats.org/officeDocument/2006/relationships/oleObject" Target="../embeddings/oleObject26.bin"/><Relationship Id="rId2" Type="http://schemas.openxmlformats.org/officeDocument/2006/relationships/slideLayout" Target="../slideLayouts/slideLayout49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7.bin"/><Relationship Id="rId32" Type="http://schemas.openxmlformats.org/officeDocument/2006/relationships/image" Target="../media/image54.png"/><Relationship Id="rId37" Type="http://schemas.openxmlformats.org/officeDocument/2006/relationships/oleObject" Target="../embeddings/oleObject25.bin"/><Relationship Id="rId5" Type="http://schemas.openxmlformats.org/officeDocument/2006/relationships/image" Target="../media/image50.png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6.bin"/><Relationship Id="rId28" Type="http://schemas.openxmlformats.org/officeDocument/2006/relationships/oleObject" Target="../embeddings/oleObject21.bin"/><Relationship Id="rId36" Type="http://schemas.openxmlformats.org/officeDocument/2006/relationships/oleObject" Target="../embeddings/oleObject2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2.bin"/><Relationship Id="rId31" Type="http://schemas.openxmlformats.org/officeDocument/2006/relationships/image" Target="../media/image53.jpeg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5.bin"/><Relationship Id="rId27" Type="http://schemas.openxmlformats.org/officeDocument/2006/relationships/oleObject" Target="../embeddings/oleObject20.bin"/><Relationship Id="rId30" Type="http://schemas.openxmlformats.org/officeDocument/2006/relationships/oleObject" Target="../embeddings/oleObject23.bin"/><Relationship Id="rId35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65.jpe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43" y="3538491"/>
            <a:ext cx="2461672" cy="64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уга 11"/>
          <p:cNvSpPr/>
          <p:nvPr/>
        </p:nvSpPr>
        <p:spPr bwMode="auto">
          <a:xfrm>
            <a:off x="3198255" y="1"/>
            <a:ext cx="965915" cy="860273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</a:pPr>
            <a:endParaRPr lang="ru-RU" sz="2200">
              <a:latin typeface="Arial" charset="0"/>
            </a:endParaRPr>
          </a:p>
        </p:txBody>
      </p:sp>
      <p:sp>
        <p:nvSpPr>
          <p:cNvPr id="13" name="Дуга 12"/>
          <p:cNvSpPr/>
          <p:nvPr/>
        </p:nvSpPr>
        <p:spPr bwMode="auto">
          <a:xfrm>
            <a:off x="4305838" y="1"/>
            <a:ext cx="309093" cy="860273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</a:pPr>
            <a:endParaRPr lang="ru-RU" sz="2200">
              <a:latin typeface="Arial" charset="0"/>
            </a:endParaRPr>
          </a:p>
        </p:txBody>
      </p:sp>
      <p:sp>
        <p:nvSpPr>
          <p:cNvPr id="14" name="Дуга 13"/>
          <p:cNvSpPr/>
          <p:nvPr/>
        </p:nvSpPr>
        <p:spPr bwMode="auto">
          <a:xfrm>
            <a:off x="4782355" y="643945"/>
            <a:ext cx="2653048" cy="860273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</a:pPr>
            <a:endParaRPr lang="ru-RU" sz="2200"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032383" y="4301544"/>
            <a:ext cx="888642" cy="4330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</a:pPr>
            <a:endParaRPr lang="ru-RU" sz="2200">
              <a:latin typeface="Arial" charset="0"/>
            </a:endParaRPr>
          </a:p>
        </p:txBody>
      </p:sp>
      <p:sp>
        <p:nvSpPr>
          <p:cNvPr id="16" name="Блок-схема: данные 15"/>
          <p:cNvSpPr/>
          <p:nvPr/>
        </p:nvSpPr>
        <p:spPr bwMode="auto">
          <a:xfrm>
            <a:off x="1936124" y="1056067"/>
            <a:ext cx="3181082" cy="433068"/>
          </a:xfrm>
          <a:prstGeom prst="flowChartInputOutp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</a:pPr>
            <a:endParaRPr lang="ru-RU" sz="2200"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4518079"/>
            <a:ext cx="12192000" cy="2345408"/>
          </a:xfrm>
          <a:prstGeom prst="rect">
            <a:avLst/>
          </a:prstGeom>
          <a:solidFill>
            <a:srgbClr val="00538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noAutofit/>
          </a:bodyPr>
          <a:lstStyle>
            <a:lvl1pPr marL="177800" indent="-1778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>
              <a:latin typeface="+mj-lt"/>
            </a:endParaRPr>
          </a:p>
          <a:p>
            <a:pPr algn="ctr" eaLnBrk="1" hangingPunct="1"/>
            <a:endParaRPr lang="ru-RU" altLang="ru-RU" dirty="0">
              <a:latin typeface="+mj-lt"/>
            </a:endParaRPr>
          </a:p>
          <a:p>
            <a:pPr algn="ctr" eaLnBrk="1" hangingPunct="1"/>
            <a:endParaRPr lang="ru-RU" altLang="ru-RU" dirty="0">
              <a:latin typeface="+mj-lt"/>
            </a:endParaRP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latin typeface="+mj-lt"/>
              </a:rPr>
              <a:t>АВАНГАРДНЫЕ РЕШЕНИЯ</a:t>
            </a:r>
            <a:endParaRPr lang="en-US" altLang="ru-RU" b="1" dirty="0">
              <a:solidFill>
                <a:schemeClr val="bg1"/>
              </a:solidFill>
              <a:latin typeface="+mj-lt"/>
            </a:endParaRPr>
          </a:p>
          <a:p>
            <a:pPr algn="ctr" eaLnBrk="1" hangingPunct="1"/>
            <a:endParaRPr lang="ru-RU" altLang="ru-RU" b="1" dirty="0">
              <a:solidFill>
                <a:schemeClr val="bg1"/>
              </a:solidFill>
              <a:latin typeface="+mj-lt"/>
            </a:endParaRP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latin typeface="+mj-lt"/>
              </a:rPr>
              <a:t> ДЛЯ ЗАДАЧ ЛЮБОГО УРОВНЯ</a:t>
            </a:r>
          </a:p>
          <a:p>
            <a:pPr algn="ctr" eaLnBrk="1" hangingPunct="1"/>
            <a:endParaRPr lang="ru-RU" altLang="ru-RU" b="1" dirty="0">
              <a:solidFill>
                <a:schemeClr val="bg1"/>
              </a:solidFill>
              <a:latin typeface="+mj-lt"/>
            </a:endParaRPr>
          </a:p>
          <a:p>
            <a:pPr algn="ctr" eaLnBrk="1" hangingPunct="1"/>
            <a:endParaRPr lang="ru-RU" altLang="ru-RU" dirty="0">
              <a:latin typeface="+mj-lt"/>
            </a:endParaRPr>
          </a:p>
          <a:p>
            <a:pPr algn="ctr" eaLnBrk="1" hangingPunct="1"/>
            <a:endParaRPr lang="ru-RU" altLang="ru-RU" dirty="0">
              <a:latin typeface="+mj-lt"/>
            </a:endParaRPr>
          </a:p>
          <a:p>
            <a:pPr algn="ctr" eaLnBrk="1" hangingPunct="1"/>
            <a:endParaRPr lang="ru-RU" altLang="ru-RU" dirty="0">
              <a:latin typeface="+mj-lt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283832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>
            <a:lvl1pPr marL="177800" indent="-1778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ru-RU" dirty="0"/>
          </a:p>
          <a:p>
            <a:pPr algn="ctr" eaLnBrk="1" hangingPunct="1"/>
            <a:endParaRPr lang="en-US" altLang="ru-RU" dirty="0"/>
          </a:p>
          <a:p>
            <a:pPr algn="ctr" eaLnBrk="1" hangingPunct="1"/>
            <a:endParaRPr lang="en-US" altLang="ru-RU" dirty="0"/>
          </a:p>
          <a:p>
            <a:pPr algn="ctr" eaLnBrk="1" hangingPunct="1"/>
            <a:endParaRPr lang="en-US" altLang="ru-RU" dirty="0"/>
          </a:p>
          <a:p>
            <a:pPr algn="ctr" eaLnBrk="1" hangingPunct="1"/>
            <a:endParaRPr lang="en-US" altLang="ru-RU" dirty="0"/>
          </a:p>
          <a:p>
            <a:pPr algn="ctr" eaLnBrk="1" hangingPunct="1"/>
            <a:endParaRPr lang="en-US" altLang="ru-RU" dirty="0"/>
          </a:p>
          <a:p>
            <a:pPr algn="ctr" eaLnBrk="1" hangingPunct="1"/>
            <a:endParaRPr lang="en-US" altLang="ru-RU" dirty="0"/>
          </a:p>
          <a:p>
            <a:pPr algn="ctr" eaLnBrk="1" hangingPunct="1"/>
            <a:endParaRPr lang="ru-RU" altLang="ru-RU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0"/>
            <a:ext cx="12192000" cy="28029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>
            <a:lvl1pPr marL="177800" indent="-1778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80276" y="4755965"/>
            <a:ext cx="11631448" cy="1840287"/>
          </a:xfrm>
          <a:prstGeom prst="rect">
            <a:avLst/>
          </a:prstGeom>
          <a:solidFill>
            <a:srgbClr val="005386"/>
          </a:solidFill>
          <a:ln w="22225" algn="ctr">
            <a:solidFill>
              <a:schemeClr val="bg1"/>
            </a:solidFill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noAutofit/>
          </a:bodyPr>
          <a:lstStyle>
            <a:lvl1pPr marL="177800" indent="-1778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>
              <a:latin typeface="Gilroy ExtraBold" panose="00000900000000000000" pitchFamily="50" charset="-52"/>
            </a:endParaRPr>
          </a:p>
          <a:p>
            <a:pPr algn="ctr" eaLnBrk="1" hangingPunct="1"/>
            <a:r>
              <a:rPr lang="ru-RU" altLang="ru-RU" sz="3600" b="1" dirty="0" smtClean="0">
                <a:solidFill>
                  <a:schemeClr val="bg1"/>
                </a:solidFill>
              </a:rPr>
              <a:t>Комплексное решение по </a:t>
            </a:r>
            <a:r>
              <a:rPr lang="ru-RU" altLang="ru-RU" sz="3600" b="1" dirty="0" err="1" smtClean="0">
                <a:solidFill>
                  <a:schemeClr val="bg1"/>
                </a:solidFill>
              </a:rPr>
              <a:t>энергоучету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 на импортозамещающей аппаратно-программной платформе</a:t>
            </a:r>
            <a:endParaRPr lang="ru-RU" altLang="ru-RU" dirty="0">
              <a:latin typeface="Gilroy ExtraBold" panose="00000900000000000000" pitchFamily="50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22" b="20029"/>
          <a:stretch/>
        </p:blipFill>
        <p:spPr>
          <a:xfrm>
            <a:off x="0" y="-9525"/>
            <a:ext cx="12192000" cy="32639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5993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 advTm="3000">
        <p14:reveal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142505"/>
            <a:ext cx="9896030" cy="3855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ru-RU" sz="2000" kern="0" dirty="0">
              <a:solidFill>
                <a:srgbClr val="0053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fld id="{872E701D-25FF-45B7-A17F-20071ABA8706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71791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2505"/>
            <a:ext cx="99202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39">
              <a:defRPr/>
            </a:pPr>
            <a:r>
              <a:rPr lang="ru-RU" sz="1500" b="1" spc="20" dirty="0">
                <a:solidFill>
                  <a:srgbClr val="002060"/>
                </a:solidFill>
                <a:latin typeface="Calibri Light"/>
                <a:cs typeface="Arial"/>
              </a:rPr>
              <a:t>СИСТЕМЫ ИНТЕЛЛЕКТУАЛЬНОГО УПРАВЛЕНИЯ ОБЪЕКТАМИ ЖКХ НА БАЗЕ ЦИФРОВЫХ СРЕДСТВ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3507DF-12A6-46D2-9966-BA4D2605E296}"/>
              </a:ext>
            </a:extLst>
          </p:cNvPr>
          <p:cNvSpPr/>
          <p:nvPr/>
        </p:nvSpPr>
        <p:spPr>
          <a:xfrm>
            <a:off x="1937397" y="637056"/>
            <a:ext cx="7137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СИСТЕМЫ УПРАВЛЕНИЯ ВЕРХНЕГО УРОВНЯ (группы функций)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6981" y="1013375"/>
            <a:ext cx="11468734" cy="54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МНОГОПАРАМЕТРИЧЕСКОЕ ОТОБРАЖЕНИЕ ТЕКУЩЕГО ТЕХНОЛОГИЧЕСКОГО ПРОЦЕССА И РЕЖИМОВ РАБОТЫ ВСПОМОГАТЕЛЬНЫХ СИСТЕМ ОБЪЕКТА С ЦЕЛЬЮ ОБЕСПЕЧЕНИЯ ФУНКЦИОНИЛЬНОЙ УСТОЙЧИВОСТИ И  ЭКОЛОГИЧЕСКОЙ БЕЗОПАСНОСТИ ИНФРАСТРУКТУРЫ.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638551" y="1578451"/>
            <a:ext cx="7941250" cy="8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ПОЛНОМАСШТАБНЫЙ ДОСТОВЕРНЫЙ АВТОМАТИЗИРОВАННЫЙ УЧЕТ РЕСУРСОВ С ЦЕЛЬЮ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СОКРАЩЕНИЯ ИЗДЕРЖЕК ПРЕДПРИЯТИЙ И  НАСЕЛЕНИЯ, РАДИКАЛЬНОГО СНИЖЕНИЯ НЕПРОИЗВОДСТВЕННЫХ ПОТЕРЬ РЕСУРСОВ, АВТОМАТИЗАЦИИ ВЗАИМОРАСЧЕТОВ С ПОТРЕБИТЕЛЯМИ И СНАБЖАЮЩИМИ ОРГАНИЗАЦИЯМИ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571514" y="2545957"/>
            <a:ext cx="7953736" cy="8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3.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ИНТЕЛЛЕКТУАЛИЗАЦИЯ УПРАВЛЕНИЯ ОБЪЕКТАМИ НА БАЗЕ ПРОГНОЗИРОВАНИЯ ОБЪЕМОВ ПОТРЕБЛЕНИЯ И АНАЛИЗА НАЛИЧИЯ РЕЗЕРВОВ МОЩНОСТИ, ЗАПАСОВ МАТЕРИАЛЬНЫХ РЕСУРСОВ С ЦЕЛЬЮ ПОВЫШЕНИЯ ЭНЕРГОЭФФЕКТИВНОСТИ ИНФРАСТРУКТУРЫ ДО УРОВНЯ МИРОВЫХ СТАНДАРТОВ</a:t>
            </a:r>
          </a:p>
          <a:p>
            <a:endParaRPr lang="ru-RU" sz="1300" dirty="0">
              <a:solidFill>
                <a:srgbClr val="00538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94100AE7-76BB-4B15-BDEA-C06CB1646C42}"/>
              </a:ext>
            </a:extLst>
          </p:cNvPr>
          <p:cNvSpPr txBox="1">
            <a:spLocks/>
          </p:cNvSpPr>
          <p:nvPr/>
        </p:nvSpPr>
        <p:spPr bwMode="auto">
          <a:xfrm>
            <a:off x="92010" y="4152909"/>
            <a:ext cx="5346615" cy="102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АВТОМАТИЗАЦИЯ ПРОЦЕССОВ ВЗАИМОДЕЙСТВИЯ ДИСПЕТЧЕРА МОНИТОРИНГОВОГО ЦЕНТРА И НАСЕЛЕНИЯ С ОПЕРАТИВНЫМИ СЛУЖБАМИ ПРЕДПРИЯТИЙ ЖКХ С ЦЕЛЬЮ СНИЖЕНИЯ ИЗДЕРЖЕК НА ОПЕРАТИВНОЕ  УПРАВЛЕНИЕ И   ЭКСПЛУАТАЦИЮ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F8F3075E-E5CB-478F-85D1-66E00C491E1A}"/>
              </a:ext>
            </a:extLst>
          </p:cNvPr>
          <p:cNvSpPr txBox="1">
            <a:spLocks/>
          </p:cNvSpPr>
          <p:nvPr/>
        </p:nvSpPr>
        <p:spPr bwMode="auto">
          <a:xfrm>
            <a:off x="120401" y="5585476"/>
            <a:ext cx="11833474" cy="9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5.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ПРЕДОСТАВЛЕНИЕ В РЕЖИМЕ РЕАЛЬНОГО ВРЕМЕНИ КОНТЕКСТНОЙ И АГРЕГИРОВАННОЙ ИНФОРМАЦИИ О ФУНКЦИОНИРОВАНИИ ОТДЕЛЬНЫХ ОБЪЕКТОВ И  СИСТЕМ НА МОБИЛЬНЫХ ПРИЛОЖЕНИЯХ И НА СТАЦИОНАРНЫХ РАБОЧИХ МЕСТАХ С ЦЕЛЬЮ ПОВЫШЕНИЯ ЭФФЕКТИВНОСТИ И ОПЕРАТИВНОСТИ УПРАВЛЕНИЯ ИНФРАСТРУКТУРОЙ В ЦЕЛОМ НА УРОВНЕ ФИЗИЧЕСКИХ ЛИЦ, ПРЕДПРИЯТИЙ ЖКХ, ГОРОДСКОЙ ВЛАСТИ.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12E1BCD-8D1A-4FDB-B201-6F013215C29F}"/>
              </a:ext>
            </a:extLst>
          </p:cNvPr>
          <p:cNvGrpSpPr/>
          <p:nvPr/>
        </p:nvGrpSpPr>
        <p:grpSpPr>
          <a:xfrm>
            <a:off x="16981" y="1743878"/>
            <a:ext cx="3697769" cy="1787142"/>
            <a:chOff x="76244" y="1296834"/>
            <a:chExt cx="4149735" cy="280268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76" y="1296834"/>
              <a:ext cx="930940" cy="103396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4" y="2196054"/>
              <a:ext cx="1066802" cy="104851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91" y="3356237"/>
              <a:ext cx="743284" cy="74328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740" y="2644414"/>
              <a:ext cx="1901554" cy="1310258"/>
            </a:xfrm>
            <a:prstGeom prst="rect">
              <a:avLst/>
            </a:prstGeom>
          </p:spPr>
        </p:pic>
        <p:cxnSp>
          <p:nvCxnSpPr>
            <p:cNvPr id="28" name="Прямая со стрелкой 27"/>
            <p:cNvCxnSpPr>
              <a:cxnSpLocks/>
            </p:cNvCxnSpPr>
            <p:nvPr/>
          </p:nvCxnSpPr>
          <p:spPr bwMode="auto">
            <a:xfrm>
              <a:off x="1482049" y="2294993"/>
              <a:ext cx="353647" cy="400900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Прямая со стрелкой 28"/>
            <p:cNvCxnSpPr>
              <a:cxnSpLocks/>
            </p:cNvCxnSpPr>
            <p:nvPr/>
          </p:nvCxnSpPr>
          <p:spPr bwMode="auto">
            <a:xfrm>
              <a:off x="1159093" y="2865171"/>
              <a:ext cx="353647" cy="183830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Прямая со стрелкой 29"/>
            <p:cNvCxnSpPr>
              <a:cxnSpLocks/>
            </p:cNvCxnSpPr>
            <p:nvPr/>
          </p:nvCxnSpPr>
          <p:spPr bwMode="auto">
            <a:xfrm flipV="1">
              <a:off x="974246" y="3554499"/>
              <a:ext cx="507803" cy="148962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Заголовок 1"/>
            <p:cNvSpPr txBox="1">
              <a:spLocks/>
            </p:cNvSpPr>
            <p:nvPr/>
          </p:nvSpPr>
          <p:spPr bwMode="auto">
            <a:xfrm>
              <a:off x="2632676" y="1923745"/>
              <a:ext cx="1593303" cy="475810"/>
            </a:xfrm>
            <a:prstGeom prst="rect">
              <a:avLst/>
            </a:prstGeom>
            <a:ln>
              <a:solidFill>
                <a:schemeClr val="bg1"/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ru-RU" sz="10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СНАБЖАЮЩИЕ ОРГАНИЗАЦИИ</a:t>
              </a:r>
            </a:p>
          </p:txBody>
        </p:sp>
        <p:cxnSp>
          <p:nvCxnSpPr>
            <p:cNvPr id="32" name="Прямая со стрелкой 31"/>
            <p:cNvCxnSpPr>
              <a:cxnSpLocks/>
            </p:cNvCxnSpPr>
            <p:nvPr/>
          </p:nvCxnSpPr>
          <p:spPr bwMode="auto">
            <a:xfrm flipV="1">
              <a:off x="3452060" y="2636592"/>
              <a:ext cx="331929" cy="726192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329996" y="3697550"/>
            <a:ext cx="2586916" cy="240313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ОБЪЕКТ С СИСТЕМОЙ УПРАВЛЕНИЯ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7C3E90A8-2F5F-466F-B507-147F92D82AB3}"/>
              </a:ext>
            </a:extLst>
          </p:cNvPr>
          <p:cNvGrpSpPr/>
          <p:nvPr/>
        </p:nvGrpSpPr>
        <p:grpSpPr>
          <a:xfrm>
            <a:off x="5382230" y="3569963"/>
            <a:ext cx="2999575" cy="1946980"/>
            <a:chOff x="262783" y="2323780"/>
            <a:chExt cx="4021268" cy="367463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33C6B48C-C2D8-4692-9370-B74BC9063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49" y="5096085"/>
              <a:ext cx="1085833" cy="74818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118ADD05-656A-41DE-BFB0-462E9897F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277" y="4652090"/>
              <a:ext cx="449691" cy="509836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2795A9D7-1D5B-4651-A16A-DDD97E3F4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079484"/>
              <a:ext cx="1376967" cy="918934"/>
            </a:xfrm>
            <a:prstGeom prst="rect">
              <a:avLst/>
            </a:prstGeom>
          </p:spPr>
        </p:pic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xmlns="" id="{2B4C178D-0DCF-459C-B9C5-0F3A2F2129A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2783" y="5526619"/>
              <a:ext cx="282318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2337BA35-5649-496D-B332-FA79ED69A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127" y="2323780"/>
              <a:ext cx="1143850" cy="1143850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B1628E63-938F-44D3-A819-F8B979654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467" y="2762890"/>
              <a:ext cx="948584" cy="1186113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F06D774C-38AA-48B0-BA0B-39D6D9D75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3" y="2933171"/>
              <a:ext cx="1544791" cy="1362598"/>
            </a:xfrm>
            <a:prstGeom prst="rect">
              <a:avLst/>
            </a:prstGeom>
          </p:spPr>
        </p:pic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xmlns="" id="{4D0C2480-005A-4586-A74F-E8AE26E0013E}"/>
                </a:ext>
              </a:extLst>
            </p:cNvPr>
            <p:cNvSpPr/>
            <p:nvPr/>
          </p:nvSpPr>
          <p:spPr bwMode="auto">
            <a:xfrm>
              <a:off x="532239" y="3658555"/>
              <a:ext cx="2042275" cy="1489257"/>
            </a:xfrm>
            <a:prstGeom prst="arc">
              <a:avLst>
                <a:gd name="adj1" fmla="val 16593382"/>
                <a:gd name="adj2" fmla="val 219999"/>
              </a:avLst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77800" marR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Дуга 42">
              <a:extLst>
                <a:ext uri="{FF2B5EF4-FFF2-40B4-BE49-F238E27FC236}">
                  <a16:creationId xmlns:a16="http://schemas.microsoft.com/office/drawing/2014/main" xmlns="" id="{BC72FBB7-CA27-491E-A79D-2A5A7D6AFE0E}"/>
                </a:ext>
              </a:extLst>
            </p:cNvPr>
            <p:cNvSpPr/>
            <p:nvPr/>
          </p:nvSpPr>
          <p:spPr bwMode="auto">
            <a:xfrm>
              <a:off x="1912779" y="3383315"/>
              <a:ext cx="664701" cy="1370686"/>
            </a:xfrm>
            <a:prstGeom prst="arc">
              <a:avLst>
                <a:gd name="adj1" fmla="val 16593382"/>
                <a:gd name="adj2" fmla="val 988264"/>
              </a:avLst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77800" marR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88A11FB5-87D2-4EBC-863B-087DB4BE3D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2" y="3675265"/>
            <a:ext cx="1308931" cy="7215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D6E8D46-68EE-43AB-9A18-F8A1F6025B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43" y="4299084"/>
            <a:ext cx="2204132" cy="110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53383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142505"/>
            <a:ext cx="9896030" cy="3855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ru-RU" sz="2000" kern="0" dirty="0">
              <a:solidFill>
                <a:srgbClr val="0053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20200" y="6369659"/>
            <a:ext cx="2743200" cy="3651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fld id="{872E701D-25FF-45B7-A17F-20071ABA8706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71791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5515"/>
            <a:ext cx="99917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39">
              <a:defRPr/>
            </a:pPr>
            <a:r>
              <a:rPr lang="ru-RU" sz="1500" b="1" spc="20" dirty="0">
                <a:solidFill>
                  <a:srgbClr val="002060"/>
                </a:solidFill>
                <a:latin typeface="Calibri Light"/>
                <a:cs typeface="Arial"/>
              </a:rPr>
              <a:t>СИСТЕМЫ ИНТЕЛЛЕКТУАЛЬНОГО УПРАВЛЕНИЯ ОБЪЕКТАМИ ЖКХ НА БАЗЕ ЦИФРОВЫХ СРЕДСТВ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61925" y="1335115"/>
            <a:ext cx="1179195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1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УРОВЕНЬ:</a:t>
            </a: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ПРИБОРЫ УЧЕТА, ДАТЧИКИ ДЫМА, ПРОТЕЧКИ И ДРУГИЕ АБОНЕНТСКИЕ УСТРОЙСТВА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2 УРОВЕНЬ: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УСТРОЙСТВА СБОРА И ПЕРЕДАЧИ ДАННЫХ (УСПД)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3 УРОВЕНЬ: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ЦЕНТРАЛЬНЫЙ СЕРВЕР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8004"/>
            <a:ext cx="12191999" cy="5162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9939" algn="ctr">
              <a:defRPr/>
            </a:pPr>
            <a:endParaRPr lang="ru-RU" sz="2000" spc="20" dirty="0">
              <a:solidFill>
                <a:srgbClr val="002060"/>
              </a:solidFill>
              <a:latin typeface="Calibri Light"/>
              <a:cs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E3507DF-12A6-46D2-9966-BA4D2605E296}"/>
              </a:ext>
            </a:extLst>
          </p:cNvPr>
          <p:cNvSpPr/>
          <p:nvPr/>
        </p:nvSpPr>
        <p:spPr>
          <a:xfrm>
            <a:off x="-167558" y="748911"/>
            <a:ext cx="11831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ТЕХНОЛОГИЯ  СБОРА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И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ПЕРЕДАЧИ ПЕРВИЧНОЙ ИНФОРМАЦИИ ДЛЯ ПРЕДСТАВЛЕНИЯ В ЦИФРОВЫХ СИУ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11" y="3233382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58" t="28153" r="1785" b="28163"/>
          <a:stretch/>
        </p:blipFill>
        <p:spPr>
          <a:xfrm>
            <a:off x="5079781" y="2097400"/>
            <a:ext cx="6102068" cy="2995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42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42717" y="132490"/>
            <a:ext cx="8736971" cy="5162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 sz="1400" b="1" dirty="0">
              <a:solidFill>
                <a:srgbClr val="00528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D4D98F5-025D-46A0-953F-90E443BE42F9}"/>
              </a:ext>
            </a:extLst>
          </p:cNvPr>
          <p:cNvSpPr/>
          <p:nvPr/>
        </p:nvSpPr>
        <p:spPr>
          <a:xfrm>
            <a:off x="199815" y="123837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ОСОБЕННОСТИ ОТЕЧЕСТВЕННОЙ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SCADA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СИСТЕМЫ: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27171"/>
                </a:solidFill>
                <a:latin typeface="+mj-lt"/>
              </a:rPr>
              <a:t>HMI </a:t>
            </a:r>
            <a:r>
              <a:rPr lang="ru-RU" dirty="0">
                <a:solidFill>
                  <a:srgbClr val="727171"/>
                </a:solidFill>
                <a:latin typeface="+mj-lt"/>
              </a:rPr>
              <a:t>визуализация (графическое отображение)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27171"/>
                </a:solidFill>
                <a:latin typeface="+mj-lt"/>
              </a:rPr>
              <a:t>возможность создания территориально распределенных </a:t>
            </a:r>
            <a:r>
              <a:rPr lang="en-US" dirty="0">
                <a:solidFill>
                  <a:srgbClr val="727171"/>
                </a:solidFill>
                <a:latin typeface="+mj-lt"/>
              </a:rPr>
              <a:t>SCADA</a:t>
            </a:r>
            <a:r>
              <a:rPr lang="ru-RU" dirty="0">
                <a:solidFill>
                  <a:srgbClr val="727171"/>
                </a:solidFill>
                <a:latin typeface="+mj-lt"/>
              </a:rPr>
              <a:t>-систем</a:t>
            </a:r>
            <a:endParaRPr lang="en-US" dirty="0">
              <a:solidFill>
                <a:srgbClr val="727171"/>
              </a:solidFill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27171"/>
                </a:solidFill>
                <a:latin typeface="+mj-lt"/>
              </a:rPr>
              <a:t>встроенная защита данных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27171"/>
                </a:solidFill>
                <a:latin typeface="+mj-lt"/>
              </a:rPr>
              <a:t>гибкость системы оповещений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27171"/>
                </a:solidFill>
                <a:latin typeface="+mj-lt"/>
              </a:rPr>
              <a:t>упрощенная система генерации отчетов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E23ED86-00CF-44AF-A2D5-443CA2709BC9}"/>
              </a:ext>
            </a:extLst>
          </p:cNvPr>
          <p:cNvSpPr/>
          <p:nvPr/>
        </p:nvSpPr>
        <p:spPr>
          <a:xfrm>
            <a:off x="0" y="285750"/>
            <a:ext cx="100015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39" algn="ctr">
              <a:buFont typeface="Wingdings" panose="05000000000000000000" pitchFamily="2" charset="2"/>
              <a:buNone/>
              <a:defRPr/>
            </a:pPr>
            <a:r>
              <a:rPr lang="ru-RU" altLang="ru-RU" sz="1700" b="1" spc="20" dirty="0">
                <a:solidFill>
                  <a:srgbClr val="002060"/>
                </a:solidFill>
                <a:latin typeface="Calibri Light"/>
                <a:cs typeface="Arial"/>
              </a:rPr>
              <a:t>ЕДИНАЯ АВТОМАТИЗИРОВАННАЯ СИСТЕМА ИНТЕЛЛЕКТУАЛЬНОГО УПРАВЛЕНИЯ ВЕРХНЕГО УРОВНЯ </a:t>
            </a:r>
            <a:r>
              <a:rPr lang="ru-RU" altLang="ru-RU" sz="1700" b="1" spc="20" dirty="0" smtClean="0">
                <a:solidFill>
                  <a:srgbClr val="002060"/>
                </a:solidFill>
                <a:latin typeface="Calibri Light"/>
                <a:cs typeface="Arial"/>
              </a:rPr>
              <a:t>НА </a:t>
            </a:r>
            <a:r>
              <a:rPr lang="ru-RU" altLang="ru-RU" sz="1700" b="1" spc="20" dirty="0">
                <a:solidFill>
                  <a:srgbClr val="002060"/>
                </a:solidFill>
                <a:latin typeface="Calibri Light"/>
                <a:cs typeface="Arial"/>
              </a:rPr>
              <a:t>БАЗЕ ОТЕЧЕСТВЕННОЙ ОПЕРАЦИОННОЙ СИСТЕМЫ «ЭЛЬБРУС»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4CE56FF-492D-4871-99FB-05859A56D21D}"/>
              </a:ext>
            </a:extLst>
          </p:cNvPr>
          <p:cNvSpPr/>
          <p:nvPr/>
        </p:nvSpPr>
        <p:spPr>
          <a:xfrm>
            <a:off x="5907189" y="43690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27171"/>
                </a:solidFill>
                <a:latin typeface="+mj-lt"/>
              </a:rPr>
              <a:t>легкость в использовании, простота в установке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27171"/>
                </a:solidFill>
                <a:latin typeface="+mj-lt"/>
              </a:rPr>
              <a:t>простота в настройке, быстр</a:t>
            </a:r>
            <a:r>
              <a:rPr lang="en-US" dirty="0">
                <a:solidFill>
                  <a:srgbClr val="727171"/>
                </a:solidFill>
                <a:latin typeface="+mj-lt"/>
              </a:rPr>
              <a:t>o</a:t>
            </a:r>
            <a:r>
              <a:rPr lang="ru-RU" dirty="0">
                <a:solidFill>
                  <a:srgbClr val="727171"/>
                </a:solidFill>
                <a:latin typeface="+mj-lt"/>
              </a:rPr>
              <a:t>та</a:t>
            </a:r>
            <a:r>
              <a:rPr lang="en-US" dirty="0">
                <a:solidFill>
                  <a:srgbClr val="727171"/>
                </a:solidFill>
                <a:latin typeface="+mj-lt"/>
              </a:rPr>
              <a:t> </a:t>
            </a:r>
            <a:r>
              <a:rPr lang="ru-RU" dirty="0">
                <a:solidFill>
                  <a:srgbClr val="727171"/>
                </a:solidFill>
                <a:latin typeface="+mj-lt"/>
              </a:rPr>
              <a:t>обслуживания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27171"/>
                </a:solidFill>
                <a:latin typeface="+mj-lt"/>
              </a:rPr>
              <a:t>высокий уровень безопасности ввода данных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27171"/>
                </a:solidFill>
                <a:latin typeface="+mj-lt"/>
              </a:rPr>
              <a:t>неограниченная масштабируемость</a:t>
            </a:r>
            <a:endParaRPr lang="ru-RU" dirty="0">
              <a:latin typeface="+mj-lt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628650" y="6164313"/>
            <a:ext cx="4495800" cy="250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539" indent="-22860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spc="20" dirty="0">
                <a:solidFill>
                  <a:srgbClr val="002060"/>
                </a:solidFill>
                <a:latin typeface="+mj-lt"/>
                <a:cs typeface="Arial"/>
              </a:rPr>
              <a:t>ЭКРАННАЯ ФОРМА </a:t>
            </a:r>
            <a:r>
              <a:rPr lang="en-US" sz="1400" spc="20" dirty="0">
                <a:solidFill>
                  <a:srgbClr val="002060"/>
                </a:solidFill>
                <a:latin typeface="+mj-lt"/>
                <a:cs typeface="Arial"/>
              </a:rPr>
              <a:t>SCADA </a:t>
            </a:r>
            <a:r>
              <a:rPr lang="ru-RU" sz="1400" spc="20" dirty="0">
                <a:solidFill>
                  <a:srgbClr val="002060"/>
                </a:solidFill>
                <a:latin typeface="+mj-lt"/>
                <a:cs typeface="Arial"/>
              </a:rPr>
              <a:t>СИСТЕМЫ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188D15E1-549D-46BA-862A-344D5A21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3" y="3656654"/>
            <a:ext cx="4735786" cy="2524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92586E-37BD-4C37-A7BD-E9AEB42AB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04" y="1291169"/>
            <a:ext cx="4907443" cy="291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6490" y="6444390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356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016E72E-6824-4F66-A317-6F1A5A39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F96C-D1B2-44C3-8225-53834308FA48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2480ABE-FCB4-443E-ADBC-FBA127A430E4}"/>
              </a:ext>
            </a:extLst>
          </p:cNvPr>
          <p:cNvSpPr/>
          <p:nvPr/>
        </p:nvSpPr>
        <p:spPr>
          <a:xfrm>
            <a:off x="145489" y="122779"/>
            <a:ext cx="9821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39" algn="ctr"/>
            <a:r>
              <a:rPr lang="ru-RU" altLang="ru-RU" sz="2000" b="1" spc="20" dirty="0">
                <a:solidFill>
                  <a:srgbClr val="002060"/>
                </a:solidFill>
                <a:latin typeface="Calibri Light"/>
                <a:cs typeface="Arial"/>
              </a:rPr>
              <a:t>ЭТАПЫ РЕАЛИЗАЦИИ МЕРОПРИЯТИЙ ПО ЦИФРОВИЗАЦИИ ЖКХ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CCFDAF-9A5F-4716-8237-B9068C3EC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2" y="679508"/>
            <a:ext cx="1838249" cy="13786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B6249CE-CFDF-4B55-AE78-3254EDE36A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32"/>
          <a:stretch/>
        </p:blipFill>
        <p:spPr>
          <a:xfrm>
            <a:off x="9900745" y="4806097"/>
            <a:ext cx="1676394" cy="136289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80880" y="830411"/>
            <a:ext cx="9582495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</a:rPr>
              <a:t>АНАЛИЗ ПРОЕКТНОЙ ДОКУМЕНТАЦИИ ИНЖЕНЕРНЫХ СИСТЕМ ОБЪЕКТОВ ИНФРАСТРУКТУРЫ, ЖИЛОГО И НЕЖИЛОГО ФОНДА;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</a:rPr>
              <a:t>ВЫПОЛНЕНИЕ ОБСЛЕДОВАНИЯ ОБЪЕКТОВ, ИНСТРУМЕНТАЛЬНЫХ ЗАМЕРОВ ПАРАМЕТРОВ ИНЖЕНЕРНЫХ СИСТЕМ;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</a:rPr>
              <a:t>ОЦЕНКА И ВЫЯВЛЕНИЕ ПРОБЛЕМ В  ИНЖЕНЕРНЫХ СИСТЕМАХ;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</a:rPr>
              <a:t>ВЫДАЧА РЕКОМЕНДАЦИЙ ПО УСТРАНЕНИЮ ВЫЯВЛЕННЫХ ПРОБЛЕМ, РАЗРАБОТКА РЕШЕНИЙ ПО ЦИФРОВИЗАЦИИ ОБЪЕКТОВ;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</a:rPr>
              <a:t>РАЗРАБОТКА МАТЕРИАЛОВ ТЕХНИКО-ЭКОНОМИЧЕСКОГО ОБОСНОВАНИЯ РЕКОНСТРУКЦИИ;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</a:rPr>
              <a:t>ПРОЕКТИРОВАНИЕ, СТРОИТЕЛЬНО-МОНТАЖНЫЕ И ПУСКО-НАЛАДОЧНЫЕ РАБОТЫ, ВВОД В ЭКСПЛУАТАЦИЮ ЛОКАЛЬНЫХ СИСТЕМ АВТОМАТИЗАЦИИ И СИСТЕМ ИНТЕЛЛЕКТУАЛЬНОГО УПРАВЛЕНИЯ НА ОБЪЕКТАХ.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2480ABE-FCB4-443E-ADBC-FBA127A430E4}"/>
              </a:ext>
            </a:extLst>
          </p:cNvPr>
          <p:cNvSpPr/>
          <p:nvPr/>
        </p:nvSpPr>
        <p:spPr>
          <a:xfrm>
            <a:off x="221052" y="3708338"/>
            <a:ext cx="9900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39" algn="ctr"/>
            <a:r>
              <a:rPr lang="ru-RU" altLang="ru-RU" sz="2000" spc="20" dirty="0">
                <a:solidFill>
                  <a:srgbClr val="002060"/>
                </a:solidFill>
                <a:latin typeface="Calibri Light"/>
                <a:cs typeface="Arial"/>
              </a:rPr>
              <a:t>ЭФФЕКТЫ ОТ ЦИФРОВИЗАЦИИ ЖКХ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3427" y="4108448"/>
            <a:ext cx="10326414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70C0"/>
                </a:solidFill>
                <a:latin typeface="+mj-lt"/>
              </a:rPr>
              <a:t>ПОЛНЫЙ ДОСТОВЕРНЫЙ УЧЕТ И АДЕКВАТНОСТЬ ПЛАТЕЖЕЙ ЗА ПОТРЕБЛЕННЫЕ </a:t>
            </a:r>
            <a:r>
              <a:rPr lang="ru-RU" altLang="ru-RU" sz="1400" dirty="0">
                <a:solidFill>
                  <a:srgbClr val="0070C0"/>
                </a:solidFill>
                <a:latin typeface="Основной текст"/>
              </a:rPr>
              <a:t>ЭНЕРГОРЕСУРСЫ</a:t>
            </a:r>
            <a:r>
              <a:rPr lang="ru-RU" altLang="ru-RU" sz="1400" dirty="0">
                <a:solidFill>
                  <a:srgbClr val="0070C0"/>
                </a:solidFill>
                <a:latin typeface="+mj-lt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70C0"/>
                </a:solidFill>
                <a:latin typeface="+mj-lt"/>
              </a:rPr>
              <a:t>ПРЕДОТВРАЩЕНИЕ НЕШТАТНЫХ И АВАРИЙНЫХ СИТУАЦИЙ, СНИЖЕНИЕ ЗАТРАТ НА ЛИКВИДАЦИЮ ИХ ПОСЛЕДСТВИЙ;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70C0"/>
                </a:solidFill>
                <a:latin typeface="+mj-lt"/>
              </a:rPr>
              <a:t>УПРАВЛЕНИЕ С МОБИЛЬНЫХ ПРИЛОЖЕНИЙ РЕЖИМАМИ ПОТРЕБЛЕНИЯ ЭНЕРГОРЕСУРСОВ;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70C0"/>
                </a:solidFill>
                <a:latin typeface="+mj-lt"/>
              </a:rPr>
              <a:t>УПРАВЛЕНИЕ БЕЗОПАСНОСТЬЮ ЖИЛЬЯ И ОБЪЕКТОВ ИНФРАСТРУКТУРЫ;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70C0"/>
                </a:solidFill>
                <a:latin typeface="+mj-lt"/>
              </a:rPr>
              <a:t>ОПЕРАТИВНЫЙ МОНИТОРИНГ ФУНКЦИОНИРОВАНИЯ  СИСТЕМ И ОБЪЕКТОВ;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70C0"/>
                </a:solidFill>
                <a:latin typeface="+mj-lt"/>
              </a:rPr>
              <a:t>ОПЕРАТИВНЫЙ И ДОСТОВЕРНЫЙ ЭНЕРГОБАЛАНС СИСТЕМЫ, ОБЪЕКТА, РЕГИОНА;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70C0"/>
                </a:solidFill>
                <a:latin typeface="+mj-lt"/>
              </a:rPr>
              <a:t>ОПЕРАТИВНЫЙ БАЛАНС ЗАПАСОВ РЕСУРСОВ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A5287E-7071-495C-BBB6-5CB94B994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7" y="2540516"/>
            <a:ext cx="1204243" cy="1204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19" y="6495238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17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20200" y="6369659"/>
            <a:ext cx="2743200" cy="3651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fld id="{872E701D-25FF-45B7-A17F-20071ABA8706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581001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569" y="893857"/>
            <a:ext cx="117699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Для широкого внедрения </a:t>
            </a:r>
            <a:r>
              <a:rPr lang="ru-RU" sz="2000" dirty="0" smtClean="0"/>
              <a:t> </a:t>
            </a:r>
            <a:r>
              <a:rPr lang="ru-RU" sz="2000" dirty="0"/>
              <a:t>перспективных комплексных решений по </a:t>
            </a:r>
            <a:r>
              <a:rPr lang="ru-RU" sz="2000" dirty="0" err="1"/>
              <a:t>энергоучету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требуется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pPr marL="342900" indent="-342900" algn="just">
              <a:buAutoNum type="arabicPeriod"/>
            </a:pPr>
            <a:r>
              <a:rPr lang="ru-RU" sz="2000" dirty="0" smtClean="0"/>
              <a:t>Разработка</a:t>
            </a:r>
            <a:r>
              <a:rPr lang="ru-RU" sz="2000" dirty="0"/>
              <a:t>, определение и согласование технических характеристик, стоимостных и </a:t>
            </a:r>
            <a:r>
              <a:rPr lang="ru-RU" sz="2000" dirty="0" smtClean="0"/>
              <a:t>инвестиционных</a:t>
            </a:r>
          </a:p>
          <a:p>
            <a:pPr algn="just"/>
            <a:r>
              <a:rPr lang="ru-RU" sz="2000" dirty="0" smtClean="0"/>
              <a:t>показателей </a:t>
            </a:r>
            <a:r>
              <a:rPr lang="ru-RU" sz="2000" dirty="0"/>
              <a:t>использования, оптимальной программы внедрения </a:t>
            </a:r>
            <a:r>
              <a:rPr lang="ru-RU" sz="2000" dirty="0" smtClean="0"/>
              <a:t>АСКУЭ </a:t>
            </a:r>
            <a:r>
              <a:rPr lang="ru-RU" sz="2000" dirty="0"/>
              <a:t>для типовых применений</a:t>
            </a:r>
            <a:r>
              <a:rPr lang="ru-RU" sz="2000" dirty="0" smtClean="0"/>
              <a:t>.</a:t>
            </a:r>
          </a:p>
          <a:p>
            <a:pPr marL="342900" indent="-342900" algn="just">
              <a:buAutoNum type="arabicPeriod"/>
            </a:pPr>
            <a:endParaRPr lang="ru-RU" sz="2000" dirty="0"/>
          </a:p>
          <a:p>
            <a:pPr algn="just"/>
            <a:r>
              <a:rPr lang="ru-RU" sz="2000" dirty="0"/>
              <a:t>2. Реализация «пилотных проектов», создание демонстрационных зон, проведение мероприятий по популяризации использования перспективных </a:t>
            </a:r>
            <a:r>
              <a:rPr lang="ru-RU" sz="2000" dirty="0" smtClean="0"/>
              <a:t>АСКУЭ </a:t>
            </a:r>
            <a:r>
              <a:rPr lang="ru-RU" sz="2000" dirty="0"/>
              <a:t>в городское хозяйство, инфраструктуру промышленности, сельское хозяйство и транспорт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3. Внесение изменений в нормативно-технические и правовые акты в части обеспечения широкомасштабного внедрения перечисленных перспективных разработок с целью цифровизации экономики городов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4. Отработка механизма финансирования и </a:t>
            </a:r>
            <a:r>
              <a:rPr lang="ru-RU" sz="2000" dirty="0" err="1"/>
              <a:t>огранизационно</a:t>
            </a:r>
            <a:r>
              <a:rPr lang="ru-RU" sz="2000" dirty="0"/>
              <a:t>-технического взаимодействия органов власти, ВУЗов, промышленных предприятий и подрядных организаций в части реализации комплексной программы внедрения перспективных </a:t>
            </a:r>
            <a:r>
              <a:rPr lang="ru-RU" sz="2000" dirty="0" smtClean="0"/>
              <a:t> АСКУЭ.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7737" y="257915"/>
            <a:ext cx="9505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39">
              <a:defRPr/>
            </a:pPr>
            <a:r>
              <a:rPr lang="ru-RU" b="1" spc="20" dirty="0" smtClean="0">
                <a:solidFill>
                  <a:srgbClr val="002060"/>
                </a:solidFill>
                <a:latin typeface="Calibri Light"/>
                <a:cs typeface="Arial"/>
              </a:rPr>
              <a:t>НАПРАВЛЕНИЯ ВНЕДРЕНИЯ СИСТЕМЫ </a:t>
            </a:r>
            <a:r>
              <a:rPr lang="ru-RU" b="1" spc="20" dirty="0">
                <a:solidFill>
                  <a:srgbClr val="002060"/>
                </a:solidFill>
                <a:latin typeface="Calibri Light"/>
                <a:cs typeface="Arial"/>
              </a:rPr>
              <a:t>ИНТЕЛЛЕКТУАЛЬНОГО УПРАВЛЕНИЯ </a:t>
            </a:r>
            <a:r>
              <a:rPr lang="ru-RU" b="1" spc="20" dirty="0" smtClean="0">
                <a:solidFill>
                  <a:srgbClr val="002060"/>
                </a:solidFill>
                <a:latin typeface="Calibri Light"/>
                <a:cs typeface="Arial"/>
              </a:rPr>
              <a:t> ЭНЕРГОУЧЕТОМ НА ОБЪЕКТАХ </a:t>
            </a:r>
            <a:r>
              <a:rPr lang="ru-RU" b="1" spc="20" dirty="0">
                <a:solidFill>
                  <a:srgbClr val="002060"/>
                </a:solidFill>
                <a:latin typeface="Calibri Light"/>
                <a:cs typeface="Arial"/>
              </a:rPr>
              <a:t>ЖКХ НА БАЗЕ ЦИФРОВЫХ СРЕДСТВ</a:t>
            </a:r>
          </a:p>
        </p:txBody>
      </p:sp>
    </p:spTree>
    <p:extLst>
      <p:ext uri="{BB962C8B-B14F-4D97-AF65-F5344CB8AC3E}">
        <p14:creationId xmlns="" xmlns:p14="http://schemas.microsoft.com/office/powerpoint/2010/main" val="4226105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699" y="6528030"/>
            <a:ext cx="692437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2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ea typeface="ＭＳ Ｐゴシック" panose="020B0600070205080204" pitchFamily="34" charset="-128"/>
              </a:rPr>
              <a:t>www.avangard.org   |  +7 (812) 540-15-50  |   avangard@avangard.org</a:t>
            </a:r>
            <a:endParaRPr lang="ru-RU" sz="12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49" y="43191"/>
            <a:ext cx="6816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 области электроэнергетики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5069" y="755358"/>
            <a:ext cx="1103559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анализ проектной документации систем электроснабжения (СЭС) и инженерных систем (ИС);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обследования объектов, инструментальных замеров показателей качества электроэнергии и технологических параметров ИС;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оценка и выявление проблемы в системах электроснабжения и инженерных системах;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выдача рекомендаций по установке резервных источников на базе дизельных электрогенераторов;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требуемых параметров, рациональных мест установки и способов подключения устройств улучшения качества электропитания на базе АДФ и УСП;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необходимости применения и рациональных способов реализации энергоэффективных технологий в ИС;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материалов технико-экономического обоснования реконструкции;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проектирование, СМР, ПНР и ввод в эксплуатацию АДФ, УСП, ПЧ на объектах.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3299" y="3963783"/>
            <a:ext cx="7865292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собственная научная база;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высококвалифицированный персонал;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собственное производство энергооборудования;</a:t>
            </a:r>
            <a:endParaRPr lang="ru-RU" altLang="ru-RU" sz="1400" dirty="0">
              <a:solidFill>
                <a:srgbClr val="0053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проектов «под ключ»;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 короткие сроки выполнения;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гарантии на произведенные работы. </a:t>
            </a:r>
          </a:p>
          <a:p>
            <a:endParaRPr lang="ru-RU" altLang="ru-RU" sz="1400" dirty="0">
              <a:solidFill>
                <a:srgbClr val="0053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35" y="4523309"/>
            <a:ext cx="5428947" cy="1990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120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ChangeArrowheads="1"/>
          </p:cNvSpPr>
          <p:nvPr/>
        </p:nvSpPr>
        <p:spPr bwMode="auto">
          <a:xfrm>
            <a:off x="143339" y="2372041"/>
            <a:ext cx="11808884" cy="3477875"/>
          </a:xfrm>
          <a:prstGeom prst="rect">
            <a:avLst/>
          </a:prstGeom>
          <a:solidFill>
            <a:srgbClr val="E6EEF4">
              <a:alpha val="1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1" fontAlgn="auto" hangingPunct="1">
              <a:spcAft>
                <a:spcPts val="0"/>
              </a:spcAft>
            </a:pP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ОАО «Авангард»</a:t>
            </a:r>
          </a:p>
          <a:p>
            <a:pPr defTabSz="457200" eaLnBrk="1" fontAlgn="auto" hangingPunct="1">
              <a:spcAft>
                <a:spcPts val="0"/>
              </a:spcAft>
            </a:pP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Россия, 195271, </a:t>
            </a:r>
            <a:r>
              <a:rPr lang="ru-RU" sz="2000" dirty="0">
                <a:solidFill>
                  <a:srgbClr val="20428E"/>
                </a:solidFill>
                <a:latin typeface="Tahoma"/>
                <a:cs typeface="Tahoma"/>
              </a:rPr>
              <a:t>г. </a:t>
            </a: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Санкт-Петербург, Кондратьевский пр., </a:t>
            </a:r>
            <a:r>
              <a:rPr lang="ru-RU" sz="2000" dirty="0">
                <a:solidFill>
                  <a:srgbClr val="20428E"/>
                </a:solidFill>
                <a:latin typeface="Tahoma"/>
                <a:cs typeface="Tahoma"/>
              </a:rPr>
              <a:t>д. </a:t>
            </a: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72</a:t>
            </a:r>
            <a:endParaRPr lang="ru-RU" sz="2000" dirty="0">
              <a:solidFill>
                <a:srgbClr val="20428E"/>
              </a:solidFill>
              <a:latin typeface="Tahoma"/>
              <a:cs typeface="Tahoma"/>
            </a:endParaRPr>
          </a:p>
          <a:p>
            <a:pPr defTabSz="457200" eaLnBrk="1" fontAlgn="auto" hangingPunct="1">
              <a:spcAft>
                <a:spcPts val="0"/>
              </a:spcAft>
            </a:pPr>
            <a:r>
              <a:rPr lang="ru-RU" sz="2000" dirty="0">
                <a:solidFill>
                  <a:srgbClr val="20428E"/>
                </a:solidFill>
                <a:latin typeface="Tahoma"/>
                <a:cs typeface="Tahoma"/>
              </a:rPr>
              <a:t>Тел.: </a:t>
            </a: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 +</a:t>
            </a:r>
            <a:r>
              <a:rPr lang="ru-RU" sz="2000" dirty="0">
                <a:solidFill>
                  <a:srgbClr val="20428E"/>
                </a:solidFill>
                <a:latin typeface="Tahoma"/>
                <a:cs typeface="Tahoma"/>
              </a:rPr>
              <a:t>7 </a:t>
            </a: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(812) 543-94-07</a:t>
            </a:r>
            <a:endParaRPr lang="en-US" sz="2000" dirty="0" smtClean="0">
              <a:solidFill>
                <a:srgbClr val="20428E"/>
              </a:solidFill>
              <a:latin typeface="Tahoma"/>
              <a:cs typeface="Tahoma"/>
            </a:endParaRPr>
          </a:p>
          <a:p>
            <a:pPr defTabSz="457200" eaLnBrk="1" fontAlgn="auto" hangingPunct="1">
              <a:spcAft>
                <a:spcPts val="0"/>
              </a:spcAft>
            </a:pP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Факс: +7 (812) 545-37-85</a:t>
            </a:r>
            <a:endParaRPr lang="ru-RU" sz="2000" dirty="0">
              <a:solidFill>
                <a:srgbClr val="20428E"/>
              </a:solidFill>
              <a:latin typeface="Tahoma"/>
              <a:cs typeface="Tahoma"/>
            </a:endParaRPr>
          </a:p>
          <a:p>
            <a:pPr defTabSz="457200" eaLnBrk="1" fontAlgn="auto" hangingPunct="1">
              <a:spcAft>
                <a:spcPts val="0"/>
              </a:spcAft>
            </a:pPr>
            <a:r>
              <a:rPr lang="en-US" sz="2000" dirty="0">
                <a:solidFill>
                  <a:srgbClr val="20428E"/>
                </a:solidFill>
                <a:latin typeface="Tahoma"/>
                <a:cs typeface="Tahoma"/>
              </a:rPr>
              <a:t>E-mail</a:t>
            </a:r>
            <a:r>
              <a:rPr lang="en-US" sz="2000" dirty="0" smtClean="0">
                <a:solidFill>
                  <a:srgbClr val="20428E"/>
                </a:solidFill>
                <a:latin typeface="Tahoma"/>
                <a:cs typeface="Tahoma"/>
              </a:rPr>
              <a:t>: www.avangard.org</a:t>
            </a:r>
            <a:endParaRPr lang="ru-RU" sz="2000" dirty="0">
              <a:solidFill>
                <a:srgbClr val="20428E"/>
              </a:solidFill>
              <a:latin typeface="Tahoma"/>
              <a:cs typeface="Tahoma"/>
            </a:endParaRPr>
          </a:p>
          <a:p>
            <a:pPr eaLnBrk="1" hangingPunct="1">
              <a:defRPr/>
            </a:pPr>
            <a:endParaRPr lang="ru-RU" sz="1000" dirty="0" smtClean="0">
              <a:solidFill>
                <a:srgbClr val="20428E"/>
              </a:solidFill>
              <a:latin typeface="Tahoma"/>
              <a:cs typeface="Tahoma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Генеральный директор:</a:t>
            </a:r>
            <a:endParaRPr lang="ru-RU" sz="2000" dirty="0">
              <a:solidFill>
                <a:srgbClr val="20428E"/>
              </a:solidFill>
              <a:latin typeface="Tahoma"/>
              <a:cs typeface="Tahoma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rgbClr val="20428E"/>
                </a:solidFill>
                <a:latin typeface="Tahoma"/>
                <a:cs typeface="Tahoma"/>
              </a:rPr>
              <a:t>Мельников Владимир </a:t>
            </a: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Александрович </a:t>
            </a:r>
          </a:p>
          <a:p>
            <a:pPr eaLnBrk="1" hangingPunct="1">
              <a:defRPr/>
            </a:pPr>
            <a:endParaRPr lang="ru-RU" sz="1000" dirty="0">
              <a:solidFill>
                <a:srgbClr val="20428E"/>
              </a:solidFill>
              <a:latin typeface="Tahoma"/>
              <a:cs typeface="Tahoma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Заместитель генерального директора по развитию: </a:t>
            </a:r>
            <a:endParaRPr lang="ru-RU" sz="2000" dirty="0">
              <a:solidFill>
                <a:srgbClr val="20428E"/>
              </a:solidFill>
              <a:latin typeface="Tahoma"/>
              <a:cs typeface="Tahoma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rgbClr val="20428E"/>
                </a:solidFill>
                <a:latin typeface="Tahoma"/>
                <a:cs typeface="Tahoma"/>
              </a:rPr>
              <a:t>Сербин Юрий </a:t>
            </a: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Владимирович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Моб. тел.: + </a:t>
            </a:r>
            <a:r>
              <a:rPr lang="ru-RU" sz="2000" dirty="0">
                <a:solidFill>
                  <a:srgbClr val="20428E"/>
                </a:solidFill>
                <a:latin typeface="Tahoma"/>
                <a:cs typeface="Tahoma"/>
              </a:rPr>
              <a:t>7 (911) </a:t>
            </a:r>
            <a:r>
              <a:rPr lang="ru-RU" sz="2000" dirty="0" smtClean="0">
                <a:solidFill>
                  <a:srgbClr val="20428E"/>
                </a:solidFill>
                <a:latin typeface="Tahoma"/>
                <a:cs typeface="Tahoma"/>
              </a:rPr>
              <a:t>939-09-68</a:t>
            </a:r>
            <a:endParaRPr lang="ru-RU" sz="2000" dirty="0">
              <a:solidFill>
                <a:srgbClr val="20428E"/>
              </a:solidFill>
              <a:latin typeface="Tahoma"/>
              <a:cs typeface="Tahom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5D61B3DE-5636-4E84-9B33-A62A211CFBDB}" type="slidenum">
              <a:rPr lang="ru-RU" altLang="ru-RU" smtClean="0"/>
              <a:pPr/>
              <a:t>16</a:t>
            </a:fld>
            <a:endParaRPr lang="ru-RU" alt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921" y="649364"/>
            <a:ext cx="10972800" cy="1143000"/>
          </a:xfrm>
        </p:spPr>
        <p:txBody>
          <a:bodyPr/>
          <a:lstStyle/>
          <a:p>
            <a:pPr eaLnBrk="1" hangingPunct="1"/>
            <a:r>
              <a:rPr lang="ru-RU" altLang="ru-RU" i="1" dirty="0" smtClean="0">
                <a:solidFill>
                  <a:srgbClr val="FF0066"/>
                </a:solidFill>
              </a:rPr>
              <a:t>Благодарю за внимание</a:t>
            </a:r>
            <a:r>
              <a:rPr lang="ru-RU" altLang="ru-RU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3010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2000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5753759" y="3384968"/>
            <a:ext cx="121321" cy="28896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>
            <a:lvl1pPr marL="177800" indent="-1778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/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3" cstate="print"/>
          <a:srcRect b="2657"/>
          <a:stretch>
            <a:fillRect/>
          </a:stretch>
        </p:blipFill>
        <p:spPr bwMode="auto">
          <a:xfrm>
            <a:off x="0" y="2107278"/>
            <a:ext cx="3927533" cy="214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/>
          <p:cNvPicPr>
            <a:picLocks noChangeAspect="1"/>
          </p:cNvPicPr>
          <p:nvPr/>
        </p:nvPicPr>
        <p:blipFill>
          <a:blip r:embed="rId4" cstate="print"/>
          <a:srcRect t="-2" b="525"/>
          <a:stretch>
            <a:fillRect/>
          </a:stretch>
        </p:blipFill>
        <p:spPr bwMode="auto">
          <a:xfrm>
            <a:off x="0" y="4353151"/>
            <a:ext cx="3951847" cy="236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5" cstate="print"/>
          <a:srcRect b="1160"/>
          <a:stretch>
            <a:fillRect/>
          </a:stretch>
        </p:blipFill>
        <p:spPr bwMode="auto">
          <a:xfrm>
            <a:off x="3925198" y="2107279"/>
            <a:ext cx="4033054" cy="22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5549" y="4355356"/>
            <a:ext cx="4118650" cy="245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3407" y="2094456"/>
            <a:ext cx="4233748" cy="238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20490" y="836356"/>
            <a:ext cx="11811098" cy="102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1400" b="1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«Авангард» </a:t>
            </a:r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(основано в 1948 г.) - ведущее предприятие России в области </a:t>
            </a:r>
            <a:r>
              <a:rPr lang="ru-RU" altLang="ru-RU" sz="1400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проведения исследований, разработок и производства изделий </a:t>
            </a:r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микроэлектроники, сенсоров и автоматизированных систем управления. </a:t>
            </a:r>
            <a:b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400" dirty="0">
              <a:solidFill>
                <a:srgbClr val="0053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0278" y="4090000"/>
            <a:ext cx="3955827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2A4C74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Производство БНК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8260" y="6513660"/>
            <a:ext cx="390948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Центр точной механической обработки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8522" y="6513659"/>
            <a:ext cx="402873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Производство электронных</a:t>
            </a:r>
            <a:r>
              <a:rPr lang="en-US" sz="14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модулей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5198" y="4094410"/>
            <a:ext cx="403305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Центр </a:t>
            </a:r>
            <a:r>
              <a:rPr lang="ru-RU" sz="1400" b="1" dirty="0" err="1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микросистемотехники</a:t>
            </a:r>
            <a:endParaRPr lang="ru-RU" sz="14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65656" y="4097715"/>
            <a:ext cx="441894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Производство специальной</a:t>
            </a:r>
            <a:r>
              <a:rPr lang="en-US" sz="14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микроэлектроники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06329"/>
            <a:ext cx="531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A4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9705" y="4357561"/>
            <a:ext cx="4222296" cy="240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973580" y="6513660"/>
            <a:ext cx="421842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Центр метрологии и испытаний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2641354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36940" y="1680652"/>
            <a:ext cx="1551319" cy="23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79606" y="4518155"/>
            <a:ext cx="4359352" cy="1600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занимает призовые места </a:t>
            </a:r>
            <a:b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выставках изобретений </a:t>
            </a:r>
            <a:b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России и за рубежом (Великобритания, Швейцария, Польша, Латвия, Сербия, Хорватия, Бельгия,  Малайзия, Тайвань</a:t>
            </a:r>
            <a:r>
              <a:rPr lang="en-US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др.). </a:t>
            </a:r>
          </a:p>
          <a:p>
            <a:pPr algn="ctr"/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Финалист конкурса </a:t>
            </a:r>
          </a:p>
          <a:p>
            <a:pPr algn="ctr"/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«Патент года – 2015»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40434" y="705594"/>
            <a:ext cx="4065553" cy="738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sz="1400" dirty="0">
                <a:solidFill>
                  <a:srgbClr val="005386"/>
                </a:solidFill>
                <a:latin typeface="Arial" pitchFamily="34" charset="0"/>
                <a:cs typeface="Arial" panose="020B0604020202020204" pitchFamily="34" charset="0"/>
              </a:rPr>
              <a:t>Сегодня ОАО «Авангард» является правообладателем </a:t>
            </a:r>
            <a:r>
              <a:rPr lang="ru-RU" altLang="ru-RU" sz="1400" b="1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патентов и различных свидетельств</a:t>
            </a:r>
            <a:endParaRPr lang="ru-RU" altLang="ru-RU" sz="1400" dirty="0">
              <a:solidFill>
                <a:srgbClr val="0053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722453" y="2672705"/>
            <a:ext cx="271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менеджмента качества сертифицирована на соответствие требованиям стандартов </a:t>
            </a: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9001-2008,</a:t>
            </a:r>
            <a:r>
              <a:rPr lang="en-US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4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en-US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9001-2011 </a:t>
            </a:r>
            <a:endParaRPr lang="ru-RU" altLang="ru-RU" sz="1400" dirty="0">
              <a:solidFill>
                <a:srgbClr val="0053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Рисунок 15" descr="C:\Users\anosova\AppData\Local\Microsoft\Windows\Temporary Internet Files\Content.Word\doc20111107141327_001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58782" y="4300061"/>
            <a:ext cx="1217815" cy="14588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" name="Рисунок 28" descr="F:\САЙТ АВАНГАРД\Лого АСЕРТ ISO 9001_2008+РегN.jpg"/>
          <p:cNvPicPr/>
          <p:nvPr/>
        </p:nvPicPr>
        <p:blipFill>
          <a:blip r:embed="rId4" cstate="print"/>
          <a:srcRect b="4474"/>
          <a:stretch>
            <a:fillRect/>
          </a:stretch>
        </p:blipFill>
        <p:spPr bwMode="auto">
          <a:xfrm>
            <a:off x="4934044" y="4396856"/>
            <a:ext cx="647700" cy="693784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932662" y="1790185"/>
            <a:ext cx="2203427" cy="2450352"/>
            <a:chOff x="107504" y="3405483"/>
            <a:chExt cx="2204293" cy="1483716"/>
          </a:xfrm>
        </p:grpSpPr>
        <p:pic>
          <p:nvPicPr>
            <p:cNvPr id="11" name="Рисунок 10" descr="doc00637620120903101914_00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155927"/>
              <a:ext cx="660914" cy="5661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 descr="doc00819120121022070851_0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163" y="4011910"/>
              <a:ext cx="644905" cy="552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Рисунок 21" descr="n_07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6262" y="4323697"/>
              <a:ext cx="1015535" cy="5655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Рисунок 24" descr="n_04_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8580" y="3444656"/>
              <a:ext cx="819472" cy="7109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doc00214420120505070538_00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109" y="3850098"/>
              <a:ext cx="633471" cy="5426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Рисунок 22" descr="n_11_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512" y="3405483"/>
              <a:ext cx="791267" cy="466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321" name="Прямоугольник 27"/>
          <p:cNvSpPr>
            <a:spLocks noChangeArrowheads="1"/>
          </p:cNvSpPr>
          <p:nvPr/>
        </p:nvSpPr>
        <p:spPr bwMode="auto">
          <a:xfrm>
            <a:off x="9255886" y="2662978"/>
            <a:ext cx="235610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Лауреат конкурса на </a:t>
            </a: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соискание премии Правительства Санкт-Петербурга по качеству</a:t>
            </a:r>
            <a:r>
              <a:rPr lang="en-US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г. и 2015 гг.</a:t>
            </a:r>
          </a:p>
        </p:txBody>
      </p:sp>
      <p:pic>
        <p:nvPicPr>
          <p:cNvPr id="13324" name="Picture 3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573240" y="1256809"/>
            <a:ext cx="768964" cy="115136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5" name="Picture 5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607817" y="1951351"/>
            <a:ext cx="901931" cy="490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6" name="Рисунок 38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735614" y="1258330"/>
            <a:ext cx="818804" cy="115546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7" name="Picture 3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5734280" y="977996"/>
            <a:ext cx="694146" cy="4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Рисунок 48" descr="C:\Users\anosova\Pictures\Новый рисунок (5)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9132739" y="4309807"/>
            <a:ext cx="968930" cy="143939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9" name="Рисунок 45" descr="C:\Users\anosova\Desktop\Новый рисунок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101669" y="4309807"/>
            <a:ext cx="968930" cy="143939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30" name="Прямоугольник 31"/>
          <p:cNvSpPr>
            <a:spLocks noChangeArrowheads="1"/>
          </p:cNvSpPr>
          <p:nvPr/>
        </p:nvSpPr>
        <p:spPr bwMode="auto">
          <a:xfrm>
            <a:off x="7875695" y="5852408"/>
            <a:ext cx="4213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srgbClr val="005386"/>
                </a:solidFill>
                <a:latin typeface="Arial" pitchFamily="34" charset="0"/>
                <a:cs typeface="Arial" panose="020B0604020202020204" pitchFamily="34" charset="0"/>
              </a:rPr>
              <a:t>Аттестаты аккредитации  испытательной лаборатории и метрологической службы</a:t>
            </a:r>
          </a:p>
        </p:txBody>
      </p:sp>
      <p:sp>
        <p:nvSpPr>
          <p:cNvPr id="13331" name="TextBox 2"/>
          <p:cNvSpPr txBox="1">
            <a:spLocks noChangeArrowheads="1"/>
          </p:cNvSpPr>
          <p:nvPr/>
        </p:nvSpPr>
        <p:spPr bwMode="auto">
          <a:xfrm>
            <a:off x="8530067" y="1010021"/>
            <a:ext cx="2083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конкурса </a:t>
            </a:r>
            <a:endParaRPr lang="en-US" altLang="ru-RU" sz="1400" dirty="0">
              <a:solidFill>
                <a:srgbClr val="0053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4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качеству </a:t>
            </a: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«Сделано </a:t>
            </a:r>
            <a:endParaRPr lang="en-US" altLang="ru-RU" sz="14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Санкт-Петербурге» </a:t>
            </a:r>
          </a:p>
          <a:p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32" name="Рисунок 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1467" y="2555279"/>
            <a:ext cx="1205345" cy="1496291"/>
          </a:xfrm>
          <a:prstGeom prst="rect">
            <a:avLst/>
          </a:prstGeom>
          <a:noFill/>
          <a:ln w="22225">
            <a:solidFill>
              <a:srgbClr val="005386"/>
            </a:solidFill>
            <a:miter lim="800000"/>
            <a:headEnd/>
            <a:tailEnd/>
          </a:ln>
        </p:spPr>
      </p:pic>
      <p:pic>
        <p:nvPicPr>
          <p:cNvPr id="13322" name="Рисунок 19" descr="F:\Дипломы и отзывы\Грамота АВУС-Комби.jpg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tretch>
            <a:fillRect/>
          </a:stretch>
        </p:blipFill>
        <p:spPr bwMode="auto">
          <a:xfrm>
            <a:off x="10603605" y="1024839"/>
            <a:ext cx="873718" cy="1198561"/>
          </a:xfrm>
          <a:prstGeom prst="rect">
            <a:avLst/>
          </a:prstGeom>
          <a:noFill/>
          <a:ln w="22225">
            <a:solidFill>
              <a:srgbClr val="005386"/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0" y="122123"/>
            <a:ext cx="6953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005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 И ЛИЦЕНЗИИ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581001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" name="Номер слайда 1"/>
          <p:cNvSpPr txBox="1">
            <a:spLocks/>
          </p:cNvSpPr>
          <p:nvPr/>
        </p:nvSpPr>
        <p:spPr>
          <a:xfrm>
            <a:off x="9220199" y="63408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26F96C-D1B2-44C3-8225-53834308FA48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01564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-1" y="131188"/>
            <a:ext cx="12051323" cy="3855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000" b="1" dirty="0">
                <a:solidFill>
                  <a:srgbClr val="005386"/>
                </a:solidFill>
                <a:latin typeface="Arial" pitchFamily="34" charset="0"/>
                <a:cs typeface="Arial" pitchFamily="34" charset="0"/>
              </a:rPr>
              <a:t>ТРЕБОВАНИЯ ЗАКОНОДАТЕЛЬНЫХ АКТОВ ПО УЧЕТУ ЭНЕРГОРЕСУРСОВ </a:t>
            </a:r>
            <a:endParaRPr lang="en-US" altLang="ru-RU" sz="2000" b="1" dirty="0">
              <a:solidFill>
                <a:srgbClr val="00538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со ст.13 п.1 261-ФЗ от 23.11.2009 г. 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«Об энергосбережении и о повышении энергетической эффективности…»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Постановлением №209-ФЗ от 21.07.2014 г. 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 государственной информационной системе жилищно-коммунального хозяйства» 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учет энергоресурсов должен производиться с использованием соответствующих приборов учета, а с 1 июля 2017 г. все приборы общедомового  учета должны быть </a:t>
            </a:r>
            <a:r>
              <a:rPr lang="ru-RU" altLang="ru-RU" sz="2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диспетчеризированы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показания передаваться в информационную систему ЖКХ</a:t>
            </a: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ru-RU" altLang="ru-RU" sz="20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ФАКТИЧЕСКОЕ СОСТОЯНИЕ ОБЕСПЕЧЕНИЯ ПРИБОРАМИ УЧЕТА:</a:t>
            </a:r>
          </a:p>
          <a:p>
            <a:pPr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  электроэнергии – 95,4%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холодной воды  – 65,4%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горячей воды  – 67,9%</a:t>
            </a:r>
            <a:endParaRPr lang="ru-RU" altLang="ru-RU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тепловой энергии – 6,6%</a:t>
            </a:r>
            <a:endParaRPr lang="ru-RU" altLang="ru-RU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   газа </a:t>
            </a:r>
            <a:r>
              <a:rPr lang="ru-RU" altLang="ru-RU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altLang="ru-RU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en-US" altLang="ru-RU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20200" y="6369659"/>
            <a:ext cx="2743200" cy="3651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fld id="{872E701D-25FF-45B7-A17F-20071ABA8706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581001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771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fld id="{872E701D-25FF-45B7-A17F-20071ABA8706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2402" y="6487217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-1" y="-39729"/>
            <a:ext cx="9823939" cy="3855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ru-RU" sz="2000" dirty="0">
              <a:solidFill>
                <a:srgbClr val="0053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856" y="703386"/>
            <a:ext cx="11924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программа «Цифровая экономика Российской Федерации», введенная Распоряжением Правительства РФ от 28 июля 2017 г. №1632-р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направлена, в том числе, на повышение благосостояния и качества жизни граждан, комфортной и безопасной среды обитания жителей.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338"/>
            <a:ext cx="8907463" cy="55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3106" y="1626716"/>
            <a:ext cx="408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u="sng" spc="20" dirty="0">
                <a:solidFill>
                  <a:schemeClr val="accent2">
                    <a:lumMod val="75000"/>
                  </a:schemeClr>
                </a:solidFill>
                <a:latin typeface="Calibri Light"/>
                <a:cs typeface="Arial"/>
              </a:rPr>
              <a:t>ПРЕИМУЩЕСТВА ЦИФРОВИЗАЦИИ ЖКХ</a:t>
            </a: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xmlns="" id="{B3C1747D-D22C-445B-934A-01DE4DD1A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4148749"/>
              </p:ext>
            </p:extLst>
          </p:nvPr>
        </p:nvGraphicFramePr>
        <p:xfrm>
          <a:off x="212982" y="1996048"/>
          <a:ext cx="11406555" cy="4094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9513">
                  <a:extLst>
                    <a:ext uri="{9D8B030D-6E8A-4147-A177-3AD203B41FA5}">
                      <a16:colId xmlns:a16="http://schemas.microsoft.com/office/drawing/2014/main" xmlns="" val="3976510480"/>
                    </a:ext>
                  </a:extLst>
                </a:gridCol>
                <a:gridCol w="604951">
                  <a:extLst>
                    <a:ext uri="{9D8B030D-6E8A-4147-A177-3AD203B41FA5}">
                      <a16:colId xmlns:a16="http://schemas.microsoft.com/office/drawing/2014/main" xmlns="" val="645831102"/>
                    </a:ext>
                  </a:extLst>
                </a:gridCol>
                <a:gridCol w="6262091">
                  <a:extLst>
                    <a:ext uri="{9D8B030D-6E8A-4147-A177-3AD203B41FA5}">
                      <a16:colId xmlns:a16="http://schemas.microsoft.com/office/drawing/2014/main" xmlns="" val="559419377"/>
                    </a:ext>
                  </a:extLst>
                </a:gridCol>
              </a:tblGrid>
              <a:tr h="934991">
                <a:tc>
                  <a:txBody>
                    <a:bodyPr/>
                    <a:lstStyle/>
                    <a:p>
                      <a:r>
                        <a:rPr lang="ru-RU" altLang="ru-RU" sz="1600" dirty="0">
                          <a:latin typeface="+mj-lt"/>
                        </a:rPr>
                        <a:t>надежное функционирование оборудования и объектов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600" dirty="0">
                          <a:latin typeface="+mj-lt"/>
                        </a:rPr>
                        <a:t>применение надежного оборудования, повышение его </a:t>
                      </a:r>
                      <a:r>
                        <a:rPr lang="ru-RU" altLang="ru-RU" sz="1600" dirty="0" err="1">
                          <a:latin typeface="+mj-lt"/>
                        </a:rPr>
                        <a:t>контролепригодности</a:t>
                      </a:r>
                      <a:r>
                        <a:rPr lang="ru-RU" altLang="ru-RU" sz="1600" dirty="0">
                          <a:latin typeface="+mj-lt"/>
                        </a:rPr>
                        <a:t>, использование резервирования и блокировок, исключение «человеческого фактора»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6800814"/>
                  </a:ext>
                </a:extLst>
              </a:tr>
              <a:tr h="1069461">
                <a:tc>
                  <a:txBody>
                    <a:bodyPr/>
                    <a:lstStyle/>
                    <a:p>
                      <a:r>
                        <a:rPr lang="ru-RU" altLang="ru-RU" sz="1600" dirty="0">
                          <a:latin typeface="+mj-lt"/>
                        </a:rPr>
                        <a:t>снижение удельного потребления топлива, воды, электроэнергии, людских ресурсов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600" dirty="0">
                          <a:latin typeface="+mj-lt"/>
                        </a:rPr>
                        <a:t>применение</a:t>
                      </a:r>
                      <a:r>
                        <a:rPr lang="ru-RU" altLang="ru-RU" sz="1600" baseline="0" dirty="0">
                          <a:latin typeface="+mj-lt"/>
                        </a:rPr>
                        <a:t> энергосберегающих и безлюдных технологий за счет расширения объема диспетчеризации, предоставление населению возможности удаленного управления потреблением энергоресурсов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7527074"/>
                  </a:ext>
                </a:extLst>
              </a:tr>
              <a:tr h="1154626">
                <a:tc>
                  <a:txBody>
                    <a:bodyPr/>
                    <a:lstStyle/>
                    <a:p>
                      <a:r>
                        <a:rPr lang="ru-RU" altLang="ru-RU" sz="1600" dirty="0">
                          <a:latin typeface="+mj-lt"/>
                        </a:rPr>
                        <a:t>снижение вредных выбросов в атмосферу, в почву, в воду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600" dirty="0">
                          <a:latin typeface="+mj-lt"/>
                        </a:rPr>
                        <a:t>реализация современных способов подготовки и сжигания топлива, очистки воды и стоков,  экологически</a:t>
                      </a:r>
                      <a:r>
                        <a:rPr lang="ru-RU" altLang="ru-RU" sz="1600" baseline="0" dirty="0">
                          <a:latin typeface="+mj-lt"/>
                        </a:rPr>
                        <a:t> безвредная утилизация отходов</a:t>
                      </a:r>
                      <a:r>
                        <a:rPr lang="ru-RU" altLang="ru-RU" sz="1600" dirty="0">
                          <a:latin typeface="+mj-lt"/>
                        </a:rPr>
                        <a:t>, создание инфраструктуры электротранспорта с бортовыми накопителями энергии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624146"/>
                  </a:ext>
                </a:extLst>
              </a:tr>
              <a:tr h="934991">
                <a:tc>
                  <a:txBody>
                    <a:bodyPr/>
                    <a:lstStyle/>
                    <a:p>
                      <a:r>
                        <a:rPr lang="ru-RU" altLang="ru-RU" sz="1600" dirty="0">
                          <a:latin typeface="+mj-lt"/>
                        </a:rPr>
                        <a:t>обеспечение безопасности объектов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>
                          <a:latin typeface="+mj-lt"/>
                        </a:rPr>
                        <a:t>создание интеллектуальных систем комплексной автоматизации, мониторинга и диспетчерского управления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3690159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0502" y="5796443"/>
            <a:ext cx="11010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Пов</a:t>
            </a:r>
            <a:r>
              <a:rPr lang="ru-RU" altLang="ru-RU" sz="2000" b="1" dirty="0">
                <a:solidFill>
                  <a:srgbClr val="C00000"/>
                </a:solidFill>
              </a:rPr>
              <a:t>ышение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эффективности 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энергоучета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altLang="ru-RU" sz="2000" b="1" dirty="0">
                <a:solidFill>
                  <a:srgbClr val="C00000"/>
                </a:solidFill>
              </a:rPr>
              <a:t>ЖКХ связано с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созданием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</a:rPr>
              <a:t>     </a:t>
            </a:r>
            <a:r>
              <a:rPr lang="ru-RU" altLang="ru-RU" b="1" dirty="0" smtClean="0">
                <a:solidFill>
                  <a:srgbClr val="C00000"/>
                </a:solidFill>
              </a:rPr>
              <a:t>СИСТЕМ   </a:t>
            </a:r>
            <a:r>
              <a:rPr lang="ru-RU" altLang="ru-RU" b="1" dirty="0">
                <a:solidFill>
                  <a:srgbClr val="C00000"/>
                </a:solidFill>
              </a:rPr>
              <a:t>ИНТЕЛЛЕКТУАЛЬНОГО   УПРАВЛЕНИЯ  </a:t>
            </a:r>
            <a:r>
              <a:rPr lang="ru-RU" altLang="ru-RU" b="1" dirty="0" smtClean="0">
                <a:solidFill>
                  <a:srgbClr val="C00000"/>
                </a:solidFill>
              </a:rPr>
              <a:t>НА </a:t>
            </a:r>
            <a:r>
              <a:rPr lang="ru-RU" altLang="ru-RU" b="1" dirty="0">
                <a:solidFill>
                  <a:srgbClr val="C00000"/>
                </a:solidFill>
              </a:rPr>
              <a:t>БАЗЕ  ЦИФРОВЫХ  СРЕДСТВ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190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fld id="{872E701D-25FF-45B7-A17F-20071ABA8706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2402" y="6487217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-1" y="-39729"/>
            <a:ext cx="9823939" cy="3855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ru-RU" sz="2000" dirty="0">
              <a:solidFill>
                <a:srgbClr val="00538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225">
            <a:extLst>
              <a:ext uri="{FF2B5EF4-FFF2-40B4-BE49-F238E27FC236}">
                <a16:creationId xmlns="" xmlns:a16="http://schemas.microsoft.com/office/drawing/2014/main" id="{AD5CF788-7C6A-4F7A-94E6-2BA3358E815B}"/>
              </a:ext>
            </a:extLst>
          </p:cNvPr>
          <p:cNvGrpSpPr/>
          <p:nvPr/>
        </p:nvGrpSpPr>
        <p:grpSpPr>
          <a:xfrm>
            <a:off x="7612380" y="801738"/>
            <a:ext cx="1490397" cy="5986412"/>
            <a:chOff x="7612380" y="839838"/>
            <a:chExt cx="1490397" cy="563454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201B0596-F36F-4592-B5D5-752889A06EA7}"/>
                </a:ext>
              </a:extLst>
            </p:cNvPr>
            <p:cNvSpPr/>
            <p:nvPr/>
          </p:nvSpPr>
          <p:spPr>
            <a:xfrm>
              <a:off x="7612380" y="959871"/>
              <a:ext cx="1490397" cy="53824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0AFA29A-9D8E-4435-A5BB-45CC15D59FB0}"/>
                </a:ext>
              </a:extLst>
            </p:cNvPr>
            <p:cNvSpPr/>
            <p:nvPr/>
          </p:nvSpPr>
          <p:spPr>
            <a:xfrm>
              <a:off x="7672834" y="839838"/>
              <a:ext cx="1369488" cy="5634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55"/>
          <p:cNvGrpSpPr/>
          <p:nvPr/>
        </p:nvGrpSpPr>
        <p:grpSpPr>
          <a:xfrm>
            <a:off x="295188" y="5124461"/>
            <a:ext cx="7164495" cy="104761"/>
            <a:chOff x="3794772" y="3449341"/>
            <a:chExt cx="3961118" cy="13745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3730795" y="3513318"/>
              <a:ext cx="129541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7689851" y="3514083"/>
              <a:ext cx="12954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799840" y="3585210"/>
              <a:ext cx="395605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bject 12"/>
          <p:cNvSpPr txBox="1"/>
          <p:nvPr/>
        </p:nvSpPr>
        <p:spPr>
          <a:xfrm>
            <a:off x="299632" y="5275746"/>
            <a:ext cx="716166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b="1" spc="20" dirty="0">
                <a:cs typeface="Arial"/>
              </a:rPr>
              <a:t>ТЕЛЕКОММУНИКАЦИОННАЯ ИНФРАСТРУКТУРА</a:t>
            </a:r>
          </a:p>
        </p:txBody>
      </p:sp>
      <p:grpSp>
        <p:nvGrpSpPr>
          <p:cNvPr id="22" name="Группа 59"/>
          <p:cNvGrpSpPr/>
          <p:nvPr/>
        </p:nvGrpSpPr>
        <p:grpSpPr>
          <a:xfrm>
            <a:off x="286156" y="6164605"/>
            <a:ext cx="7164495" cy="104761"/>
            <a:chOff x="3794772" y="3449341"/>
            <a:chExt cx="3961118" cy="137457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3730795" y="3513318"/>
              <a:ext cx="129541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7689851" y="3514083"/>
              <a:ext cx="12954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799840" y="3585210"/>
              <a:ext cx="395605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bject 12"/>
          <p:cNvSpPr txBox="1"/>
          <p:nvPr/>
        </p:nvSpPr>
        <p:spPr>
          <a:xfrm>
            <a:off x="290600" y="6270170"/>
            <a:ext cx="716166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b="1" spc="20" dirty="0">
                <a:cs typeface="Arial"/>
              </a:rPr>
              <a:t>ИНЖЕНЕРНАЯ ИНФРАСТРУКТУРА</a:t>
            </a:r>
          </a:p>
        </p:txBody>
      </p:sp>
      <p:grpSp>
        <p:nvGrpSpPr>
          <p:cNvPr id="27" name="Группа 65"/>
          <p:cNvGrpSpPr/>
          <p:nvPr/>
        </p:nvGrpSpPr>
        <p:grpSpPr>
          <a:xfrm>
            <a:off x="286156" y="3976996"/>
            <a:ext cx="7164495" cy="104761"/>
            <a:chOff x="3794772" y="3449341"/>
            <a:chExt cx="3961118" cy="137457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3730795" y="3513318"/>
              <a:ext cx="129541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7689851" y="3514083"/>
              <a:ext cx="12954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799840" y="3585210"/>
              <a:ext cx="395605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bject 12"/>
          <p:cNvSpPr txBox="1"/>
          <p:nvPr/>
        </p:nvSpPr>
        <p:spPr>
          <a:xfrm>
            <a:off x="290600" y="4130731"/>
            <a:ext cx="716166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b="1" spc="20" dirty="0">
                <a:cs typeface="Arial"/>
              </a:rPr>
              <a:t>ИТ- ИНФРАСТРУКТУРА</a:t>
            </a:r>
          </a:p>
        </p:txBody>
      </p:sp>
      <p:grpSp>
        <p:nvGrpSpPr>
          <p:cNvPr id="32" name="Группа 71"/>
          <p:cNvGrpSpPr/>
          <p:nvPr/>
        </p:nvGrpSpPr>
        <p:grpSpPr>
          <a:xfrm>
            <a:off x="286156" y="2835307"/>
            <a:ext cx="7164495" cy="104761"/>
            <a:chOff x="3794772" y="3449341"/>
            <a:chExt cx="3961118" cy="137457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3730795" y="3513318"/>
              <a:ext cx="129541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 flipH="1" flipV="1">
              <a:off x="7689851" y="3514083"/>
              <a:ext cx="12954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799840" y="3585210"/>
              <a:ext cx="395605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bject 12"/>
          <p:cNvSpPr txBox="1"/>
          <p:nvPr/>
        </p:nvSpPr>
        <p:spPr>
          <a:xfrm>
            <a:off x="290600" y="2989041"/>
            <a:ext cx="716166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b="1" spc="20" dirty="0">
                <a:cs typeface="Arial"/>
              </a:rPr>
              <a:t>УСЛУГИ, ОБЛАЧНЫЕ СЕРВИСЫ И ПРИЛОЖЕНИЯ</a:t>
            </a:r>
          </a:p>
        </p:txBody>
      </p:sp>
      <p:grpSp>
        <p:nvGrpSpPr>
          <p:cNvPr id="37" name="Группа 84"/>
          <p:cNvGrpSpPr/>
          <p:nvPr/>
        </p:nvGrpSpPr>
        <p:grpSpPr>
          <a:xfrm>
            <a:off x="286154" y="1657711"/>
            <a:ext cx="7164497" cy="104760"/>
            <a:chOff x="3232154" y="1471661"/>
            <a:chExt cx="4193099" cy="75804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rot="5400000" flipH="1" flipV="1">
              <a:off x="3197275" y="1506540"/>
              <a:ext cx="71439" cy="168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 flipH="1" flipV="1">
              <a:off x="7388190" y="1506961"/>
              <a:ext cx="71439" cy="168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237520" y="1546589"/>
              <a:ext cx="4187733" cy="87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bject 12"/>
          <p:cNvSpPr txBox="1"/>
          <p:nvPr/>
        </p:nvSpPr>
        <p:spPr>
          <a:xfrm>
            <a:off x="290600" y="1811443"/>
            <a:ext cx="716166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b="1" spc="20" dirty="0">
                <a:cs typeface="Arial"/>
              </a:rPr>
              <a:t>ИНТЕЛЛЕКТУАЛЬНЫЕ СИСТЕМЫ УПРАВЛЕНИЯ</a:t>
            </a:r>
          </a:p>
        </p:txBody>
      </p:sp>
      <p:sp>
        <p:nvSpPr>
          <p:cNvPr id="42" name="object 12"/>
          <p:cNvSpPr txBox="1"/>
          <p:nvPr/>
        </p:nvSpPr>
        <p:spPr>
          <a:xfrm>
            <a:off x="9376021" y="1633596"/>
            <a:ext cx="2593073" cy="168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РЕШЕНИЙ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ТЕХНОЛОГИЙ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АППАРАТНЫХ ПЛАТФОРМ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РАДИОЭЛЕКТРОННЫХ ИЗДЕЛИЙ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ПРОГРАММНОГО ОБЕСПЕЧЕНИЯ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МАТЕРИАЛОВ И КОМПЛЕКТУЮЩИХ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ЭЛЕКТРОННО-КОМПОНЕНТНОЙ БАЗЫ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30440" y="1437867"/>
            <a:ext cx="2793245" cy="193874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bject 12"/>
          <p:cNvSpPr txBox="1"/>
          <p:nvPr/>
        </p:nvSpPr>
        <p:spPr>
          <a:xfrm>
            <a:off x="9764979" y="1147752"/>
            <a:ext cx="1815156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400" spc="20" dirty="0">
                <a:solidFill>
                  <a:srgbClr val="990033"/>
                </a:solidFill>
                <a:cs typeface="Arial"/>
              </a:rPr>
              <a:t>ОПЫТ  ПРИМЕНЕНИЯ ЗАРУБЕЖНЫХ</a:t>
            </a:r>
          </a:p>
        </p:txBody>
      </p:sp>
      <p:grpSp>
        <p:nvGrpSpPr>
          <p:cNvPr id="45" name="Группа 241"/>
          <p:cNvGrpSpPr/>
          <p:nvPr/>
        </p:nvGrpSpPr>
        <p:grpSpPr>
          <a:xfrm rot="16200000" flipH="1">
            <a:off x="10480154" y="3477597"/>
            <a:ext cx="192584" cy="343952"/>
            <a:chOff x="2571255" y="2053629"/>
            <a:chExt cx="192584" cy="343952"/>
          </a:xfrm>
        </p:grpSpPr>
        <p:grpSp>
          <p:nvGrpSpPr>
            <p:cNvPr id="46" name="Группа 140"/>
            <p:cNvGrpSpPr/>
            <p:nvPr/>
          </p:nvGrpSpPr>
          <p:grpSpPr>
            <a:xfrm>
              <a:off x="2677433" y="2053629"/>
              <a:ext cx="86406" cy="343952"/>
              <a:chOff x="8486095" y="2101931"/>
              <a:chExt cx="216107" cy="1161433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 rot="16200000" flipH="1">
                <a:off x="8302027" y="2285999"/>
                <a:ext cx="581891" cy="213756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 flipH="1" flipV="1">
                <a:off x="8304378" y="2865541"/>
                <a:ext cx="581891" cy="213756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141"/>
            <p:cNvGrpSpPr/>
            <p:nvPr/>
          </p:nvGrpSpPr>
          <p:grpSpPr>
            <a:xfrm>
              <a:off x="2628405" y="2076451"/>
              <a:ext cx="70345" cy="295732"/>
              <a:chOff x="8486095" y="2101931"/>
              <a:chExt cx="216107" cy="1161433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rot="16200000" flipH="1">
                <a:off x="8302027" y="2285999"/>
                <a:ext cx="581891" cy="213756"/>
              </a:xfrm>
              <a:prstGeom prst="line">
                <a:avLst/>
              </a:prstGeom>
              <a:ln w="127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 flipH="1" flipV="1">
                <a:off x="8304378" y="2865541"/>
                <a:ext cx="581891" cy="213756"/>
              </a:xfrm>
              <a:prstGeom prst="line">
                <a:avLst/>
              </a:prstGeom>
              <a:ln w="127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Группа 142"/>
            <p:cNvGrpSpPr/>
            <p:nvPr/>
          </p:nvGrpSpPr>
          <p:grpSpPr>
            <a:xfrm>
              <a:off x="2571255" y="2095499"/>
              <a:ext cx="57645" cy="270331"/>
              <a:chOff x="8486095" y="2101931"/>
              <a:chExt cx="216107" cy="1161433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 rot="16200000" flipH="1">
                <a:off x="8302027" y="2285999"/>
                <a:ext cx="581891" cy="213756"/>
              </a:xfrm>
              <a:prstGeom prst="line">
                <a:avLst/>
              </a:prstGeom>
              <a:ln w="1270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 flipH="1" flipV="1">
                <a:off x="8304378" y="2865541"/>
                <a:ext cx="581891" cy="213756"/>
              </a:xfrm>
              <a:prstGeom prst="line">
                <a:avLst/>
              </a:prstGeom>
              <a:ln w="1270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object 12"/>
          <p:cNvSpPr txBox="1"/>
          <p:nvPr/>
        </p:nvSpPr>
        <p:spPr>
          <a:xfrm>
            <a:off x="9327799" y="4548197"/>
            <a:ext cx="2656768" cy="168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РЕШЕНИЙ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ТЕХНОЛОГИЙ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АППАРАТНЫХ ПЛАТФОРМ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РАДИОЭЛЕКТРОННЫХ ИЗДЕЛИЙ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ПРОГРАММНОГО ОБЕСПЕЧЕНИЯ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МАТЕРИАЛОВ И КОМПЛЕКТУЮЩИХ</a:t>
            </a:r>
          </a:p>
          <a:p>
            <a:pPr marL="9939">
              <a:lnSpc>
                <a:spcPct val="130000"/>
              </a:lnSpc>
            </a:pPr>
            <a:r>
              <a:rPr lang="ru-RU" sz="1200" spc="2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ЭЛЕКТРОННО-КОМПОНЕНТНОЙ БАЗЫ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30440" y="4222008"/>
            <a:ext cx="2793245" cy="206848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object 12"/>
          <p:cNvSpPr txBox="1"/>
          <p:nvPr/>
        </p:nvSpPr>
        <p:spPr>
          <a:xfrm>
            <a:off x="9517561" y="3897902"/>
            <a:ext cx="2201836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400" spc="20" dirty="0">
                <a:solidFill>
                  <a:srgbClr val="990033"/>
                </a:solidFill>
                <a:cs typeface="Arial"/>
              </a:rPr>
              <a:t>ПЕРЕХОД И ОПЫТ  ПРИМЕНЕНИЯ РОССИЙСКИХ</a:t>
            </a:r>
          </a:p>
        </p:txBody>
      </p:sp>
      <p:sp>
        <p:nvSpPr>
          <p:cNvPr id="58" name="object 12"/>
          <p:cNvSpPr txBox="1"/>
          <p:nvPr/>
        </p:nvSpPr>
        <p:spPr>
          <a:xfrm>
            <a:off x="265145" y="6012569"/>
            <a:ext cx="1142415" cy="183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solidFill>
                  <a:schemeClr val="tx2">
                    <a:lumMod val="75000"/>
                  </a:schemeClr>
                </a:solidFill>
                <a:cs typeface="Arial"/>
              </a:rPr>
              <a:t>ДАТЧИКИ</a:t>
            </a:r>
          </a:p>
        </p:txBody>
      </p:sp>
      <p:sp>
        <p:nvSpPr>
          <p:cNvPr id="59" name="object 12"/>
          <p:cNvSpPr txBox="1"/>
          <p:nvPr/>
        </p:nvSpPr>
        <p:spPr>
          <a:xfrm>
            <a:off x="1369154" y="6012569"/>
            <a:ext cx="114241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cs typeface="Arial"/>
              </a:rPr>
              <a:t>СЕНСОРЫ</a:t>
            </a:r>
          </a:p>
        </p:txBody>
      </p:sp>
      <p:sp>
        <p:nvSpPr>
          <p:cNvPr id="60" name="object 12"/>
          <p:cNvSpPr txBox="1"/>
          <p:nvPr/>
        </p:nvSpPr>
        <p:spPr>
          <a:xfrm>
            <a:off x="2533733" y="6012569"/>
            <a:ext cx="114241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cs typeface="Arial"/>
              </a:rPr>
              <a:t>АКТУАТОРЫ</a:t>
            </a:r>
          </a:p>
        </p:txBody>
      </p:sp>
      <p:sp>
        <p:nvSpPr>
          <p:cNvPr id="61" name="object 12"/>
          <p:cNvSpPr txBox="1"/>
          <p:nvPr/>
        </p:nvSpPr>
        <p:spPr>
          <a:xfrm>
            <a:off x="3724151" y="6012569"/>
            <a:ext cx="114241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cs typeface="Arial"/>
              </a:rPr>
              <a:t>КОНТРОЛЛЕРЫ</a:t>
            </a:r>
          </a:p>
        </p:txBody>
      </p:sp>
      <p:sp>
        <p:nvSpPr>
          <p:cNvPr id="62" name="object 12"/>
          <p:cNvSpPr txBox="1"/>
          <p:nvPr/>
        </p:nvSpPr>
        <p:spPr>
          <a:xfrm>
            <a:off x="4641444" y="5996410"/>
            <a:ext cx="210748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cs typeface="Arial"/>
              </a:rPr>
              <a:t>ВОДО-, ГАЗОАРМАТУРА</a:t>
            </a:r>
          </a:p>
        </p:txBody>
      </p:sp>
      <p:sp>
        <p:nvSpPr>
          <p:cNvPr id="63" name="object 12"/>
          <p:cNvSpPr txBox="1"/>
          <p:nvPr/>
        </p:nvSpPr>
        <p:spPr>
          <a:xfrm>
            <a:off x="6661259" y="5996410"/>
            <a:ext cx="69203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en-US" sz="1000" spc="20" dirty="0">
                <a:cs typeface="Arial"/>
              </a:rPr>
              <a:t>RFID </a:t>
            </a:r>
            <a:r>
              <a:rPr lang="ru-RU" sz="1000" spc="20" dirty="0">
                <a:cs typeface="Arial"/>
              </a:rPr>
              <a:t>МЕТКИ</a:t>
            </a:r>
          </a:p>
        </p:txBody>
      </p:sp>
      <p:sp>
        <p:nvSpPr>
          <p:cNvPr id="64" name="object 12"/>
          <p:cNvSpPr txBox="1"/>
          <p:nvPr/>
        </p:nvSpPr>
        <p:spPr>
          <a:xfrm>
            <a:off x="359886" y="4861139"/>
            <a:ext cx="11424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ПРОМЫШЛЕННЫЕ КОММУТАТОРЫ</a:t>
            </a:r>
          </a:p>
        </p:txBody>
      </p:sp>
      <p:sp>
        <p:nvSpPr>
          <p:cNvPr id="65" name="object 12"/>
          <p:cNvSpPr txBox="1"/>
          <p:nvPr/>
        </p:nvSpPr>
        <p:spPr>
          <a:xfrm>
            <a:off x="1750460" y="4861139"/>
            <a:ext cx="11424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МАРШРУТИЗАТОРЫ</a:t>
            </a:r>
          </a:p>
        </p:txBody>
      </p:sp>
      <p:sp>
        <p:nvSpPr>
          <p:cNvPr id="66" name="object 12"/>
          <p:cNvSpPr txBox="1"/>
          <p:nvPr/>
        </p:nvSpPr>
        <p:spPr>
          <a:xfrm>
            <a:off x="3043290" y="4861139"/>
            <a:ext cx="17019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КРИПТОМАРШРУТИЗАТОРЫ</a:t>
            </a:r>
          </a:p>
        </p:txBody>
      </p:sp>
      <p:sp>
        <p:nvSpPr>
          <p:cNvPr id="67" name="object 12"/>
          <p:cNvSpPr txBox="1"/>
          <p:nvPr/>
        </p:nvSpPr>
        <p:spPr>
          <a:xfrm>
            <a:off x="4713753" y="4861139"/>
            <a:ext cx="17019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МЕЖСЕТЕВЫЕ ЭКРАНЫ</a:t>
            </a:r>
          </a:p>
        </p:txBody>
      </p:sp>
      <p:sp>
        <p:nvSpPr>
          <p:cNvPr id="68" name="object 12"/>
          <p:cNvSpPr txBox="1"/>
          <p:nvPr/>
        </p:nvSpPr>
        <p:spPr>
          <a:xfrm>
            <a:off x="5939634" y="4861139"/>
            <a:ext cx="17019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МОДЕМЫ </a:t>
            </a:r>
          </a:p>
          <a:p>
            <a:pPr marL="9939" algn="ctr"/>
            <a:r>
              <a:rPr lang="ru-RU" sz="1000" spc="20" dirty="0">
                <a:cs typeface="Arial"/>
              </a:rPr>
              <a:t>И РОУТЕРЫ 3/4</a:t>
            </a:r>
            <a:r>
              <a:rPr lang="en-US" sz="1000" spc="20" dirty="0">
                <a:cs typeface="Arial"/>
              </a:rPr>
              <a:t>G</a:t>
            </a:r>
            <a:endParaRPr lang="ru-RU" sz="1000" spc="20" dirty="0">
              <a:cs typeface="Arial"/>
            </a:endParaRPr>
          </a:p>
        </p:txBody>
      </p:sp>
      <p:sp>
        <p:nvSpPr>
          <p:cNvPr id="69" name="object 12"/>
          <p:cNvSpPr txBox="1"/>
          <p:nvPr/>
        </p:nvSpPr>
        <p:spPr>
          <a:xfrm>
            <a:off x="190276" y="3704839"/>
            <a:ext cx="17019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solidFill>
                  <a:schemeClr val="tx2">
                    <a:lumMod val="75000"/>
                  </a:schemeClr>
                </a:solidFill>
                <a:cs typeface="Arial"/>
              </a:rPr>
              <a:t>СИСТЕМЫ ХРАНЕНИЯ ДАННЫХ</a:t>
            </a:r>
          </a:p>
        </p:txBody>
      </p:sp>
      <p:sp>
        <p:nvSpPr>
          <p:cNvPr id="70" name="object 12"/>
          <p:cNvSpPr txBox="1"/>
          <p:nvPr/>
        </p:nvSpPr>
        <p:spPr>
          <a:xfrm>
            <a:off x="3047168" y="3704839"/>
            <a:ext cx="17019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ГИПЕРКОНВЕРГЕНТНЫЕ СИСТЕМЫ</a:t>
            </a:r>
          </a:p>
        </p:txBody>
      </p:sp>
      <p:sp>
        <p:nvSpPr>
          <p:cNvPr id="71" name="object 12"/>
          <p:cNvSpPr txBox="1"/>
          <p:nvPr/>
        </p:nvSpPr>
        <p:spPr>
          <a:xfrm>
            <a:off x="1641728" y="3704839"/>
            <a:ext cx="17019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СЕРВЕРЫ </a:t>
            </a:r>
            <a:endParaRPr lang="en-US" sz="1000" spc="20" dirty="0">
              <a:cs typeface="Arial"/>
            </a:endParaRPr>
          </a:p>
          <a:p>
            <a:pPr marL="9939" algn="ctr"/>
            <a:r>
              <a:rPr lang="ru-RU" sz="1000" spc="20" dirty="0">
                <a:cs typeface="Arial"/>
              </a:rPr>
              <a:t>НА ЭЛЬБРУСЕ</a:t>
            </a:r>
          </a:p>
        </p:txBody>
      </p:sp>
      <p:sp>
        <p:nvSpPr>
          <p:cNvPr id="72" name="object 12"/>
          <p:cNvSpPr txBox="1"/>
          <p:nvPr/>
        </p:nvSpPr>
        <p:spPr>
          <a:xfrm>
            <a:off x="4476466" y="3704839"/>
            <a:ext cx="17019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ПЛАТФОРМЫ ВИРТУАЛИЗАЦИИ</a:t>
            </a:r>
          </a:p>
        </p:txBody>
      </p:sp>
      <p:sp>
        <p:nvSpPr>
          <p:cNvPr id="73" name="object 12"/>
          <p:cNvSpPr txBox="1"/>
          <p:nvPr/>
        </p:nvSpPr>
        <p:spPr>
          <a:xfrm>
            <a:off x="6013795" y="3704839"/>
            <a:ext cx="131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РАДИО И СПУТНИКОВАЯ СВЯЗЬ</a:t>
            </a:r>
          </a:p>
        </p:txBody>
      </p:sp>
      <p:sp>
        <p:nvSpPr>
          <p:cNvPr id="74" name="object 12"/>
          <p:cNvSpPr txBox="1"/>
          <p:nvPr/>
        </p:nvSpPr>
        <p:spPr>
          <a:xfrm>
            <a:off x="658588" y="1465927"/>
            <a:ext cx="101958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cs typeface="Arial"/>
              </a:rPr>
              <a:t>АСУ ТП</a:t>
            </a:r>
          </a:p>
        </p:txBody>
      </p:sp>
      <p:sp>
        <p:nvSpPr>
          <p:cNvPr id="75" name="object 12"/>
          <p:cNvSpPr txBox="1"/>
          <p:nvPr/>
        </p:nvSpPr>
        <p:spPr>
          <a:xfrm>
            <a:off x="5616948" y="1485829"/>
            <a:ext cx="101958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en-US" sz="1000" spc="20" dirty="0">
                <a:cs typeface="Arial"/>
              </a:rPr>
              <a:t>SCADA </a:t>
            </a:r>
            <a:r>
              <a:rPr lang="ru-RU" sz="1000" spc="20" dirty="0">
                <a:cs typeface="Arial"/>
              </a:rPr>
              <a:t>СИСТЕМЫ</a:t>
            </a:r>
          </a:p>
        </p:txBody>
      </p:sp>
      <p:sp>
        <p:nvSpPr>
          <p:cNvPr id="76" name="object 12"/>
          <p:cNvSpPr txBox="1"/>
          <p:nvPr/>
        </p:nvSpPr>
        <p:spPr>
          <a:xfrm>
            <a:off x="2027779" y="1472372"/>
            <a:ext cx="101958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cs typeface="Arial"/>
              </a:rPr>
              <a:t>ЭНЕРГЕТИКА</a:t>
            </a:r>
          </a:p>
        </p:txBody>
      </p:sp>
      <p:sp>
        <p:nvSpPr>
          <p:cNvPr id="77" name="object 12"/>
          <p:cNvSpPr txBox="1"/>
          <p:nvPr/>
        </p:nvSpPr>
        <p:spPr>
          <a:xfrm>
            <a:off x="3671587" y="1472186"/>
            <a:ext cx="119700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cs typeface="Arial"/>
              </a:rPr>
              <a:t>ВОДОСНАБЖЕНИЕ</a:t>
            </a:r>
          </a:p>
        </p:txBody>
      </p:sp>
      <p:sp>
        <p:nvSpPr>
          <p:cNvPr id="78" name="object 12"/>
          <p:cNvSpPr txBox="1"/>
          <p:nvPr/>
        </p:nvSpPr>
        <p:spPr>
          <a:xfrm>
            <a:off x="358839" y="2574405"/>
            <a:ext cx="119700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cs typeface="Arial"/>
              </a:rPr>
              <a:t>ЦИФРОВАЯ ШКОЛА</a:t>
            </a:r>
          </a:p>
        </p:txBody>
      </p:sp>
      <p:sp>
        <p:nvSpPr>
          <p:cNvPr id="79" name="object 12"/>
          <p:cNvSpPr txBox="1"/>
          <p:nvPr/>
        </p:nvSpPr>
        <p:spPr>
          <a:xfrm>
            <a:off x="1630924" y="2574405"/>
            <a:ext cx="16473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ЦИФРОВОЙ ПРОФИЛЬ ПЕТЕРБУРЖЦА</a:t>
            </a:r>
          </a:p>
        </p:txBody>
      </p:sp>
      <p:sp>
        <p:nvSpPr>
          <p:cNvPr id="80" name="object 12"/>
          <p:cNvSpPr txBox="1"/>
          <p:nvPr/>
        </p:nvSpPr>
        <p:spPr>
          <a:xfrm>
            <a:off x="4739771" y="2574405"/>
            <a:ext cx="16473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/>
            <a:r>
              <a:rPr lang="ru-RU" sz="1000" spc="20" dirty="0">
                <a:cs typeface="Arial"/>
              </a:rPr>
              <a:t>РАСЧЕТНЫЕ ЦЕНТРЫ ПОСТАВЩИКОВ УСЛУГ</a:t>
            </a:r>
          </a:p>
        </p:txBody>
      </p:sp>
      <p:sp>
        <p:nvSpPr>
          <p:cNvPr id="81" name="object 12"/>
          <p:cNvSpPr txBox="1"/>
          <p:nvPr/>
        </p:nvSpPr>
        <p:spPr>
          <a:xfrm>
            <a:off x="3179100" y="2574405"/>
            <a:ext cx="164738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cs typeface="Arial"/>
              </a:rPr>
              <a:t>ЦИФРОВОЙ АССИСТЕНТ</a:t>
            </a:r>
          </a:p>
        </p:txBody>
      </p:sp>
      <p:sp>
        <p:nvSpPr>
          <p:cNvPr id="82" name="object 12"/>
          <p:cNvSpPr txBox="1"/>
          <p:nvPr/>
        </p:nvSpPr>
        <p:spPr>
          <a:xfrm>
            <a:off x="6090900" y="2574405"/>
            <a:ext cx="164738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00" spc="20" dirty="0">
                <a:solidFill>
                  <a:schemeClr val="tx2">
                    <a:lumMod val="75000"/>
                  </a:schemeClr>
                </a:solidFill>
                <a:cs typeface="Arial"/>
              </a:rPr>
              <a:t>ГОСУСЛУГИ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8E3CF75A-A10B-457C-86D9-AAE898D74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99" y="906538"/>
            <a:ext cx="1066447" cy="280187"/>
          </a:xfrm>
          <a:prstGeom prst="rect">
            <a:avLst/>
          </a:prstGeom>
        </p:spPr>
      </p:pic>
      <p:grpSp>
        <p:nvGrpSpPr>
          <p:cNvPr id="84" name="Группа 4">
            <a:extLst>
              <a:ext uri="{FF2B5EF4-FFF2-40B4-BE49-F238E27FC236}">
                <a16:creationId xmlns="" xmlns:a16="http://schemas.microsoft.com/office/drawing/2014/main" id="{D1EBB6DD-21A3-40CE-BBDA-B9E5FB7BA8C5}"/>
              </a:ext>
            </a:extLst>
          </p:cNvPr>
          <p:cNvGrpSpPr>
            <a:grpSpLocks noChangeAspect="1"/>
          </p:cNvGrpSpPr>
          <p:nvPr/>
        </p:nvGrpSpPr>
        <p:grpSpPr>
          <a:xfrm>
            <a:off x="6519529" y="3401505"/>
            <a:ext cx="211957" cy="216000"/>
            <a:chOff x="8962966" y="4112748"/>
            <a:chExt cx="347706" cy="357167"/>
          </a:xfrm>
        </p:grpSpPr>
        <p:grpSp>
          <p:nvGrpSpPr>
            <p:cNvPr id="85" name="Группа 499">
              <a:extLst>
                <a:ext uri="{FF2B5EF4-FFF2-40B4-BE49-F238E27FC236}">
                  <a16:creationId xmlns="" xmlns:a16="http://schemas.microsoft.com/office/drawing/2014/main" id="{96CE8AEA-3DFD-4AD0-B10D-3246E0DE3084}"/>
                </a:ext>
              </a:extLst>
            </p:cNvPr>
            <p:cNvGrpSpPr/>
            <p:nvPr/>
          </p:nvGrpSpPr>
          <p:grpSpPr>
            <a:xfrm>
              <a:off x="8962966" y="4112748"/>
              <a:ext cx="347706" cy="357167"/>
              <a:chOff x="8962966" y="4112748"/>
              <a:chExt cx="347706" cy="357167"/>
            </a:xfrm>
          </p:grpSpPr>
          <p:pic>
            <p:nvPicPr>
              <p:cNvPr id="87" name="Picture 16" descr="D:\Общая\Презентации\2015-11-16_18 ноября\Система хранения данных.png">
                <a:extLst>
                  <a:ext uri="{FF2B5EF4-FFF2-40B4-BE49-F238E27FC236}">
                    <a16:creationId xmlns="" xmlns:a16="http://schemas.microsoft.com/office/drawing/2014/main" id="{B653F748-0354-4FA2-B439-CDE587FA17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2966" y="4112748"/>
                <a:ext cx="347706" cy="357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="" xmlns:a16="http://schemas.microsoft.com/office/drawing/2014/main" id="{641CBE2E-0845-449A-8C81-F4C720A3375D}"/>
                  </a:ext>
                </a:extLst>
              </p:cNvPr>
              <p:cNvSpPr/>
              <p:nvPr/>
            </p:nvSpPr>
            <p:spPr>
              <a:xfrm>
                <a:off x="9006462" y="4177805"/>
                <a:ext cx="255263" cy="222666"/>
              </a:xfrm>
              <a:prstGeom prst="rect">
                <a:avLst/>
              </a:prstGeom>
              <a:solidFill>
                <a:srgbClr val="9D9E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  <a:latin typeface="Calibri"/>
                </a:endParaRPr>
              </a:p>
            </p:txBody>
          </p:sp>
        </p:grpSp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2D0E7445-E695-4158-9CBB-49AFC618D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10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117" y="4176688"/>
              <a:ext cx="192164" cy="241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9" name="Picture 4" descr="D:\Общая\Презентации\2015-11-16_18 ноября\L 3 2.png">
            <a:extLst>
              <a:ext uri="{FF2B5EF4-FFF2-40B4-BE49-F238E27FC236}">
                <a16:creationId xmlns="" xmlns:a16="http://schemas.microsoft.com/office/drawing/2014/main" id="{5E913CDF-444D-4301-9518-4B00E00C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6" y="4569272"/>
            <a:ext cx="219115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" name="Объект 89">
            <a:extLst>
              <a:ext uri="{FF2B5EF4-FFF2-40B4-BE49-F238E27FC236}">
                <a16:creationId xmlns="" xmlns:a16="http://schemas.microsoft.com/office/drawing/2014/main" id="{1E8105BC-9918-4BCB-8F59-063D0954D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5809095"/>
              </p:ext>
            </p:extLst>
          </p:nvPr>
        </p:nvGraphicFramePr>
        <p:xfrm>
          <a:off x="2345729" y="2280985"/>
          <a:ext cx="219817" cy="216000"/>
        </p:xfrm>
        <a:graphic>
          <a:graphicData uri="http://schemas.openxmlformats.org/presentationml/2006/ole">
            <p:oleObj spid="_x0000_s80898" name="CorelDRAW" r:id="rId8" imgW="1827360" imgH="1797840" progId="">
              <p:embed/>
            </p:oleObj>
          </a:graphicData>
        </a:graphic>
      </p:graphicFrame>
      <p:graphicFrame>
        <p:nvGraphicFramePr>
          <p:cNvPr id="91" name="Объект 90">
            <a:extLst>
              <a:ext uri="{FF2B5EF4-FFF2-40B4-BE49-F238E27FC236}">
                <a16:creationId xmlns="" xmlns:a16="http://schemas.microsoft.com/office/drawing/2014/main" id="{49CE5CC2-DF35-4BF6-B5FD-937BBCC89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7812467"/>
              </p:ext>
            </p:extLst>
          </p:nvPr>
        </p:nvGraphicFramePr>
        <p:xfrm>
          <a:off x="1058471" y="1249610"/>
          <a:ext cx="219817" cy="216000"/>
        </p:xfrm>
        <a:graphic>
          <a:graphicData uri="http://schemas.openxmlformats.org/presentationml/2006/ole">
            <p:oleObj spid="_x0000_s80899" name="CorelDRAW" r:id="rId9" imgW="1827360" imgH="1797840" progId="">
              <p:embed/>
            </p:oleObj>
          </a:graphicData>
        </a:graphic>
      </p:graphicFrame>
      <p:graphicFrame>
        <p:nvGraphicFramePr>
          <p:cNvPr id="92" name="Объект 91">
            <a:extLst>
              <a:ext uri="{FF2B5EF4-FFF2-40B4-BE49-F238E27FC236}">
                <a16:creationId xmlns="" xmlns:a16="http://schemas.microsoft.com/office/drawing/2014/main" id="{D829BC3D-9DBB-4003-8265-F388BD82E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52788340"/>
              </p:ext>
            </p:extLst>
          </p:nvPr>
        </p:nvGraphicFramePr>
        <p:xfrm>
          <a:off x="5591912" y="5730938"/>
          <a:ext cx="219818" cy="216000"/>
        </p:xfrm>
        <a:graphic>
          <a:graphicData uri="http://schemas.openxmlformats.org/presentationml/2006/ole">
            <p:oleObj spid="_x0000_s80900" name="CorelDRAW" r:id="rId10" imgW="1827360" imgH="1797840" progId="">
              <p:embed/>
            </p:oleObj>
          </a:graphicData>
        </a:graphic>
      </p:graphicFrame>
      <p:graphicFrame>
        <p:nvGraphicFramePr>
          <p:cNvPr id="93" name="Объект 92">
            <a:extLst>
              <a:ext uri="{FF2B5EF4-FFF2-40B4-BE49-F238E27FC236}">
                <a16:creationId xmlns="" xmlns:a16="http://schemas.microsoft.com/office/drawing/2014/main" id="{2C7D752E-1D78-4B8B-A142-1DEF00D33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3108332"/>
              </p:ext>
            </p:extLst>
          </p:nvPr>
        </p:nvGraphicFramePr>
        <p:xfrm>
          <a:off x="2434566" y="1256525"/>
          <a:ext cx="219817" cy="216000"/>
        </p:xfrm>
        <a:graphic>
          <a:graphicData uri="http://schemas.openxmlformats.org/presentationml/2006/ole">
            <p:oleObj spid="_x0000_s80901" name="CorelDRAW" r:id="rId11" imgW="1827360" imgH="1797840" progId="">
              <p:embed/>
            </p:oleObj>
          </a:graphicData>
        </a:graphic>
      </p:graphicFrame>
      <p:graphicFrame>
        <p:nvGraphicFramePr>
          <p:cNvPr id="94" name="Объект 93">
            <a:extLst>
              <a:ext uri="{FF2B5EF4-FFF2-40B4-BE49-F238E27FC236}">
                <a16:creationId xmlns="" xmlns:a16="http://schemas.microsoft.com/office/drawing/2014/main" id="{D1A926A5-845A-436A-81E4-686A2C9CB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63837036"/>
              </p:ext>
            </p:extLst>
          </p:nvPr>
        </p:nvGraphicFramePr>
        <p:xfrm>
          <a:off x="4166870" y="1249610"/>
          <a:ext cx="219818" cy="216000"/>
        </p:xfrm>
        <a:graphic>
          <a:graphicData uri="http://schemas.openxmlformats.org/presentationml/2006/ole">
            <p:oleObj spid="_x0000_s80902" name="CorelDRAW" r:id="rId12" imgW="1827360" imgH="1797840" progId="">
              <p:embed/>
            </p:oleObj>
          </a:graphicData>
        </a:graphic>
      </p:graphicFrame>
      <p:graphicFrame>
        <p:nvGraphicFramePr>
          <p:cNvPr id="95" name="Объект 94">
            <a:extLst>
              <a:ext uri="{FF2B5EF4-FFF2-40B4-BE49-F238E27FC236}">
                <a16:creationId xmlns="" xmlns:a16="http://schemas.microsoft.com/office/drawing/2014/main" id="{406C1FE6-F1EE-49B1-BAFA-891C2A126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1021859"/>
              </p:ext>
            </p:extLst>
          </p:nvPr>
        </p:nvGraphicFramePr>
        <p:xfrm>
          <a:off x="5995678" y="1243121"/>
          <a:ext cx="219817" cy="216000"/>
        </p:xfrm>
        <a:graphic>
          <a:graphicData uri="http://schemas.openxmlformats.org/presentationml/2006/ole">
            <p:oleObj spid="_x0000_s80903" name="CorelDRAW" r:id="rId13" imgW="1827360" imgH="1797840" progId="">
              <p:embed/>
            </p:oleObj>
          </a:graphicData>
        </a:graphic>
      </p:graphicFrame>
      <p:graphicFrame>
        <p:nvGraphicFramePr>
          <p:cNvPr id="96" name="Объект 95">
            <a:extLst>
              <a:ext uri="{FF2B5EF4-FFF2-40B4-BE49-F238E27FC236}">
                <a16:creationId xmlns="" xmlns:a16="http://schemas.microsoft.com/office/drawing/2014/main" id="{54DDFB19-5374-4192-A52B-2388C6A7B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93279514"/>
              </p:ext>
            </p:extLst>
          </p:nvPr>
        </p:nvGraphicFramePr>
        <p:xfrm>
          <a:off x="3880463" y="2280985"/>
          <a:ext cx="219818" cy="216000"/>
        </p:xfrm>
        <a:graphic>
          <a:graphicData uri="http://schemas.openxmlformats.org/presentationml/2006/ole">
            <p:oleObj spid="_x0000_s80904" name="CorelDRAW" r:id="rId14" imgW="1827360" imgH="1797840" progId="">
              <p:embed/>
            </p:oleObj>
          </a:graphicData>
        </a:graphic>
      </p:graphicFrame>
      <p:graphicFrame>
        <p:nvGraphicFramePr>
          <p:cNvPr id="97" name="Объект 96">
            <a:extLst>
              <a:ext uri="{FF2B5EF4-FFF2-40B4-BE49-F238E27FC236}">
                <a16:creationId xmlns="" xmlns:a16="http://schemas.microsoft.com/office/drawing/2014/main" id="{55FCEB5B-F849-4F30-BD38-555142C9A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9260425"/>
              </p:ext>
            </p:extLst>
          </p:nvPr>
        </p:nvGraphicFramePr>
        <p:xfrm>
          <a:off x="832346" y="2280985"/>
          <a:ext cx="219819" cy="216000"/>
        </p:xfrm>
        <a:graphic>
          <a:graphicData uri="http://schemas.openxmlformats.org/presentationml/2006/ole">
            <p:oleObj spid="_x0000_s80905" name="CorelDRAW" r:id="rId15" imgW="1827360" imgH="1797840" progId="">
              <p:embed/>
            </p:oleObj>
          </a:graphicData>
        </a:graphic>
      </p:graphicFrame>
      <p:graphicFrame>
        <p:nvGraphicFramePr>
          <p:cNvPr id="98" name="Объект 97">
            <a:extLst>
              <a:ext uri="{FF2B5EF4-FFF2-40B4-BE49-F238E27FC236}">
                <a16:creationId xmlns="" xmlns:a16="http://schemas.microsoft.com/office/drawing/2014/main" id="{498D7FD5-8C8E-4453-BA0E-12BDA3530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8573185"/>
              </p:ext>
            </p:extLst>
          </p:nvPr>
        </p:nvGraphicFramePr>
        <p:xfrm>
          <a:off x="5463359" y="2280985"/>
          <a:ext cx="219818" cy="216000"/>
        </p:xfrm>
        <a:graphic>
          <a:graphicData uri="http://schemas.openxmlformats.org/presentationml/2006/ole">
            <p:oleObj spid="_x0000_s80906" name="CorelDRAW" r:id="rId16" imgW="1827360" imgH="1797840" progId="">
              <p:embed/>
            </p:oleObj>
          </a:graphicData>
        </a:graphic>
      </p:graphicFrame>
      <p:graphicFrame>
        <p:nvGraphicFramePr>
          <p:cNvPr id="99" name="Объект 98">
            <a:extLst>
              <a:ext uri="{FF2B5EF4-FFF2-40B4-BE49-F238E27FC236}">
                <a16:creationId xmlns="" xmlns:a16="http://schemas.microsoft.com/office/drawing/2014/main" id="{2BB54981-65A4-456A-A23E-B5DDB107A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10276937"/>
              </p:ext>
            </p:extLst>
          </p:nvPr>
        </p:nvGraphicFramePr>
        <p:xfrm>
          <a:off x="6782261" y="2280985"/>
          <a:ext cx="219819" cy="216000"/>
        </p:xfrm>
        <a:graphic>
          <a:graphicData uri="http://schemas.openxmlformats.org/presentationml/2006/ole">
            <p:oleObj spid="_x0000_s80907" name="CorelDRAW" r:id="rId17" imgW="1827360" imgH="1797840" progId="">
              <p:embed/>
            </p:oleObj>
          </a:graphicData>
        </a:graphic>
      </p:graphicFrame>
      <p:graphicFrame>
        <p:nvGraphicFramePr>
          <p:cNvPr id="100" name="Объект 99">
            <a:extLst>
              <a:ext uri="{FF2B5EF4-FFF2-40B4-BE49-F238E27FC236}">
                <a16:creationId xmlns="" xmlns:a16="http://schemas.microsoft.com/office/drawing/2014/main" id="{F87DFF6B-9756-45A5-ACE7-694944C34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6952817"/>
              </p:ext>
            </p:extLst>
          </p:nvPr>
        </p:nvGraphicFramePr>
        <p:xfrm>
          <a:off x="6885367" y="5730938"/>
          <a:ext cx="219818" cy="216000"/>
        </p:xfrm>
        <a:graphic>
          <a:graphicData uri="http://schemas.openxmlformats.org/presentationml/2006/ole">
            <p:oleObj spid="_x0000_s80908" name="CorelDRAW" r:id="rId18" imgW="1827360" imgH="1797840" progId="">
              <p:embed/>
            </p:oleObj>
          </a:graphicData>
        </a:graphic>
      </p:graphicFrame>
      <p:graphicFrame>
        <p:nvGraphicFramePr>
          <p:cNvPr id="101" name="Объект 100">
            <a:extLst>
              <a:ext uri="{FF2B5EF4-FFF2-40B4-BE49-F238E27FC236}">
                <a16:creationId xmlns="" xmlns:a16="http://schemas.microsoft.com/office/drawing/2014/main" id="{EEC057CB-3E0B-4BAC-9513-982304F2C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3256404"/>
              </p:ext>
            </p:extLst>
          </p:nvPr>
        </p:nvGraphicFramePr>
        <p:xfrm>
          <a:off x="3713678" y="3401505"/>
          <a:ext cx="219819" cy="216000"/>
        </p:xfrm>
        <a:graphic>
          <a:graphicData uri="http://schemas.openxmlformats.org/presentationml/2006/ole">
            <p:oleObj spid="_x0000_s80909" name="CorelDRAW" r:id="rId19" imgW="1827360" imgH="1797840" progId="">
              <p:embed/>
            </p:oleObj>
          </a:graphicData>
        </a:graphic>
      </p:graphicFrame>
      <p:graphicFrame>
        <p:nvGraphicFramePr>
          <p:cNvPr id="102" name="Объект 101">
            <a:extLst>
              <a:ext uri="{FF2B5EF4-FFF2-40B4-BE49-F238E27FC236}">
                <a16:creationId xmlns="" xmlns:a16="http://schemas.microsoft.com/office/drawing/2014/main" id="{63F8411B-C21A-4B10-A38C-0FA0901A3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41563573"/>
              </p:ext>
            </p:extLst>
          </p:nvPr>
        </p:nvGraphicFramePr>
        <p:xfrm>
          <a:off x="3718141" y="4569272"/>
          <a:ext cx="219819" cy="216000"/>
        </p:xfrm>
        <a:graphic>
          <a:graphicData uri="http://schemas.openxmlformats.org/presentationml/2006/ole">
            <p:oleObj spid="_x0000_s80910" name="CorelDRAW" r:id="rId20" imgW="1827360" imgH="1797840" progId="">
              <p:embed/>
            </p:oleObj>
          </a:graphicData>
        </a:graphic>
      </p:graphicFrame>
      <p:graphicFrame>
        <p:nvGraphicFramePr>
          <p:cNvPr id="103" name="Объект 102">
            <a:extLst>
              <a:ext uri="{FF2B5EF4-FFF2-40B4-BE49-F238E27FC236}">
                <a16:creationId xmlns="" xmlns:a16="http://schemas.microsoft.com/office/drawing/2014/main" id="{C77C913A-77A7-416F-AE1F-F791C0A0B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35209412"/>
              </p:ext>
            </p:extLst>
          </p:nvPr>
        </p:nvGraphicFramePr>
        <p:xfrm>
          <a:off x="5458103" y="4569272"/>
          <a:ext cx="219819" cy="216000"/>
        </p:xfrm>
        <a:graphic>
          <a:graphicData uri="http://schemas.openxmlformats.org/presentationml/2006/ole">
            <p:oleObj spid="_x0000_s80911" name="CorelDRAW" r:id="rId21" imgW="1827360" imgH="1797840" progId="">
              <p:embed/>
            </p:oleObj>
          </a:graphicData>
        </a:graphic>
      </p:graphicFrame>
      <p:graphicFrame>
        <p:nvGraphicFramePr>
          <p:cNvPr id="104" name="Объект 103">
            <a:extLst>
              <a:ext uri="{FF2B5EF4-FFF2-40B4-BE49-F238E27FC236}">
                <a16:creationId xmlns="" xmlns:a16="http://schemas.microsoft.com/office/drawing/2014/main" id="{B3A6ECF1-B663-49C0-A8A2-1277D1D32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9645723"/>
              </p:ext>
            </p:extLst>
          </p:nvPr>
        </p:nvGraphicFramePr>
        <p:xfrm>
          <a:off x="2219479" y="4569272"/>
          <a:ext cx="219819" cy="216000"/>
        </p:xfrm>
        <a:graphic>
          <a:graphicData uri="http://schemas.openxmlformats.org/presentationml/2006/ole">
            <p:oleObj spid="_x0000_s80912" name="CorelDRAW" r:id="rId22" imgW="1827360" imgH="1797840" progId="">
              <p:embed/>
            </p:oleObj>
          </a:graphicData>
        </a:graphic>
      </p:graphicFrame>
      <p:graphicFrame>
        <p:nvGraphicFramePr>
          <p:cNvPr id="105" name="Объект 104">
            <a:extLst>
              <a:ext uri="{FF2B5EF4-FFF2-40B4-BE49-F238E27FC236}">
                <a16:creationId xmlns="" xmlns:a16="http://schemas.microsoft.com/office/drawing/2014/main" id="{A1705A2A-F539-4709-B7E6-AACDE4FF7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69950217"/>
              </p:ext>
            </p:extLst>
          </p:nvPr>
        </p:nvGraphicFramePr>
        <p:xfrm>
          <a:off x="2392110" y="3401505"/>
          <a:ext cx="219819" cy="216000"/>
        </p:xfrm>
        <a:graphic>
          <a:graphicData uri="http://schemas.openxmlformats.org/presentationml/2006/ole">
            <p:oleObj spid="_x0000_s80913" name="CorelDRAW" r:id="rId23" imgW="1827360" imgH="1797840" progId="">
              <p:embed/>
            </p:oleObj>
          </a:graphicData>
        </a:graphic>
      </p:graphicFrame>
      <p:graphicFrame>
        <p:nvGraphicFramePr>
          <p:cNvPr id="106" name="Объект 105">
            <a:extLst>
              <a:ext uri="{FF2B5EF4-FFF2-40B4-BE49-F238E27FC236}">
                <a16:creationId xmlns="" xmlns:a16="http://schemas.microsoft.com/office/drawing/2014/main" id="{52A8FCE5-A5FF-422B-937F-1EA5D7FA0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84686943"/>
              </p:ext>
            </p:extLst>
          </p:nvPr>
        </p:nvGraphicFramePr>
        <p:xfrm>
          <a:off x="6649946" y="4569272"/>
          <a:ext cx="219819" cy="216000"/>
        </p:xfrm>
        <a:graphic>
          <a:graphicData uri="http://schemas.openxmlformats.org/presentationml/2006/ole">
            <p:oleObj spid="_x0000_s80914" name="CorelDRAW" r:id="rId24" imgW="1827360" imgH="1797840" progId="">
              <p:embed/>
            </p:oleObj>
          </a:graphicData>
        </a:graphic>
      </p:graphicFrame>
      <p:graphicFrame>
        <p:nvGraphicFramePr>
          <p:cNvPr id="107" name="Объект 106">
            <a:extLst>
              <a:ext uri="{FF2B5EF4-FFF2-40B4-BE49-F238E27FC236}">
                <a16:creationId xmlns="" xmlns:a16="http://schemas.microsoft.com/office/drawing/2014/main" id="{B5A24779-011A-4FE5-8A90-BEE7A62C3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8822256"/>
              </p:ext>
            </p:extLst>
          </p:nvPr>
        </p:nvGraphicFramePr>
        <p:xfrm>
          <a:off x="918184" y="3401505"/>
          <a:ext cx="219817" cy="216000"/>
        </p:xfrm>
        <a:graphic>
          <a:graphicData uri="http://schemas.openxmlformats.org/presentationml/2006/ole">
            <p:oleObj spid="_x0000_s80915" name="CorelDRAW" r:id="rId25" imgW="1827360" imgH="1797840" progId="">
              <p:embed/>
            </p:oleObj>
          </a:graphicData>
        </a:graphic>
      </p:graphicFrame>
      <p:graphicFrame>
        <p:nvGraphicFramePr>
          <p:cNvPr id="108" name="Объект 107">
            <a:extLst>
              <a:ext uri="{FF2B5EF4-FFF2-40B4-BE49-F238E27FC236}">
                <a16:creationId xmlns="" xmlns:a16="http://schemas.microsoft.com/office/drawing/2014/main" id="{AE6DD768-2614-4FAE-8A1E-78D8B82F8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86037898"/>
              </p:ext>
            </p:extLst>
          </p:nvPr>
        </p:nvGraphicFramePr>
        <p:xfrm>
          <a:off x="4171303" y="5730938"/>
          <a:ext cx="219818" cy="216000"/>
        </p:xfrm>
        <a:graphic>
          <a:graphicData uri="http://schemas.openxmlformats.org/presentationml/2006/ole">
            <p:oleObj spid="_x0000_s80916" name="CorelDRAW" r:id="rId26" imgW="1827360" imgH="1797840" progId="">
              <p:embed/>
            </p:oleObj>
          </a:graphicData>
        </a:graphic>
      </p:graphicFrame>
      <p:graphicFrame>
        <p:nvGraphicFramePr>
          <p:cNvPr id="109" name="Объект 108">
            <a:extLst>
              <a:ext uri="{FF2B5EF4-FFF2-40B4-BE49-F238E27FC236}">
                <a16:creationId xmlns="" xmlns:a16="http://schemas.microsoft.com/office/drawing/2014/main" id="{9B6183D5-80DB-4EE7-A040-9EFBE5DE9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31486244"/>
              </p:ext>
            </p:extLst>
          </p:nvPr>
        </p:nvGraphicFramePr>
        <p:xfrm>
          <a:off x="2954002" y="5730938"/>
          <a:ext cx="219818" cy="216000"/>
        </p:xfrm>
        <a:graphic>
          <a:graphicData uri="http://schemas.openxmlformats.org/presentationml/2006/ole">
            <p:oleObj spid="_x0000_s80917" name="CorelDRAW" r:id="rId27" imgW="1827360" imgH="1797840" progId="">
              <p:embed/>
            </p:oleObj>
          </a:graphicData>
        </a:graphic>
      </p:graphicFrame>
      <p:graphicFrame>
        <p:nvGraphicFramePr>
          <p:cNvPr id="110" name="Объект 109">
            <a:extLst>
              <a:ext uri="{FF2B5EF4-FFF2-40B4-BE49-F238E27FC236}">
                <a16:creationId xmlns="" xmlns:a16="http://schemas.microsoft.com/office/drawing/2014/main" id="{B7AFF6C9-DD9B-40DA-BF1A-6657314C1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20549080"/>
              </p:ext>
            </p:extLst>
          </p:nvPr>
        </p:nvGraphicFramePr>
        <p:xfrm>
          <a:off x="5209835" y="3401505"/>
          <a:ext cx="219818" cy="216000"/>
        </p:xfrm>
        <a:graphic>
          <a:graphicData uri="http://schemas.openxmlformats.org/presentationml/2006/ole">
            <p:oleObj spid="_x0000_s80918" name="CorelDRAW" r:id="rId28" imgW="1827360" imgH="1797840" progId="">
              <p:embed/>
            </p:oleObj>
          </a:graphicData>
        </a:graphic>
      </p:graphicFrame>
      <p:graphicFrame>
        <p:nvGraphicFramePr>
          <p:cNvPr id="111" name="Объект 110">
            <a:extLst>
              <a:ext uri="{FF2B5EF4-FFF2-40B4-BE49-F238E27FC236}">
                <a16:creationId xmlns="" xmlns:a16="http://schemas.microsoft.com/office/drawing/2014/main" id="{CECAB08C-CA29-4B8D-9562-965677BB8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32415366"/>
              </p:ext>
            </p:extLst>
          </p:nvPr>
        </p:nvGraphicFramePr>
        <p:xfrm>
          <a:off x="1894587" y="5730938"/>
          <a:ext cx="220324" cy="216754"/>
        </p:xfrm>
        <a:graphic>
          <a:graphicData uri="http://schemas.openxmlformats.org/presentationml/2006/ole">
            <p:oleObj spid="_x0000_s80919" name="CorelDRAW" r:id="rId29" imgW="2286000" imgH="2248920" progId="">
              <p:embed/>
            </p:oleObj>
          </a:graphicData>
        </a:graphic>
      </p:graphicFrame>
      <p:graphicFrame>
        <p:nvGraphicFramePr>
          <p:cNvPr id="112" name="Объект 111">
            <a:extLst>
              <a:ext uri="{FF2B5EF4-FFF2-40B4-BE49-F238E27FC236}">
                <a16:creationId xmlns="" xmlns:a16="http://schemas.microsoft.com/office/drawing/2014/main" id="{5EBF85A3-923C-47E2-84AF-CE9DF1274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7558375"/>
              </p:ext>
            </p:extLst>
          </p:nvPr>
        </p:nvGraphicFramePr>
        <p:xfrm>
          <a:off x="729052" y="5730938"/>
          <a:ext cx="219557" cy="216000"/>
        </p:xfrm>
        <a:graphic>
          <a:graphicData uri="http://schemas.openxmlformats.org/presentationml/2006/ole">
            <p:oleObj spid="_x0000_s80920" name="CorelDRAW" r:id="rId30" imgW="2286000" imgH="2248920" progId="">
              <p:embed/>
            </p:oleObj>
          </a:graphicData>
        </a:graphic>
      </p:graphicFrame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5032BAE8-B6EE-4D43-825F-F8EB39DC7A6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91" y="5799781"/>
            <a:ext cx="849895" cy="682563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D3EA35D-0E49-4AB0-BF0E-70A53E818AB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84" y="3932236"/>
            <a:ext cx="910834" cy="72343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A4BAD71B-2CEC-45EB-83C8-7FCEB087A8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44" y="1363195"/>
            <a:ext cx="1014202" cy="64483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AD1560D2-2DA8-45FF-B5A9-A4A0FE6A299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50" y="2261953"/>
            <a:ext cx="1116522" cy="30891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0C1A209B-BEA9-4261-9CE7-185EE7B0D64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27" y="5218449"/>
            <a:ext cx="413802" cy="415827"/>
          </a:xfrm>
          <a:prstGeom prst="rect">
            <a:avLst/>
          </a:prstGeom>
        </p:spPr>
      </p:pic>
      <p:graphicFrame>
        <p:nvGraphicFramePr>
          <p:cNvPr id="118" name="Объект 117">
            <a:extLst>
              <a:ext uri="{FF2B5EF4-FFF2-40B4-BE49-F238E27FC236}">
                <a16:creationId xmlns="" xmlns:a16="http://schemas.microsoft.com/office/drawing/2014/main" id="{DCB9446E-6369-43A7-9A87-62B517DA1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3182435"/>
              </p:ext>
            </p:extLst>
          </p:nvPr>
        </p:nvGraphicFramePr>
        <p:xfrm>
          <a:off x="7738282" y="2797490"/>
          <a:ext cx="1259714" cy="298535"/>
        </p:xfrm>
        <a:graphic>
          <a:graphicData uri="http://schemas.openxmlformats.org/presentationml/2006/ole">
            <p:oleObj spid="_x0000_s80921" name="CorelDRAW" r:id="rId36" imgW="7266240" imgH="1722600" progId="">
              <p:embed/>
            </p:oleObj>
          </a:graphicData>
        </a:graphic>
      </p:graphicFrame>
      <p:graphicFrame>
        <p:nvGraphicFramePr>
          <p:cNvPr id="119" name="Объект 118">
            <a:extLst>
              <a:ext uri="{FF2B5EF4-FFF2-40B4-BE49-F238E27FC236}">
                <a16:creationId xmlns="" xmlns:a16="http://schemas.microsoft.com/office/drawing/2014/main" id="{936D55A5-FC7F-4ABF-8F45-54360C0BC6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60648143"/>
              </p:ext>
            </p:extLst>
          </p:nvPr>
        </p:nvGraphicFramePr>
        <p:xfrm>
          <a:off x="7911677" y="3183804"/>
          <a:ext cx="954750" cy="391251"/>
        </p:xfrm>
        <a:graphic>
          <a:graphicData uri="http://schemas.openxmlformats.org/presentationml/2006/ole">
            <p:oleObj spid="_x0000_s80922" name="CorelDRAW" r:id="rId37" imgW="2052360" imgH="841680" progId="">
              <p:embed/>
            </p:oleObj>
          </a:graphicData>
        </a:graphic>
      </p:graphicFrame>
      <p:graphicFrame>
        <p:nvGraphicFramePr>
          <p:cNvPr id="120" name="Объект 119">
            <a:extLst>
              <a:ext uri="{FF2B5EF4-FFF2-40B4-BE49-F238E27FC236}">
                <a16:creationId xmlns="" xmlns:a16="http://schemas.microsoft.com/office/drawing/2014/main" id="{70DB0D11-7873-428F-83C3-F94560002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6104559"/>
              </p:ext>
            </p:extLst>
          </p:nvPr>
        </p:nvGraphicFramePr>
        <p:xfrm>
          <a:off x="8089505" y="3594832"/>
          <a:ext cx="561217" cy="400016"/>
        </p:xfrm>
        <a:graphic>
          <a:graphicData uri="http://schemas.openxmlformats.org/presentationml/2006/ole">
            <p:oleObj spid="_x0000_s80923" name="CorelDRAW" r:id="rId38" imgW="497160" imgH="354600" progId="">
              <p:embed/>
            </p:oleObj>
          </a:graphicData>
        </a:graphic>
      </p:graphicFrame>
      <p:graphicFrame>
        <p:nvGraphicFramePr>
          <p:cNvPr id="121" name="Объект 120">
            <a:extLst>
              <a:ext uri="{FF2B5EF4-FFF2-40B4-BE49-F238E27FC236}">
                <a16:creationId xmlns="" xmlns:a16="http://schemas.microsoft.com/office/drawing/2014/main" id="{C194E1DE-537A-40E6-A862-692B98D45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5339637"/>
              </p:ext>
            </p:extLst>
          </p:nvPr>
        </p:nvGraphicFramePr>
        <p:xfrm>
          <a:off x="7930444" y="4819041"/>
          <a:ext cx="876300" cy="301625"/>
        </p:xfrm>
        <a:graphic>
          <a:graphicData uri="http://schemas.openxmlformats.org/presentationml/2006/ole">
            <p:oleObj spid="_x0000_s80924" name="CorelDRAW" r:id="rId39" imgW="1460520" imgH="503640" progId="">
              <p:embed/>
            </p:oleObj>
          </a:graphicData>
        </a:graphic>
      </p:graphicFrame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8E245A60-FE2C-4363-A108-BB3522C05C63}"/>
              </a:ext>
            </a:extLst>
          </p:cNvPr>
          <p:cNvSpPr/>
          <p:nvPr/>
        </p:nvSpPr>
        <p:spPr>
          <a:xfrm>
            <a:off x="131763" y="753036"/>
            <a:ext cx="7398590" cy="588271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+mj-lt"/>
            </a:endParaRPr>
          </a:p>
        </p:txBody>
      </p:sp>
      <p:sp>
        <p:nvSpPr>
          <p:cNvPr id="123" name="object 12">
            <a:extLst>
              <a:ext uri="{FF2B5EF4-FFF2-40B4-BE49-F238E27FC236}">
                <a16:creationId xmlns="" xmlns:a16="http://schemas.microsoft.com/office/drawing/2014/main" id="{14D5DF92-5EBD-4585-80BB-83E302A92FB1}"/>
              </a:ext>
            </a:extLst>
          </p:cNvPr>
          <p:cNvSpPr txBox="1"/>
          <p:nvPr/>
        </p:nvSpPr>
        <p:spPr>
          <a:xfrm>
            <a:off x="5227564" y="688157"/>
            <a:ext cx="1664606" cy="21005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050" spc="20" dirty="0">
                <a:solidFill>
                  <a:srgbClr val="990000"/>
                </a:solidFill>
                <a:latin typeface="+mj-lt"/>
                <a:cs typeface="Arial"/>
              </a:rPr>
              <a:t>КОНТУР БЕЗОПАСНОСТИ</a:t>
            </a:r>
          </a:p>
        </p:txBody>
      </p:sp>
      <p:sp>
        <p:nvSpPr>
          <p:cNvPr id="124" name="object 12"/>
          <p:cNvSpPr txBox="1"/>
          <p:nvPr/>
        </p:nvSpPr>
        <p:spPr>
          <a:xfrm>
            <a:off x="1168379" y="631940"/>
            <a:ext cx="3115805" cy="2454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939" algn="ctr">
              <a:lnSpc>
                <a:spcPct val="130000"/>
              </a:lnSpc>
            </a:pPr>
            <a:r>
              <a:rPr lang="ru-RU" sz="1200" b="1" spc="20" dirty="0">
                <a:solidFill>
                  <a:schemeClr val="tx2">
                    <a:lumMod val="75000"/>
                  </a:schemeClr>
                </a:solidFill>
                <a:cs typeface="Arial"/>
              </a:rPr>
              <a:t>ЕДИНАЯ </a:t>
            </a:r>
            <a:r>
              <a:rPr lang="en-US" sz="1200" b="1" spc="20" dirty="0">
                <a:solidFill>
                  <a:srgbClr val="990033"/>
                </a:solidFill>
                <a:cs typeface="Arial"/>
              </a:rPr>
              <a:t>SMART</a:t>
            </a:r>
            <a:r>
              <a:rPr lang="en-US" sz="1200" b="1" spc="20" dirty="0">
                <a:solidFill>
                  <a:schemeClr val="tx2">
                    <a:lumMod val="75000"/>
                  </a:schemeClr>
                </a:solidFill>
                <a:cs typeface="Arial"/>
              </a:rPr>
              <a:t>-</a:t>
            </a:r>
            <a:r>
              <a:rPr lang="ru-RU" sz="1200" b="1" spc="20" dirty="0">
                <a:solidFill>
                  <a:schemeClr val="tx2">
                    <a:lumMod val="75000"/>
                  </a:schemeClr>
                </a:solidFill>
                <a:cs typeface="Arial"/>
              </a:rPr>
              <a:t>СИСТЕМА УПРАВЛЕНИЯ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14300" y="123825"/>
            <a:ext cx="9686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20" dirty="0" smtClean="0">
                <a:solidFill>
                  <a:srgbClr val="C00000"/>
                </a:solidFill>
                <a:cs typeface="Arial"/>
              </a:rPr>
              <a:t>SMART</a:t>
            </a:r>
            <a:r>
              <a:rPr lang="en-US" sz="2000" spc="20" dirty="0" smtClean="0">
                <a:solidFill>
                  <a:schemeClr val="bg2">
                    <a:lumMod val="25000"/>
                  </a:schemeClr>
                </a:solidFill>
                <a:cs typeface="Arial"/>
              </a:rPr>
              <a:t>-</a:t>
            </a:r>
            <a:r>
              <a:rPr lang="ru-RU" sz="2000" spc="20" dirty="0" smtClean="0">
                <a:solidFill>
                  <a:schemeClr val="bg2">
                    <a:lumMod val="25000"/>
                  </a:schemeClr>
                </a:solidFill>
                <a:cs typeface="Arial"/>
              </a:rPr>
              <a:t>ПЕТЕРБУРГ: </a:t>
            </a:r>
            <a:r>
              <a:rPr lang="ru-RU" sz="2000" spc="20" dirty="0" smtClean="0">
                <a:solidFill>
                  <a:schemeClr val="accent5">
                    <a:lumMod val="75000"/>
                  </a:schemeClr>
                </a:solidFill>
                <a:cs typeface="Arial"/>
              </a:rPr>
              <a:t>ПРОДУКЦИЯ ГОРОДСКИХ ПРЕДПРИЯТИЙ ДЛЯ ГОРОДСКИХ СИСТЕМ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190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fld id="{872E701D-25FF-45B7-A17F-20071ABA8706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2402" y="6487217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-1" y="-39729"/>
            <a:ext cx="9823939" cy="3855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ru-RU" sz="2000" dirty="0">
              <a:solidFill>
                <a:srgbClr val="0053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342668"/>
            <a:ext cx="112966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AutoNum type="arabicPeriod"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Принятие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государственных законодательных актов, предусматривающих  обязательное применение интеллектуальных систем учета на всех уровнях внедрения автоматизированных систем учета энергоресурсов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ru-RU" altLang="ru-RU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Инновационные разработки современных комплексных решений по </a:t>
            </a:r>
            <a:r>
              <a:rPr lang="ru-RU" alt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энергоучету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 полностью отечественной элементной базе и готовых к серийному производству.</a:t>
            </a:r>
          </a:p>
          <a:p>
            <a:pPr algn="just">
              <a:spcBef>
                <a:spcPct val="50000"/>
              </a:spcBef>
            </a:pPr>
            <a:endParaRPr lang="ru-RU" altLang="ru-RU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Переход к интеллектуальному учету (комплект интеллектуальных датчиков и  счетчиков энергоресурсов, включая счетчики электрической и тепловой энергии, расходомеры горячей и холодной воды,  газа, датчики газовой и конструкционной безопасности с  интерфейсными выходами и встроенными Интернет-модемами).</a:t>
            </a: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867" y="153048"/>
            <a:ext cx="9375293" cy="3855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kern="0" dirty="0" smtClean="0">
                <a:solidFill>
                  <a:srgbClr val="005386"/>
                </a:solidFill>
                <a:latin typeface="Arial" pitchFamily="34" charset="0"/>
                <a:cs typeface="Arial" pitchFamily="34" charset="0"/>
              </a:rPr>
              <a:t>НАПРАВЛЕНИЯ ПО КОМПЛЕКСНОМУ ЭНЕРГОУЧЕТУ В ЖКХ </a:t>
            </a:r>
            <a:endParaRPr lang="ru-RU" sz="2000" kern="0" dirty="0">
              <a:solidFill>
                <a:srgbClr val="00538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7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006042" y="2758998"/>
            <a:ext cx="0" cy="869016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703320" y="4567541"/>
            <a:ext cx="3050350" cy="36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>
                    <a:lumMod val="65000"/>
                  </a:schemeClr>
                </a:solidFill>
              </a:rPr>
              <a:t>Телефонная сеть, </a:t>
            </a:r>
            <a:r>
              <a:rPr lang="en-US" altLang="ru-RU">
                <a:solidFill>
                  <a:schemeClr val="bg1">
                    <a:lumMod val="65000"/>
                  </a:schemeClr>
                </a:solidFill>
              </a:rPr>
              <a:t>Ethernet</a:t>
            </a:r>
            <a:endParaRPr lang="ru-RU" altLang="ru-RU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 rot="12357763" flipV="1">
            <a:off x="7995265" y="3320184"/>
            <a:ext cx="700769" cy="741502"/>
            <a:chOff x="2245" y="1525"/>
            <a:chExt cx="1134" cy="454"/>
          </a:xfrm>
        </p:grpSpPr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2245" y="1525"/>
              <a:ext cx="680" cy="408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 flipV="1">
              <a:off x="2789" y="1570"/>
              <a:ext cx="136" cy="36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2789" y="1570"/>
              <a:ext cx="590" cy="409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59007" y="2944384"/>
            <a:ext cx="10989326" cy="2402273"/>
            <a:chOff x="394428" y="4060307"/>
            <a:chExt cx="10989326" cy="2402273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674597760"/>
                </p:ext>
              </p:extLst>
            </p:nvPr>
          </p:nvGraphicFramePr>
          <p:xfrm>
            <a:off x="8888537" y="4351544"/>
            <a:ext cx="557054" cy="1643243"/>
          </p:xfrm>
          <a:graphic>
            <a:graphicData uri="http://schemas.openxmlformats.org/presentationml/2006/ole">
              <p:oleObj spid="_x0000_s3262" name="Visio" r:id="rId3" imgW="757428" imgH="3593287" progId="">
                <p:embed/>
              </p:oleObj>
            </a:graphicData>
          </a:graphic>
        </p:graphicFrame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394428" y="4992373"/>
              <a:ext cx="10989326" cy="1470207"/>
              <a:chOff x="0" y="2652"/>
              <a:chExt cx="5721" cy="1232"/>
            </a:xfrm>
          </p:grpSpPr>
          <p:graphicFrame>
            <p:nvGraphicFramePr>
              <p:cNvPr id="29" name="Object 5"/>
              <p:cNvGraphicFramePr>
                <a:graphicFrameLocks noChangeAspect="1"/>
              </p:cNvGraphicFramePr>
              <p:nvPr/>
            </p:nvGraphicFramePr>
            <p:xfrm>
              <a:off x="0" y="2795"/>
              <a:ext cx="2517" cy="1089"/>
            </p:xfrm>
            <a:graphic>
              <a:graphicData uri="http://schemas.openxmlformats.org/presentationml/2006/ole">
                <p:oleObj spid="_x0000_s3263" name="Visio" r:id="rId4" imgW="9294266" imgH="3630168" progId="">
                  <p:embed/>
                </p:oleObj>
              </a:graphicData>
            </a:graphic>
          </p:graphicFrame>
          <p:graphicFrame>
            <p:nvGraphicFramePr>
              <p:cNvPr id="3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894320295"/>
                  </p:ext>
                </p:extLst>
              </p:nvPr>
            </p:nvGraphicFramePr>
            <p:xfrm>
              <a:off x="2251" y="2652"/>
              <a:ext cx="3470" cy="1091"/>
            </p:xfrm>
            <a:graphic>
              <a:graphicData uri="http://schemas.openxmlformats.org/presentationml/2006/ole">
                <p:oleObj spid="_x0000_s3264" name="Visio" r:id="rId5" imgW="10496093" imgH="3450031" progId="">
                  <p:embed/>
                </p:oleObj>
              </a:graphicData>
            </a:graphic>
          </p:graphicFrame>
        </p:grp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1222325" y="4838431"/>
              <a:ext cx="0" cy="757777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3834715" y="4838431"/>
              <a:ext cx="0" cy="70288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6362587" y="4838431"/>
              <a:ext cx="0" cy="70288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7930021" y="4838431"/>
              <a:ext cx="0" cy="70288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27144" y="4832165"/>
              <a:ext cx="6707696" cy="3551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 rot="899698">
              <a:off x="9324576" y="4729836"/>
              <a:ext cx="872077" cy="270891"/>
              <a:chOff x="2245" y="1525"/>
              <a:chExt cx="1134" cy="454"/>
            </a:xfrm>
          </p:grpSpPr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2245" y="1525"/>
                <a:ext cx="680" cy="408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H="1" flipV="1">
                <a:off x="2789" y="1570"/>
                <a:ext cx="136" cy="363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2789" y="1570"/>
                <a:ext cx="590" cy="409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5248010" y="4060307"/>
              <a:ext cx="92525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ru-RU" sz="1200" dirty="0">
                  <a:solidFill>
                    <a:srgbClr val="002060"/>
                  </a:solidFill>
                  <a:latin typeface="+mj-lt"/>
                </a:rPr>
                <a:t>GSM-</a:t>
              </a:r>
              <a:r>
                <a:rPr lang="ru-RU" altLang="ru-RU" sz="1200" dirty="0">
                  <a:solidFill>
                    <a:srgbClr val="002060"/>
                  </a:solidFill>
                  <a:latin typeface="+mj-lt"/>
                </a:rPr>
                <a:t>СВЯЗЬ</a:t>
              </a:r>
            </a:p>
          </p:txBody>
        </p:sp>
        <p:graphicFrame>
          <p:nvGraphicFramePr>
            <p:cNvPr id="2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84550860"/>
                </p:ext>
              </p:extLst>
            </p:nvPr>
          </p:nvGraphicFramePr>
          <p:xfrm>
            <a:off x="10021854" y="5109322"/>
            <a:ext cx="303498" cy="437960"/>
          </p:xfrm>
          <a:graphic>
            <a:graphicData uri="http://schemas.openxmlformats.org/presentationml/2006/ole">
              <p:oleObj spid="_x0000_s3265" name="Visio" r:id="rId6" imgW="250241" imgH="582778" progId="">
                <p:embed/>
              </p:oleObj>
            </a:graphicData>
          </a:graphic>
        </p:graphicFrame>
      </p:grp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146862"/>
            <a:ext cx="11805543" cy="3940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9939">
              <a:defRPr/>
            </a:pPr>
            <a:r>
              <a:rPr lang="ru-RU" sz="1500" b="1" spc="20" dirty="0">
                <a:solidFill>
                  <a:srgbClr val="002060"/>
                </a:solidFill>
                <a:latin typeface="Calibri Light"/>
                <a:cs typeface="Arial"/>
              </a:rPr>
              <a:t>СИСТЕМЫ ИНТЕЛЛЕКТУАЛЬНОГО УПРАВЛЕНИЯ ОБЪЕКТАМИ ЖКХ НА БАЗЕ ЦИФРОВЫХ СРЕДСТВ</a:t>
            </a:r>
          </a:p>
          <a:p>
            <a:pPr marL="9939" algn="ctr">
              <a:lnSpc>
                <a:spcPts val="1200"/>
              </a:lnSpc>
              <a:defRPr/>
            </a:pPr>
            <a:endParaRPr lang="ru-RU" sz="2000" spc="20" dirty="0">
              <a:solidFill>
                <a:srgbClr val="002060"/>
              </a:solidFill>
              <a:latin typeface="Calibri Light"/>
              <a:cs typeface="Arial"/>
            </a:endParaRPr>
          </a:p>
          <a:p>
            <a:pPr marL="9939" algn="ctr"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СТРУКТУРА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СИСТЕМЫ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F32604-4164-4424-B1FA-7A349FFCD7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3" y="854212"/>
            <a:ext cx="2638384" cy="148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object 12"/>
          <p:cNvSpPr txBox="1"/>
          <p:nvPr/>
        </p:nvSpPr>
        <p:spPr>
          <a:xfrm>
            <a:off x="425528" y="2407380"/>
            <a:ext cx="2846926" cy="257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539" indent="-22860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spc="20" dirty="0">
                <a:solidFill>
                  <a:srgbClr val="002060"/>
                </a:solidFill>
                <a:latin typeface="+mj-lt"/>
                <a:cs typeface="Arial"/>
              </a:rPr>
              <a:t>СИТУАЦИОННЫЙ ЦЕНТР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97" y="5184724"/>
            <a:ext cx="4895401" cy="16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7" descr="IMG_058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048155" y="861763"/>
            <a:ext cx="1966936" cy="129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7" name="Group 15"/>
          <p:cNvGrpSpPr>
            <a:grpSpLocks/>
          </p:cNvGrpSpPr>
          <p:nvPr/>
        </p:nvGrpSpPr>
        <p:grpSpPr bwMode="auto">
          <a:xfrm rot="1803405" flipV="1">
            <a:off x="6680234" y="4168125"/>
            <a:ext cx="1972051" cy="744844"/>
            <a:chOff x="2245" y="1525"/>
            <a:chExt cx="1134" cy="454"/>
          </a:xfrm>
        </p:grpSpPr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2245" y="1525"/>
              <a:ext cx="680" cy="40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 flipH="1" flipV="1">
              <a:off x="2789" y="1570"/>
              <a:ext cx="136" cy="363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789" y="1570"/>
              <a:ext cx="590" cy="409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5" name="object 12"/>
          <p:cNvSpPr txBox="1"/>
          <p:nvPr/>
        </p:nvSpPr>
        <p:spPr>
          <a:xfrm>
            <a:off x="7617238" y="2270641"/>
            <a:ext cx="317323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539" indent="-2286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20" dirty="0">
                <a:solidFill>
                  <a:srgbClr val="002060"/>
                </a:solidFill>
                <a:latin typeface="+mj-lt"/>
                <a:cs typeface="Arial"/>
              </a:rPr>
              <a:t>МОБИЛЬНОЕ </a:t>
            </a:r>
            <a:r>
              <a:rPr lang="ru-RU" sz="1400" spc="20" dirty="0" smtClean="0">
                <a:solidFill>
                  <a:srgbClr val="002060"/>
                </a:solidFill>
                <a:latin typeface="+mj-lt"/>
                <a:cs typeface="Arial"/>
              </a:rPr>
              <a:t>ПРИЛОЖЕНИЕ ДЛЯ ИНФОРМИРОВАНИЯ И УПРАВЛЕНИЯ</a:t>
            </a:r>
            <a:endParaRPr lang="ru-RU" sz="1400" spc="20" dirty="0">
              <a:solidFill>
                <a:srgbClr val="002060"/>
              </a:solidFill>
              <a:latin typeface="+mj-lt"/>
              <a:cs typeface="Arial"/>
            </a:endParaRPr>
          </a:p>
        </p:txBody>
      </p:sp>
      <p:sp>
        <p:nvSpPr>
          <p:cNvPr id="41" name="object 12"/>
          <p:cNvSpPr txBox="1"/>
          <p:nvPr/>
        </p:nvSpPr>
        <p:spPr>
          <a:xfrm>
            <a:off x="3830074" y="2389345"/>
            <a:ext cx="284692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539" indent="-2286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20" dirty="0">
                <a:solidFill>
                  <a:srgbClr val="002060"/>
                </a:solidFill>
                <a:latin typeface="+mj-lt"/>
                <a:cs typeface="Arial"/>
              </a:rPr>
              <a:t>СТАЦИОНАРНОЕ РАБОЧЕЕ МЕСТО ДИСПЕТЧЕРА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DFB5DF-11DC-4E8B-B084-B9DC9CA5F2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06" t="4" r="5178" b="17748"/>
          <a:stretch/>
        </p:blipFill>
        <p:spPr>
          <a:xfrm>
            <a:off x="4446548" y="936443"/>
            <a:ext cx="1594702" cy="139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6" name="Group 15">
            <a:extLst>
              <a:ext uri="{FF2B5EF4-FFF2-40B4-BE49-F238E27FC236}">
                <a16:creationId xmlns:a16="http://schemas.microsoft.com/office/drawing/2014/main" xmlns="" id="{1A52FEA0-43B1-4C23-B900-D67D26E9D682}"/>
              </a:ext>
            </a:extLst>
          </p:cNvPr>
          <p:cNvGrpSpPr>
            <a:grpSpLocks/>
          </p:cNvGrpSpPr>
          <p:nvPr/>
        </p:nvGrpSpPr>
        <p:grpSpPr bwMode="auto">
          <a:xfrm rot="5926663" flipV="1">
            <a:off x="7083398" y="1428388"/>
            <a:ext cx="871356" cy="2481613"/>
            <a:chOff x="2245" y="1525"/>
            <a:chExt cx="1134" cy="454"/>
          </a:xfrm>
        </p:grpSpPr>
        <p:sp>
          <p:nvSpPr>
            <p:cNvPr id="47" name="Line 16">
              <a:extLst>
                <a:ext uri="{FF2B5EF4-FFF2-40B4-BE49-F238E27FC236}">
                  <a16:creationId xmlns:a16="http://schemas.microsoft.com/office/drawing/2014/main" xmlns="" id="{A0D3A3F8-858D-464A-BF60-861E6E6EA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1525"/>
              <a:ext cx="680" cy="408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8" name="Line 17">
              <a:extLst>
                <a:ext uri="{FF2B5EF4-FFF2-40B4-BE49-F238E27FC236}">
                  <a16:creationId xmlns:a16="http://schemas.microsoft.com/office/drawing/2014/main" xmlns="" id="{BE3AF96D-E31D-4D22-9FBB-65F09A424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9" y="1570"/>
              <a:ext cx="136" cy="36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9" name="Line 18">
              <a:extLst>
                <a:ext uri="{FF2B5EF4-FFF2-40B4-BE49-F238E27FC236}">
                  <a16:creationId xmlns:a16="http://schemas.microsoft.com/office/drawing/2014/main" xmlns="" id="{C044E791-9A21-4E96-8E82-BDB51C7BF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1570"/>
              <a:ext cx="590" cy="409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0" name="Group 15">
            <a:extLst>
              <a:ext uri="{FF2B5EF4-FFF2-40B4-BE49-F238E27FC236}">
                <a16:creationId xmlns:a16="http://schemas.microsoft.com/office/drawing/2014/main" xmlns="" id="{02158478-ADB5-413C-91C9-16EE7B3CCCD5}"/>
              </a:ext>
            </a:extLst>
          </p:cNvPr>
          <p:cNvGrpSpPr>
            <a:grpSpLocks/>
          </p:cNvGrpSpPr>
          <p:nvPr/>
        </p:nvGrpSpPr>
        <p:grpSpPr bwMode="auto">
          <a:xfrm rot="10283471" flipV="1">
            <a:off x="8906380" y="2547802"/>
            <a:ext cx="700769" cy="741502"/>
            <a:chOff x="2245" y="1525"/>
            <a:chExt cx="1134" cy="454"/>
          </a:xfrm>
        </p:grpSpPr>
        <p:sp>
          <p:nvSpPr>
            <p:cNvPr id="51" name="Line 16">
              <a:extLst>
                <a:ext uri="{FF2B5EF4-FFF2-40B4-BE49-F238E27FC236}">
                  <a16:creationId xmlns:a16="http://schemas.microsoft.com/office/drawing/2014/main" xmlns="" id="{629253C1-8025-4F82-B599-665AB2FF2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1525"/>
              <a:ext cx="680" cy="408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Line 17">
              <a:extLst>
                <a:ext uri="{FF2B5EF4-FFF2-40B4-BE49-F238E27FC236}">
                  <a16:creationId xmlns:a16="http://schemas.microsoft.com/office/drawing/2014/main" xmlns="" id="{8FB8A3B2-9AD1-4221-A10A-E835A7912E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9" y="1570"/>
              <a:ext cx="136" cy="36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3" name="Line 18">
              <a:extLst>
                <a:ext uri="{FF2B5EF4-FFF2-40B4-BE49-F238E27FC236}">
                  <a16:creationId xmlns:a16="http://schemas.microsoft.com/office/drawing/2014/main" xmlns="" id="{14A2FA87-317B-49C2-B847-C0219FC42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1570"/>
              <a:ext cx="590" cy="409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8954" y="6498595"/>
            <a:ext cx="4778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145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808820" y="457200"/>
            <a:ext cx="9383181" cy="64008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82800" bIns="82800"/>
          <a:lstStyle/>
          <a:p>
            <a:pPr marL="216000">
              <a:spcBef>
                <a:spcPts val="1200"/>
              </a:spcBef>
              <a:defRPr/>
            </a:pPr>
            <a:endParaRPr lang="ru-RU" sz="1600" b="1" dirty="0" smtClean="0">
              <a:solidFill>
                <a:srgbClr val="C00000"/>
              </a:solidFill>
              <a:latin typeface="+mj-lt"/>
            </a:endParaRPr>
          </a:p>
          <a:p>
            <a:pPr marL="216000">
              <a:spcBef>
                <a:spcPts val="120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ЛОКАЛЬНЫЕ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СИСТЕМЫ АВТОМАТИЗАЦИИ</a:t>
            </a:r>
          </a:p>
          <a:p>
            <a:pPr marL="216000">
              <a:defRPr/>
            </a:pPr>
            <a:endParaRPr lang="ru-RU" sz="1400" b="1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ОБОРУДОВАНИЕ И ПРОГРАММНОЕ ОБЕСПЕЧЕНИЕ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Малый программируемый логический контроллер (ПЛК).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Регулятор параметра или преобразователь частоты.</a:t>
            </a:r>
          </a:p>
          <a:p>
            <a:pPr marL="342900" lvl="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Аппаратура удаленного ввода/вывода и связи.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Силовая коммутационная и защитная аппаратура.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Датчики технологических параметров.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Исполнительные механизмы технологического оборудования.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Специализированное программное обеспечение ПЛК.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Панель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оператора.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Clr>
                <a:srgbClr val="FF0000"/>
              </a:buClr>
              <a:defRPr/>
            </a:pPr>
            <a:endParaRPr lang="ru-RU" sz="1400" dirty="0">
              <a:latin typeface="+mj-lt"/>
            </a:endParaRPr>
          </a:p>
          <a:p>
            <a:pPr marL="342900" indent="-342900">
              <a:buClr>
                <a:srgbClr val="FF0000"/>
              </a:buClr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ФУНКЦИИ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Поддержание заданных значений параметров.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Контроль состояния оборудования и отображение параметров.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Автоматическое/ручное управление оборудованием и режимами.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Защита электротехнического и технологического оборудования.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Регистрация аварийных событий на оборудовании.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Подготовка и передача информации о состоянии оборудования в систему более высокого уровня.</a:t>
            </a:r>
          </a:p>
          <a:p>
            <a:pPr marL="342900" indent="-342900">
              <a:buClr>
                <a:srgbClr val="002060"/>
              </a:buClr>
              <a:buFontTx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Прием команд от системы более высокого уровня.</a:t>
            </a:r>
          </a:p>
        </p:txBody>
      </p:sp>
      <p:graphicFrame>
        <p:nvGraphicFramePr>
          <p:cNvPr id="134148" name="Object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762049881"/>
              </p:ext>
            </p:extLst>
          </p:nvPr>
        </p:nvGraphicFramePr>
        <p:xfrm>
          <a:off x="284463" y="663576"/>
          <a:ext cx="1405521" cy="2051344"/>
        </p:xfrm>
        <a:graphic>
          <a:graphicData uri="http://schemas.openxmlformats.org/presentationml/2006/ole">
            <p:oleObj spid="_x0000_s4143" name="Visio" r:id="rId3" imgW="1225906" imgH="2383841" progId="">
              <p:embed/>
            </p:oleObj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152400"/>
            <a:ext cx="12027048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9939">
              <a:defRPr/>
            </a:pPr>
            <a:r>
              <a:rPr lang="ru-RU" sz="1500" b="1" spc="20" dirty="0">
                <a:solidFill>
                  <a:srgbClr val="002060"/>
                </a:solidFill>
                <a:latin typeface="Calibri Light"/>
                <a:cs typeface="Arial"/>
              </a:rPr>
              <a:t>СИСТЕМЫ ИНТЕЛЛЕКТУАЛЬНОГО УПРАВЛЕНИЯ ОБЪЕКТАМИ ЖКХ НА БАЗЕ ЦИФРОВЫХ СРЕДСТВ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15" y="2693652"/>
            <a:ext cx="1483479" cy="364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3AB3D26-9CD5-4473-9749-BEEDE0DF84B5}"/>
              </a:ext>
            </a:extLst>
          </p:cNvPr>
          <p:cNvSpPr/>
          <p:nvPr/>
        </p:nvSpPr>
        <p:spPr>
          <a:xfrm>
            <a:off x="2944568" y="5462546"/>
            <a:ext cx="9082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ОБОРУДОВАНИЕ И ПРОГРАММНОЕ ОБЕСПЕЧЕНИЕ ОТЕЧЕСТВЕННОГО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ПРОИЗВОДСТВА!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1791"/>
            <a:ext cx="530089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100" b="1" dirty="0">
                <a:solidFill>
                  <a:srgbClr val="00538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www.avangard.org   |  +7 (812) 540-15-50  |   avangard@avangard.org</a:t>
            </a:r>
            <a:endParaRPr lang="ru-RU" sz="1100" b="1" dirty="0">
              <a:solidFill>
                <a:srgbClr val="005386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143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F23D3C5B-84F6-417A-9BF6-BA1A8565E9A1}" vid="{7C39072C-98FF-49A6-8D39-E203C6B7D38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F23D3C5B-84F6-417A-9BF6-BA1A8565E9A1}" vid="{7C39072C-98FF-49A6-8D39-E203C6B7D38A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F23D3C5B-84F6-417A-9BF6-BA1A8565E9A1}" vid="{7C39072C-98FF-49A6-8D39-E203C6B7D38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23592</TotalTime>
  <Words>1625</Words>
  <Application>Microsoft Office PowerPoint</Application>
  <PresentationFormat>Произвольный</PresentationFormat>
  <Paragraphs>262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Тема1</vt:lpstr>
      <vt:lpstr>Специальное оформление</vt:lpstr>
      <vt:lpstr>2_Тема1</vt:lpstr>
      <vt:lpstr>2_Специальное оформление</vt:lpstr>
      <vt:lpstr>3_Тема1</vt:lpstr>
      <vt:lpstr>CorelDRAW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Благодарю за внимание </vt:lpstr>
    </vt:vector>
  </TitlesOfParts>
  <Company>Авангард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1</dc:creator>
  <cp:lastModifiedBy>Pavel</cp:lastModifiedBy>
  <cp:revision>1857</cp:revision>
  <cp:lastPrinted>2017-03-06T06:42:19Z</cp:lastPrinted>
  <dcterms:created xsi:type="dcterms:W3CDTF">2004-08-17T10:01:20Z</dcterms:created>
  <dcterms:modified xsi:type="dcterms:W3CDTF">2017-11-15T20:18:59Z</dcterms:modified>
</cp:coreProperties>
</file>