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93" r:id="rId4"/>
    <p:sldId id="303" r:id="rId5"/>
    <p:sldId id="302" r:id="rId6"/>
    <p:sldId id="304" r:id="rId7"/>
    <p:sldId id="301" r:id="rId8"/>
    <p:sldId id="282" r:id="rId9"/>
    <p:sldId id="290" r:id="rId10"/>
    <p:sldId id="281" r:id="rId11"/>
    <p:sldId id="299" r:id="rId12"/>
    <p:sldId id="300" r:id="rId13"/>
    <p:sldId id="294" r:id="rId14"/>
    <p:sldId id="260" r:id="rId15"/>
    <p:sldId id="296" r:id="rId16"/>
    <p:sldId id="297" r:id="rId17"/>
    <p:sldId id="285" r:id="rId1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BF6F9"/>
    <a:srgbClr val="E8F4F8"/>
    <a:srgbClr val="0033CC"/>
    <a:srgbClr val="CDE8EF"/>
    <a:srgbClr val="DBEEF4"/>
    <a:srgbClr val="3CA2BE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8692" autoAdjust="0"/>
  </p:normalViewPr>
  <p:slideViewPr>
    <p:cSldViewPr>
      <p:cViewPr varScale="1">
        <p:scale>
          <a:sx n="158" d="100"/>
          <a:sy n="158" d="100"/>
        </p:scale>
        <p:origin x="192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B0E1F-EA64-4429-9FA0-CC848F470E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0BF50-C77A-40D9-A8E5-5EAD93DFBE31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Программное </a:t>
          </a:r>
        </a:p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обеспечение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2411247B-9FDC-4565-9EF1-C83E730A0205}" type="parTrans" cxnId="{F63C5461-739F-4A73-9E53-80E8418DB841}">
      <dgm:prSet/>
      <dgm:spPr/>
      <dgm:t>
        <a:bodyPr/>
        <a:lstStyle/>
        <a:p>
          <a:endParaRPr lang="ru-RU"/>
        </a:p>
      </dgm:t>
    </dgm:pt>
    <dgm:pt modelId="{E7431C1C-2ECC-4E8A-8192-7BF2E090BE3D}" type="sibTrans" cxnId="{F63C5461-739F-4A73-9E53-80E8418DB841}">
      <dgm:prSet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43055C28-6762-4584-A18B-8EB267F9B395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Квартирные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теплосчетчики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2A989B8D-9409-4DE7-B3DE-B824A5B59848}" type="parTrans" cxnId="{6E818038-8809-410C-8BEC-D0ECA6C46F25}">
      <dgm:prSet/>
      <dgm:spPr/>
      <dgm:t>
        <a:bodyPr/>
        <a:lstStyle/>
        <a:p>
          <a:endParaRPr lang="ru-RU"/>
        </a:p>
      </dgm:t>
    </dgm:pt>
    <dgm:pt modelId="{E73961C8-39A0-4125-90E7-F96C06558D19}" type="sibTrans" cxnId="{6E818038-8809-410C-8BEC-D0ECA6C46F25}">
      <dgm:prSet/>
      <dgm:spPr/>
      <dgm:t>
        <a:bodyPr/>
        <a:lstStyle/>
        <a:p>
          <a:endParaRPr lang="ru-RU"/>
        </a:p>
      </dgm:t>
    </dgm:pt>
    <dgm:pt modelId="{714BDDB3-1B65-47F2-A9FF-00A626903FB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Вычислители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E1727C86-616D-4A90-964D-68A5766AFD84}" type="parTrans" cxnId="{A6D07332-7850-47A7-90EF-688C7858FE3F}">
      <dgm:prSet/>
      <dgm:spPr/>
      <dgm:t>
        <a:bodyPr/>
        <a:lstStyle/>
        <a:p>
          <a:endParaRPr lang="ru-RU"/>
        </a:p>
      </dgm:t>
    </dgm:pt>
    <dgm:pt modelId="{4FDAE04A-7F45-45EB-A91C-270AFDCB1222}" type="sibTrans" cxnId="{A6D07332-7850-47A7-90EF-688C7858FE3F}">
      <dgm:prSet/>
      <dgm:spPr/>
      <dgm:t>
        <a:bodyPr/>
        <a:lstStyle/>
        <a:p>
          <a:endParaRPr lang="ru-RU"/>
        </a:p>
      </dgm:t>
    </dgm:pt>
    <dgm:pt modelId="{2706A076-8888-4F57-B6EF-C23C28333AAB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 anchor="ctr" anchorCtr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Расходомеры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A284A49D-608D-4F03-B39A-5EBE9A596EAE}" type="parTrans" cxnId="{D07A305A-F350-426E-85D1-91DEE1CBD554}">
      <dgm:prSet/>
      <dgm:spPr/>
      <dgm:t>
        <a:bodyPr/>
        <a:lstStyle/>
        <a:p>
          <a:endParaRPr lang="ru-RU"/>
        </a:p>
      </dgm:t>
    </dgm:pt>
    <dgm:pt modelId="{AC17C84D-80E6-48EA-AB1D-AB013CD3E7E0}" type="sibTrans" cxnId="{D07A305A-F350-426E-85D1-91DEE1CBD554}">
      <dgm:prSet/>
      <dgm:spPr/>
      <dgm:t>
        <a:bodyPr/>
        <a:lstStyle/>
        <a:p>
          <a:endParaRPr lang="ru-RU"/>
        </a:p>
      </dgm:t>
    </dgm:pt>
    <dgm:pt modelId="{7F5CCC84-9CDD-4FAA-AC31-0E1F2B5037F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Коммуникационное </a:t>
          </a:r>
        </a:p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оборудование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97E4BE37-30E0-4D9B-96A5-7963C9812180}" type="parTrans" cxnId="{DBBB8329-E942-49E2-A7F7-7E55BF25EC6D}">
      <dgm:prSet/>
      <dgm:spPr/>
      <dgm:t>
        <a:bodyPr/>
        <a:lstStyle/>
        <a:p>
          <a:endParaRPr lang="ru-RU"/>
        </a:p>
      </dgm:t>
    </dgm:pt>
    <dgm:pt modelId="{DE0CB22A-DBA5-4A8A-B582-F246CC660902}" type="sibTrans" cxnId="{DBBB8329-E942-49E2-A7F7-7E55BF25EC6D}">
      <dgm:prSet/>
      <dgm:spPr/>
      <dgm:t>
        <a:bodyPr/>
        <a:lstStyle/>
        <a:p>
          <a:endParaRPr lang="ru-RU"/>
        </a:p>
      </dgm:t>
    </dgm:pt>
    <dgm:pt modelId="{FF3A385F-B4A4-4C9C-9251-7DCA9974C643}" type="pres">
      <dgm:prSet presAssocID="{DDEB0E1F-EA64-4429-9FA0-CC848F470E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6EFC67-02A6-48EE-98E2-1D08A313D1F0}" type="pres">
      <dgm:prSet presAssocID="{DDEB0E1F-EA64-4429-9FA0-CC848F470E24}" presName="Name1" presStyleCnt="0"/>
      <dgm:spPr/>
    </dgm:pt>
    <dgm:pt modelId="{DE364380-7678-4CF5-8F9C-37E254A25759}" type="pres">
      <dgm:prSet presAssocID="{DDEB0E1F-EA64-4429-9FA0-CC848F470E24}" presName="cycle" presStyleCnt="0"/>
      <dgm:spPr/>
    </dgm:pt>
    <dgm:pt modelId="{F4C75ACA-A743-429F-898D-22D446755D6B}" type="pres">
      <dgm:prSet presAssocID="{DDEB0E1F-EA64-4429-9FA0-CC848F470E24}" presName="srcNode" presStyleLbl="node1" presStyleIdx="0" presStyleCnt="5"/>
      <dgm:spPr/>
    </dgm:pt>
    <dgm:pt modelId="{23ABA583-05B8-4560-954C-1BEDF2D71993}" type="pres">
      <dgm:prSet presAssocID="{DDEB0E1F-EA64-4429-9FA0-CC848F470E24}" presName="conn" presStyleLbl="parChTrans1D2" presStyleIdx="0" presStyleCnt="1" custScaleX="82742" custScaleY="94335" custLinFactNeighborX="6171" custLinFactNeighborY="-291" custRadScaleRad="44561"/>
      <dgm:spPr/>
      <dgm:t>
        <a:bodyPr/>
        <a:lstStyle/>
        <a:p>
          <a:endParaRPr lang="ru-RU"/>
        </a:p>
      </dgm:t>
    </dgm:pt>
    <dgm:pt modelId="{6C669B19-B7A6-466C-AB7B-7D10E2AF74E4}" type="pres">
      <dgm:prSet presAssocID="{DDEB0E1F-EA64-4429-9FA0-CC848F470E24}" presName="extraNode" presStyleLbl="node1" presStyleIdx="0" presStyleCnt="5"/>
      <dgm:spPr/>
    </dgm:pt>
    <dgm:pt modelId="{655EFA8A-17C4-4F92-8A2A-4601F35DAABD}" type="pres">
      <dgm:prSet presAssocID="{DDEB0E1F-EA64-4429-9FA0-CC848F470E24}" presName="dstNode" presStyleLbl="node1" presStyleIdx="0" presStyleCnt="5"/>
      <dgm:spPr/>
    </dgm:pt>
    <dgm:pt modelId="{BC3B17B9-FFE2-44E5-8B1E-1662F0D6106B}" type="pres">
      <dgm:prSet presAssocID="{19E0BF50-C77A-40D9-A8E5-5EAD93DFBE31}" presName="text_1" presStyleLbl="node1" presStyleIdx="0" presStyleCnt="5" custScaleY="131802" custLinFactNeighborX="1412" custLinFactNeighborY="60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089E25A-6B38-4C8C-AC71-6C6B02BEF8CD}" type="pres">
      <dgm:prSet presAssocID="{19E0BF50-C77A-40D9-A8E5-5EAD93DFBE31}" presName="accent_1" presStyleCnt="0"/>
      <dgm:spPr/>
    </dgm:pt>
    <dgm:pt modelId="{ACF62E10-03DD-447C-9422-CB32E3174959}" type="pres">
      <dgm:prSet presAssocID="{19E0BF50-C77A-40D9-A8E5-5EAD93DFBE31}" presName="accentRepeatNode" presStyleLbl="solidFgAcc1" presStyleIdx="0" presStyleCnt="5" custScaleX="57993" custScaleY="57993" custLinFactNeighborX="158" custLinFactNeighborY="1968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26B4A79D-EA40-453D-BCB6-AF77BA493106}" type="pres">
      <dgm:prSet presAssocID="{7F5CCC84-9CDD-4FAA-AC31-0E1F2B5037FC}" presName="text_2" presStyleLbl="node1" presStyleIdx="1" presStyleCnt="5" custScaleX="102036" custScaleY="144982" custLinFactNeighborX="394" custLinFactNeighborY="170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D3187-1676-4C64-A784-9B3A89F2CB33}" type="pres">
      <dgm:prSet presAssocID="{7F5CCC84-9CDD-4FAA-AC31-0E1F2B5037FC}" presName="accent_2" presStyleCnt="0"/>
      <dgm:spPr/>
    </dgm:pt>
    <dgm:pt modelId="{3A673B29-F969-443A-AC19-3306D4A98DD6}" type="pres">
      <dgm:prSet presAssocID="{7F5CCC84-9CDD-4FAA-AC31-0E1F2B5037FC}" presName="accentRepeatNode" presStyleLbl="solidFgAcc1" presStyleIdx="1" presStyleCnt="5" custScaleX="57993" custScaleY="57993" custLinFactNeighborX="-18049" custLinFactNeighborY="24168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85452F8D-DDF5-4379-B221-0D6400DAB0BD}" type="pres">
      <dgm:prSet presAssocID="{43055C28-6762-4584-A18B-8EB267F9B395}" presName="text_3" presStyleLbl="node1" presStyleIdx="2" presStyleCnt="5" custScaleX="102759" custScaleY="131802" custLinFactNeighborX="122" custLinFactNeighborY="242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F540B7-CC48-41A4-99BD-A1CCCFD4E017}" type="pres">
      <dgm:prSet presAssocID="{43055C28-6762-4584-A18B-8EB267F9B395}" presName="accent_3" presStyleCnt="0"/>
      <dgm:spPr/>
    </dgm:pt>
    <dgm:pt modelId="{24A5030C-349A-49D6-A8D3-2561186D3F1B}" type="pres">
      <dgm:prSet presAssocID="{43055C28-6762-4584-A18B-8EB267F9B395}" presName="accentRepeatNode" presStyleLbl="solidFgAcc1" presStyleIdx="2" presStyleCnt="5" custScaleX="57993" custScaleY="57993" custLinFactNeighborX="-25098" custLinFactNeighborY="3463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A0EB6BE6-B787-40B4-B07E-AA1789116D8D}" type="pres">
      <dgm:prSet presAssocID="{714BDDB3-1B65-47F2-A9FF-00A626903FBC}" presName="text_4" presStyleLbl="node1" presStyleIdx="3" presStyleCnt="5" custScaleX="101213" custScaleY="131802" custLinFactNeighborX="1851" custLinFactNeighborY="279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E80A0D-BB5C-4E0A-BE7B-97D207A192CC}" type="pres">
      <dgm:prSet presAssocID="{714BDDB3-1B65-47F2-A9FF-00A626903FBC}" presName="accent_4" presStyleCnt="0"/>
      <dgm:spPr/>
    </dgm:pt>
    <dgm:pt modelId="{419B258D-F055-4F20-9EB5-7F50C6BB1888}" type="pres">
      <dgm:prSet presAssocID="{714BDDB3-1B65-47F2-A9FF-00A626903FBC}" presName="accentRepeatNode" presStyleLbl="solidFgAcc1" presStyleIdx="3" presStyleCnt="5" custScaleX="57993" custScaleY="57993" custLinFactNeighborX="-28595" custLinFactNeighborY="3729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6F6A3EDF-0387-4834-8F1B-EFA8C2C3427D}" type="pres">
      <dgm:prSet presAssocID="{2706A076-8888-4F57-B6EF-C23C28333AAB}" presName="text_5" presStyleLbl="node1" presStyleIdx="4" presStyleCnt="5" custScaleX="99757" custScaleY="121318" custLinFactNeighborX="1443" custLinFactNeighborY="252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12BA9B-B849-4D18-8A46-5F38DDA7AC23}" type="pres">
      <dgm:prSet presAssocID="{2706A076-8888-4F57-B6EF-C23C28333AAB}" presName="accent_5" presStyleCnt="0"/>
      <dgm:spPr/>
    </dgm:pt>
    <dgm:pt modelId="{7E8A6657-FEF4-41B3-8473-519B8B2725CE}" type="pres">
      <dgm:prSet presAssocID="{2706A076-8888-4F57-B6EF-C23C28333AAB}" presName="accentRepeatNode" presStyleLbl="solidFgAcc1" presStyleIdx="4" presStyleCnt="5" custScaleX="57993" custScaleY="57993" custLinFactNeighborX="-15906" custLinFactNeighborY="3346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</dgm:ptLst>
  <dgm:cxnLst>
    <dgm:cxn modelId="{F63C5461-739F-4A73-9E53-80E8418DB841}" srcId="{DDEB0E1F-EA64-4429-9FA0-CC848F470E24}" destId="{19E0BF50-C77A-40D9-A8E5-5EAD93DFBE31}" srcOrd="0" destOrd="0" parTransId="{2411247B-9FDC-4565-9EF1-C83E730A0205}" sibTransId="{E7431C1C-2ECC-4E8A-8192-7BF2E090BE3D}"/>
    <dgm:cxn modelId="{6BE4C280-9D94-47F6-BB17-4A3615A4AEB1}" type="presOf" srcId="{43055C28-6762-4584-A18B-8EB267F9B395}" destId="{85452F8D-DDF5-4379-B221-0D6400DAB0BD}" srcOrd="0" destOrd="0" presId="urn:microsoft.com/office/officeart/2008/layout/VerticalCurvedList"/>
    <dgm:cxn modelId="{5844BD5A-CE42-40DA-B79A-E82A93F6A603}" type="presOf" srcId="{2706A076-8888-4F57-B6EF-C23C28333AAB}" destId="{6F6A3EDF-0387-4834-8F1B-EFA8C2C3427D}" srcOrd="0" destOrd="0" presId="urn:microsoft.com/office/officeart/2008/layout/VerticalCurvedList"/>
    <dgm:cxn modelId="{A6D07332-7850-47A7-90EF-688C7858FE3F}" srcId="{DDEB0E1F-EA64-4429-9FA0-CC848F470E24}" destId="{714BDDB3-1B65-47F2-A9FF-00A626903FBC}" srcOrd="3" destOrd="0" parTransId="{E1727C86-616D-4A90-964D-68A5766AFD84}" sibTransId="{4FDAE04A-7F45-45EB-A91C-270AFDCB1222}"/>
    <dgm:cxn modelId="{23FF33F3-F174-4B18-BDBA-0E5616025344}" type="presOf" srcId="{DDEB0E1F-EA64-4429-9FA0-CC848F470E24}" destId="{FF3A385F-B4A4-4C9C-9251-7DCA9974C643}" srcOrd="0" destOrd="0" presId="urn:microsoft.com/office/officeart/2008/layout/VerticalCurvedList"/>
    <dgm:cxn modelId="{DBBB8329-E942-49E2-A7F7-7E55BF25EC6D}" srcId="{DDEB0E1F-EA64-4429-9FA0-CC848F470E24}" destId="{7F5CCC84-9CDD-4FAA-AC31-0E1F2B5037FC}" srcOrd="1" destOrd="0" parTransId="{97E4BE37-30E0-4D9B-96A5-7963C9812180}" sibTransId="{DE0CB22A-DBA5-4A8A-B582-F246CC660902}"/>
    <dgm:cxn modelId="{C894DBB2-E9C7-44E2-ADCA-3AED6A6F8206}" type="presOf" srcId="{19E0BF50-C77A-40D9-A8E5-5EAD93DFBE31}" destId="{BC3B17B9-FFE2-44E5-8B1E-1662F0D6106B}" srcOrd="0" destOrd="0" presId="urn:microsoft.com/office/officeart/2008/layout/VerticalCurvedList"/>
    <dgm:cxn modelId="{D07A305A-F350-426E-85D1-91DEE1CBD554}" srcId="{DDEB0E1F-EA64-4429-9FA0-CC848F470E24}" destId="{2706A076-8888-4F57-B6EF-C23C28333AAB}" srcOrd="4" destOrd="0" parTransId="{A284A49D-608D-4F03-B39A-5EBE9A596EAE}" sibTransId="{AC17C84D-80E6-48EA-AB1D-AB013CD3E7E0}"/>
    <dgm:cxn modelId="{AE9A27F0-EF04-4637-9446-FE081F1FBBF6}" type="presOf" srcId="{714BDDB3-1B65-47F2-A9FF-00A626903FBC}" destId="{A0EB6BE6-B787-40B4-B07E-AA1789116D8D}" srcOrd="0" destOrd="0" presId="urn:microsoft.com/office/officeart/2008/layout/VerticalCurvedList"/>
    <dgm:cxn modelId="{720D3105-0CA2-41F1-9327-5D2475EB943F}" type="presOf" srcId="{7F5CCC84-9CDD-4FAA-AC31-0E1F2B5037FC}" destId="{26B4A79D-EA40-453D-BCB6-AF77BA493106}" srcOrd="0" destOrd="0" presId="urn:microsoft.com/office/officeart/2008/layout/VerticalCurvedList"/>
    <dgm:cxn modelId="{6E818038-8809-410C-8BEC-D0ECA6C46F25}" srcId="{DDEB0E1F-EA64-4429-9FA0-CC848F470E24}" destId="{43055C28-6762-4584-A18B-8EB267F9B395}" srcOrd="2" destOrd="0" parTransId="{2A989B8D-9409-4DE7-B3DE-B824A5B59848}" sibTransId="{E73961C8-39A0-4125-90E7-F96C06558D19}"/>
    <dgm:cxn modelId="{35432B18-6CCF-4CE4-9753-BEAFFCBF769F}" type="presOf" srcId="{E7431C1C-2ECC-4E8A-8192-7BF2E090BE3D}" destId="{23ABA583-05B8-4560-954C-1BEDF2D71993}" srcOrd="0" destOrd="0" presId="urn:microsoft.com/office/officeart/2008/layout/VerticalCurvedList"/>
    <dgm:cxn modelId="{D781B7A0-3744-42FC-9674-5036A3BA34AB}" type="presParOf" srcId="{FF3A385F-B4A4-4C9C-9251-7DCA9974C643}" destId="{AD6EFC67-02A6-48EE-98E2-1D08A313D1F0}" srcOrd="0" destOrd="0" presId="urn:microsoft.com/office/officeart/2008/layout/VerticalCurvedList"/>
    <dgm:cxn modelId="{2F4A955A-3CFF-4854-8FF9-0BDD44F11626}" type="presParOf" srcId="{AD6EFC67-02A6-48EE-98E2-1D08A313D1F0}" destId="{DE364380-7678-4CF5-8F9C-37E254A25759}" srcOrd="0" destOrd="0" presId="urn:microsoft.com/office/officeart/2008/layout/VerticalCurvedList"/>
    <dgm:cxn modelId="{32DFF6E1-1C45-412A-B020-06D014169C88}" type="presParOf" srcId="{DE364380-7678-4CF5-8F9C-37E254A25759}" destId="{F4C75ACA-A743-429F-898D-22D446755D6B}" srcOrd="0" destOrd="0" presId="urn:microsoft.com/office/officeart/2008/layout/VerticalCurvedList"/>
    <dgm:cxn modelId="{E77398B3-5B3E-400B-87F4-D79A93B75445}" type="presParOf" srcId="{DE364380-7678-4CF5-8F9C-37E254A25759}" destId="{23ABA583-05B8-4560-954C-1BEDF2D71993}" srcOrd="1" destOrd="0" presId="urn:microsoft.com/office/officeart/2008/layout/VerticalCurvedList"/>
    <dgm:cxn modelId="{A8787684-CD74-4619-9181-8B9EDF2D9DFB}" type="presParOf" srcId="{DE364380-7678-4CF5-8F9C-37E254A25759}" destId="{6C669B19-B7A6-466C-AB7B-7D10E2AF74E4}" srcOrd="2" destOrd="0" presId="urn:microsoft.com/office/officeart/2008/layout/VerticalCurvedList"/>
    <dgm:cxn modelId="{4DAF187D-36B3-46EA-BFB5-96744C9FFB2F}" type="presParOf" srcId="{DE364380-7678-4CF5-8F9C-37E254A25759}" destId="{655EFA8A-17C4-4F92-8A2A-4601F35DAABD}" srcOrd="3" destOrd="0" presId="urn:microsoft.com/office/officeart/2008/layout/VerticalCurvedList"/>
    <dgm:cxn modelId="{24C70E9F-FDF1-4904-97E5-7DBEFE5C555E}" type="presParOf" srcId="{AD6EFC67-02A6-48EE-98E2-1D08A313D1F0}" destId="{BC3B17B9-FFE2-44E5-8B1E-1662F0D6106B}" srcOrd="1" destOrd="0" presId="urn:microsoft.com/office/officeart/2008/layout/VerticalCurvedList"/>
    <dgm:cxn modelId="{46A16ACF-DC84-4D1C-9B74-EB8C93F8E2A2}" type="presParOf" srcId="{AD6EFC67-02A6-48EE-98E2-1D08A313D1F0}" destId="{E089E25A-6B38-4C8C-AC71-6C6B02BEF8CD}" srcOrd="2" destOrd="0" presId="urn:microsoft.com/office/officeart/2008/layout/VerticalCurvedList"/>
    <dgm:cxn modelId="{9165B860-52E9-495E-A447-1CBF0D4F0897}" type="presParOf" srcId="{E089E25A-6B38-4C8C-AC71-6C6B02BEF8CD}" destId="{ACF62E10-03DD-447C-9422-CB32E3174959}" srcOrd="0" destOrd="0" presId="urn:microsoft.com/office/officeart/2008/layout/VerticalCurvedList"/>
    <dgm:cxn modelId="{66114C3C-0326-48BE-BA1C-6C1716586250}" type="presParOf" srcId="{AD6EFC67-02A6-48EE-98E2-1D08A313D1F0}" destId="{26B4A79D-EA40-453D-BCB6-AF77BA493106}" srcOrd="3" destOrd="0" presId="urn:microsoft.com/office/officeart/2008/layout/VerticalCurvedList"/>
    <dgm:cxn modelId="{3F1C1F16-D4CD-42FB-B6AF-ECD084A21861}" type="presParOf" srcId="{AD6EFC67-02A6-48EE-98E2-1D08A313D1F0}" destId="{871D3187-1676-4C64-A784-9B3A89F2CB33}" srcOrd="4" destOrd="0" presId="urn:microsoft.com/office/officeart/2008/layout/VerticalCurvedList"/>
    <dgm:cxn modelId="{C60E06CE-5308-4F5E-8D3F-9B8CC911B693}" type="presParOf" srcId="{871D3187-1676-4C64-A784-9B3A89F2CB33}" destId="{3A673B29-F969-443A-AC19-3306D4A98DD6}" srcOrd="0" destOrd="0" presId="urn:microsoft.com/office/officeart/2008/layout/VerticalCurvedList"/>
    <dgm:cxn modelId="{BFF05D38-1E1A-4989-9AA9-D4F4919B750B}" type="presParOf" srcId="{AD6EFC67-02A6-48EE-98E2-1D08A313D1F0}" destId="{85452F8D-DDF5-4379-B221-0D6400DAB0BD}" srcOrd="5" destOrd="0" presId="urn:microsoft.com/office/officeart/2008/layout/VerticalCurvedList"/>
    <dgm:cxn modelId="{5384A8E0-BB6A-4861-AC46-E03CF713EEDE}" type="presParOf" srcId="{AD6EFC67-02A6-48EE-98E2-1D08A313D1F0}" destId="{95F540B7-CC48-41A4-99BD-A1CCCFD4E017}" srcOrd="6" destOrd="0" presId="urn:microsoft.com/office/officeart/2008/layout/VerticalCurvedList"/>
    <dgm:cxn modelId="{D523287A-9C9F-4CE5-8B52-51FB4E3D9E3E}" type="presParOf" srcId="{95F540B7-CC48-41A4-99BD-A1CCCFD4E017}" destId="{24A5030C-349A-49D6-A8D3-2561186D3F1B}" srcOrd="0" destOrd="0" presId="urn:microsoft.com/office/officeart/2008/layout/VerticalCurvedList"/>
    <dgm:cxn modelId="{69DA93AE-3EBA-41BE-9404-602E6E100D84}" type="presParOf" srcId="{AD6EFC67-02A6-48EE-98E2-1D08A313D1F0}" destId="{A0EB6BE6-B787-40B4-B07E-AA1789116D8D}" srcOrd="7" destOrd="0" presId="urn:microsoft.com/office/officeart/2008/layout/VerticalCurvedList"/>
    <dgm:cxn modelId="{F04C7BD8-4B5F-4A25-B322-14CA6C7766D4}" type="presParOf" srcId="{AD6EFC67-02A6-48EE-98E2-1D08A313D1F0}" destId="{70E80A0D-BB5C-4E0A-BE7B-97D207A192CC}" srcOrd="8" destOrd="0" presId="urn:microsoft.com/office/officeart/2008/layout/VerticalCurvedList"/>
    <dgm:cxn modelId="{F682AEA3-D78F-4A84-B5B5-E618E7C8CDF2}" type="presParOf" srcId="{70E80A0D-BB5C-4E0A-BE7B-97D207A192CC}" destId="{419B258D-F055-4F20-9EB5-7F50C6BB1888}" srcOrd="0" destOrd="0" presId="urn:microsoft.com/office/officeart/2008/layout/VerticalCurvedList"/>
    <dgm:cxn modelId="{90A46B3B-75A6-49BC-BE61-8C094D1EFEB7}" type="presParOf" srcId="{AD6EFC67-02A6-48EE-98E2-1D08A313D1F0}" destId="{6F6A3EDF-0387-4834-8F1B-EFA8C2C3427D}" srcOrd="9" destOrd="0" presId="urn:microsoft.com/office/officeart/2008/layout/VerticalCurvedList"/>
    <dgm:cxn modelId="{E1581681-513C-4A22-A30F-167128E3AE26}" type="presParOf" srcId="{AD6EFC67-02A6-48EE-98E2-1D08A313D1F0}" destId="{C212BA9B-B849-4D18-8A46-5F38DDA7AC23}" srcOrd="10" destOrd="0" presId="urn:microsoft.com/office/officeart/2008/layout/VerticalCurvedList"/>
    <dgm:cxn modelId="{B8F03B7B-780B-467E-92AF-646F88DD7264}" type="presParOf" srcId="{C212BA9B-B849-4D18-8A46-5F38DDA7AC23}" destId="{7E8A6657-FEF4-41B3-8473-519B8B2725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BA583-05B8-4560-954C-1BEDF2D71993}">
      <dsp:nvSpPr>
        <dsp:cNvPr id="0" name=""/>
        <dsp:cNvSpPr/>
      </dsp:nvSpPr>
      <dsp:spPr>
        <a:xfrm>
          <a:off x="-4124290" y="-607330"/>
          <a:ext cx="4867273" cy="5549227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B17B9-FFE2-44E5-8B1E-1662F0D6106B}">
      <dsp:nvSpPr>
        <dsp:cNvPr id="0" name=""/>
        <dsp:cNvSpPr/>
      </dsp:nvSpPr>
      <dsp:spPr>
        <a:xfrm>
          <a:off x="472704" y="219280"/>
          <a:ext cx="8588909" cy="72000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Программное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обеспечение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7852" y="254428"/>
        <a:ext cx="8518613" cy="649705"/>
      </dsp:txXfrm>
    </dsp:sp>
    <dsp:sp modelId="{ACF62E10-03DD-447C-9422-CB32E3174959}">
      <dsp:nvSpPr>
        <dsp:cNvPr id="0" name=""/>
        <dsp:cNvSpPr/>
      </dsp:nvSpPr>
      <dsp:spPr>
        <a:xfrm>
          <a:off x="160068" y="482496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4A79D-EA40-453D-BCB6-AF77BA493106}">
      <dsp:nvSpPr>
        <dsp:cNvPr id="0" name=""/>
        <dsp:cNvSpPr/>
      </dsp:nvSpPr>
      <dsp:spPr>
        <a:xfrm>
          <a:off x="697248" y="1062199"/>
          <a:ext cx="8364365" cy="792000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Коммуникационное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оборудование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35910" y="1100861"/>
        <a:ext cx="8287041" cy="714676"/>
      </dsp:txXfrm>
    </dsp:sp>
    <dsp:sp modelId="{3A673B29-F969-443A-AC19-3306D4A98DD6}">
      <dsp:nvSpPr>
        <dsp:cNvPr id="0" name=""/>
        <dsp:cNvSpPr/>
      </dsp:nvSpPr>
      <dsp:spPr>
        <a:xfrm>
          <a:off x="427187" y="1332279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52F8D-DDF5-4379-B221-0D6400DAB0BD}">
      <dsp:nvSpPr>
        <dsp:cNvPr id="0" name=""/>
        <dsp:cNvSpPr/>
      </dsp:nvSpPr>
      <dsp:spPr>
        <a:xfrm>
          <a:off x="761437" y="1956757"/>
          <a:ext cx="8300176" cy="72000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Квартирные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теплосчетчики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96585" y="1991905"/>
        <a:ext cx="8229880" cy="649705"/>
      </dsp:txXfrm>
    </dsp:sp>
    <dsp:sp modelId="{24A5030C-349A-49D6-A8D3-2561186D3F1B}">
      <dsp:nvSpPr>
        <dsp:cNvPr id="0" name=""/>
        <dsp:cNvSpPr/>
      </dsp:nvSpPr>
      <dsp:spPr>
        <a:xfrm>
          <a:off x="499196" y="2222903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B6BE6-B787-40B4-B07E-AA1789116D8D}">
      <dsp:nvSpPr>
        <dsp:cNvPr id="0" name=""/>
        <dsp:cNvSpPr/>
      </dsp:nvSpPr>
      <dsp:spPr>
        <a:xfrm>
          <a:off x="764713" y="2796463"/>
          <a:ext cx="8296900" cy="72000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Вычислители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99861" y="2831611"/>
        <a:ext cx="8226604" cy="649705"/>
      </dsp:txXfrm>
    </dsp:sp>
    <dsp:sp modelId="{419B258D-F055-4F20-9EB5-7F50C6BB1888}">
      <dsp:nvSpPr>
        <dsp:cNvPr id="0" name=""/>
        <dsp:cNvSpPr/>
      </dsp:nvSpPr>
      <dsp:spPr>
        <a:xfrm>
          <a:off x="355175" y="3060244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3EDF-0387-4834-8F1B-EFA8C2C3427D}">
      <dsp:nvSpPr>
        <dsp:cNvPr id="0" name=""/>
        <dsp:cNvSpPr/>
      </dsp:nvSpPr>
      <dsp:spPr>
        <a:xfrm>
          <a:off x="491363" y="3629314"/>
          <a:ext cx="8568038" cy="662729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Расходомеры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3715" y="3661666"/>
        <a:ext cx="8503334" cy="598025"/>
      </dsp:txXfrm>
    </dsp:sp>
    <dsp:sp modelId="{7E8A6657-FEF4-41B3-8473-519B8B2725CE}">
      <dsp:nvSpPr>
        <dsp:cNvPr id="0" name=""/>
        <dsp:cNvSpPr/>
      </dsp:nvSpPr>
      <dsp:spPr>
        <a:xfrm>
          <a:off x="50376" y="3853241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1BBE-E842-41C6-AF01-CFBADD0F7F16}" type="datetimeFigureOut">
              <a:rPr lang="ru-RU" smtClean="0"/>
              <a:t>15.11.17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0644-0CB9-4CE9-9C7F-C0AB97C28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8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7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7F42ED-4B54-4E3A-B75E-5DC5C01C1A38}" type="slidenum">
              <a:rPr lang="ru-RU" altLang="ru-RU" sz="1300" b="0">
                <a:solidFill>
                  <a:schemeClr val="tx1"/>
                </a:solidFill>
              </a:rPr>
              <a:pPr/>
              <a:t>16</a:t>
            </a:fld>
            <a:endParaRPr lang="ru-RU" altLang="ru-RU" sz="13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6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6B55AE-DA25-4EF3-948E-5315B65CC939}" type="datetimeFigureOut">
              <a:rPr lang="ru-RU" smtClean="0"/>
              <a:t>15.11.17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73A9483-63B7-4FB1-8885-9ECDCE1E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428625"/>
            <a:ext cx="6197600" cy="304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64535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4078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flipV="1">
            <a:off x="0" y="771550"/>
            <a:ext cx="9144000" cy="36000"/>
          </a:xfrm>
          <a:prstGeom prst="rect">
            <a:avLst/>
          </a:prstGeom>
          <a:solidFill>
            <a:srgbClr val="EAEAEA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ea typeface="+mn-ea"/>
            </a:endParaRPr>
          </a:p>
        </p:txBody>
      </p:sp>
      <p:pic>
        <p:nvPicPr>
          <p:cNvPr id="8" name="Picture 8" descr="лог-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5252"/>
            <a:ext cx="1041125" cy="6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31815"/>
            <a:ext cx="5832648" cy="2918367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0288" y="1275606"/>
            <a:ext cx="83439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1800" dirty="0" smtClean="0">
                <a:solidFill>
                  <a:srgbClr val="EE0000"/>
                </a:solidFill>
              </a:rPr>
              <a:t>Продукты </a:t>
            </a:r>
            <a:r>
              <a:rPr lang="ru-RU" sz="1800" dirty="0">
                <a:solidFill>
                  <a:srgbClr val="EE0000"/>
                </a:solidFill>
              </a:rPr>
              <a:t>и решения НПО КАРАТ для </a:t>
            </a:r>
            <a:r>
              <a:rPr lang="ru-RU" sz="1800" dirty="0" smtClean="0">
                <a:solidFill>
                  <a:srgbClr val="EE0000"/>
                </a:solidFill>
              </a:rPr>
              <a:t>коммунальной энергетики</a:t>
            </a:r>
            <a:endParaRPr lang="ru-RU" sz="1800" dirty="0">
              <a:solidFill>
                <a:srgbClr val="EE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512" y="321469"/>
            <a:ext cx="4536504" cy="3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Научно-Производственное Объединение КАРАТ</a:t>
            </a:r>
          </a:p>
        </p:txBody>
      </p:sp>
    </p:spTree>
    <p:extLst>
      <p:ext uri="{BB962C8B-B14F-4D97-AF65-F5344CB8AC3E}">
        <p14:creationId xmlns:p14="http://schemas.microsoft.com/office/powerpoint/2010/main" val="8087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33088" y="3839570"/>
            <a:ext cx="4384815" cy="892420"/>
          </a:xfrm>
          <a:prstGeom prst="roundRect">
            <a:avLst>
              <a:gd name="adj" fmla="val 747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67780" y="1635646"/>
            <a:ext cx="4396707" cy="950564"/>
          </a:xfrm>
          <a:prstGeom prst="roundRect">
            <a:avLst>
              <a:gd name="adj" fmla="val 105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125" y="1635646"/>
            <a:ext cx="4299811" cy="950564"/>
          </a:xfrm>
          <a:prstGeom prst="roundRect">
            <a:avLst>
              <a:gd name="adj" fmla="val 80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46836" y="267494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Приборы КАРАТ для сетей </a:t>
            </a:r>
            <a:r>
              <a:rPr lang="en-US" altLang="ru-RU" sz="1600" dirty="0" err="1" smtClean="0">
                <a:solidFill>
                  <a:srgbClr val="EE0000"/>
                </a:solidFill>
              </a:rPr>
              <a:t>LoRaWAN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7574"/>
            <a:ext cx="8753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экосистеме КАРАТ используются вычислительные устройства марки КАРАТ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6" y="1669458"/>
            <a:ext cx="1008112" cy="91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9" y="4027149"/>
            <a:ext cx="937281" cy="70484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54948" y="1713751"/>
            <a:ext cx="3262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Квартирные теплосчетчики КАРАТ-Компакт-2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встроенным модулем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87" y="1686707"/>
            <a:ext cx="1034684" cy="84844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15912" y="1717820"/>
            <a:ext cx="32280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Тепловычислители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КАРАТ-306 и КАРАТ-307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встроенным модулем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71257" y="3815083"/>
            <a:ext cx="3056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Водосчетчики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дооснащенные модулями КАРАТ-926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Обеспечивают подключение различных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водосчетчиков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105" y="1302070"/>
            <a:ext cx="87733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НПО КАРАТ начал выпуск приборов учета для сетей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1221" y="3435846"/>
            <a:ext cx="8773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экосистему КАРАТ могут быть интегрированы приборы и датчики других производителей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3839570"/>
            <a:ext cx="4384815" cy="892420"/>
          </a:xfrm>
          <a:prstGeom prst="roundRect">
            <a:avLst>
              <a:gd name="adj" fmla="val 1141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47857" y="3815083"/>
            <a:ext cx="3056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Электросчетчики,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 давления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оснащенные модулями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сети интегрируются в экосистему КАРАТ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56" y="3886527"/>
            <a:ext cx="673802" cy="8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490936" y="1635646"/>
            <a:ext cx="4401544" cy="950564"/>
          </a:xfrm>
          <a:prstGeom prst="roundRect">
            <a:avLst>
              <a:gd name="adj" fmla="val 105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125" y="1635646"/>
            <a:ext cx="4164851" cy="950564"/>
          </a:xfrm>
          <a:prstGeom prst="roundRect">
            <a:avLst>
              <a:gd name="adj" fmla="val 80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46836" y="267494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Приборы КАРАТ для сетей </a:t>
            </a:r>
            <a:r>
              <a:rPr lang="en-US" altLang="ru-RU" sz="1600" dirty="0" err="1" smtClean="0">
                <a:solidFill>
                  <a:srgbClr val="EE0000"/>
                </a:solidFill>
              </a:rPr>
              <a:t>LoRaWAN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7574"/>
            <a:ext cx="8753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решениях КАРАТ используются вычислительные устройства марки КАРАТ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6" y="1669458"/>
            <a:ext cx="1008112" cy="91675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54949" y="1713751"/>
            <a:ext cx="2885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Квартирные теплосчетчики КАРАТ-Компакт-2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встроенным модулем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87" y="1686707"/>
            <a:ext cx="1034684" cy="84844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15912" y="1717820"/>
            <a:ext cx="32280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Тепловычислители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КАРАТ-306 и КАРАТ-307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встроенным модулем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105" y="1302070"/>
            <a:ext cx="87733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НПО КАРАТ начал выпуск приборов учета для сетей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715766"/>
            <a:ext cx="4618492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вычислителей передают учетные данные с вычислителей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КАРАТ-306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КАРАТ-307 по подсистемам:</a:t>
            </a:r>
          </a:p>
          <a:p>
            <a:pPr indent="714375" fontAlgn="base">
              <a:lnSpc>
                <a:spcPct val="90000"/>
              </a:lnSpc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подсистема учета тепловой энергии</a:t>
            </a:r>
          </a:p>
          <a:p>
            <a:pPr indent="714375" fontAlgn="base">
              <a:lnSpc>
                <a:spcPct val="90000"/>
              </a:lnSpc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подсистема учета ГВС</a:t>
            </a:r>
          </a:p>
          <a:p>
            <a:pPr indent="714375" fontAlgn="base">
              <a:lnSpc>
                <a:spcPct val="90000"/>
              </a:lnSpc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подсистема учета ХВС.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пакете передаются данные по всем параметрам, содержащимся в архивной записи.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вычислителя должна быть осуществлена на стандартные схемы учета тепла, потребления ГВС и ХВС.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Передаваемые типы архивных записей: часовой, суточный, месячный, месячный интегратор.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216" y="2787774"/>
            <a:ext cx="430368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Квартирный ультразвуковой теплосчетчик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>
              <a:lnSpc>
                <a:spcPct val="90000"/>
              </a:lnSpc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КАРАТ-Компакт 2-213-LW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встроенным модулем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полную архивную запись,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Передаваемые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архивных записей: часовой, суточный, месячный, месячный интегратор.</a:t>
            </a:r>
          </a:p>
        </p:txBody>
      </p:sp>
    </p:spTree>
    <p:extLst>
      <p:ext uri="{BB962C8B-B14F-4D97-AF65-F5344CB8AC3E}">
        <p14:creationId xmlns:p14="http://schemas.microsoft.com/office/powerpoint/2010/main" val="38036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33089" y="1319290"/>
            <a:ext cx="4294896" cy="892420"/>
          </a:xfrm>
          <a:prstGeom prst="roundRect">
            <a:avLst>
              <a:gd name="adj" fmla="val 747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46836" y="267494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Интеграция других приборов в экосистему КАРАТ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9" y="1506869"/>
            <a:ext cx="937281" cy="70484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71257" y="1294803"/>
            <a:ext cx="3056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Водосчетчики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дооснащенные модулями КАРАТ-926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Обеспечивают подключение различных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водосчетчиков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1221" y="915566"/>
            <a:ext cx="8773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 могут быть интегрированы приборы и датчики других производителей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1319290"/>
            <a:ext cx="4384815" cy="892420"/>
          </a:xfrm>
          <a:prstGeom prst="roundRect">
            <a:avLst>
              <a:gd name="adj" fmla="val 1141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47857" y="1294803"/>
            <a:ext cx="3056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Электросчетчики,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 давления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оснащенные модулями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сети интегрируются в экосистему КАРАТ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56" y="1366247"/>
            <a:ext cx="673802" cy="8211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1221" y="2355726"/>
            <a:ext cx="438668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водосчетчика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КАРАТ-926LW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данные об учтенном объеме жидкости.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передавать мгновенные значения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интеграторов 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архивные записи.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221" y="3435846"/>
            <a:ext cx="438668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Квартирный счетчик импульсов КАРАТ-927LW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данные четырех интеграторов нарастающим итогом, или данные по двум интеграторам и флаги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датчиков несанкционированного воздействия магнитом. 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передавать мгновенные значения интеграторов, часовые, суточные и месячные архивные записи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24" y="1364875"/>
            <a:ext cx="6848588" cy="3426693"/>
          </a:xfrm>
          <a:prstGeom prst="rect">
            <a:avLst/>
          </a:prstGeom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46836" y="267494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Сфера применения систем КАРАТ 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98" y="910426"/>
            <a:ext cx="1440000" cy="1440000"/>
          </a:xfrm>
          <a:prstGeom prst="rect">
            <a:avLst/>
          </a:prstGeom>
          <a:effectLst>
            <a:glow rad="63500">
              <a:schemeClr val="bg1">
                <a:lumMod val="85000"/>
                <a:alpha val="95000"/>
              </a:schemeClr>
            </a:glow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95686"/>
            <a:ext cx="1440000" cy="1440000"/>
          </a:xfrm>
          <a:prstGeom prst="rect">
            <a:avLst/>
          </a:prstGeom>
          <a:effectLst>
            <a:glow rad="63500">
              <a:schemeClr val="bg1">
                <a:lumMod val="85000"/>
                <a:alpha val="95000"/>
              </a:schemeClr>
            </a:glow>
            <a:softEdge rad="127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570"/>
          <a:stretch/>
        </p:blipFill>
        <p:spPr>
          <a:xfrm>
            <a:off x="183039" y="2902484"/>
            <a:ext cx="1473824" cy="1440000"/>
          </a:xfrm>
          <a:prstGeom prst="rect">
            <a:avLst/>
          </a:prstGeom>
          <a:effectLst>
            <a:glow rad="63500">
              <a:schemeClr val="bg1">
                <a:lumMod val="85000"/>
                <a:alpha val="95000"/>
              </a:schemeClr>
            </a:glow>
            <a:softEdge rad="127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60613" y="843558"/>
            <a:ext cx="6300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Поквартирный учет энергоресурсов  в МКД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Общедомовой учет и автоматизированное управление теплопотреблением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Централизованный приборный учет для микрорайона, для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Централизованное управление инженерной инфраструктурой микрорайона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039" y="4462380"/>
            <a:ext cx="4253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Двунаправленное взаимодействие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и диспетчерской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64" y="2211710"/>
            <a:ext cx="1440000" cy="1440000"/>
          </a:xfrm>
          <a:prstGeom prst="rect">
            <a:avLst/>
          </a:prstGeom>
          <a:effectLst>
            <a:glow rad="63500">
              <a:schemeClr val="bg1">
                <a:lumMod val="85000"/>
                <a:alpha val="95000"/>
              </a:schemeClr>
            </a:glow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/>
          <a:stretch/>
        </p:blipFill>
        <p:spPr>
          <a:xfrm>
            <a:off x="6656719" y="2984535"/>
            <a:ext cx="1371745" cy="1287963"/>
          </a:xfrm>
          <a:prstGeom prst="rect">
            <a:avLst/>
          </a:prstGeom>
          <a:effectLst>
            <a:glow rad="63500">
              <a:schemeClr val="bg1">
                <a:lumMod val="85000"/>
                <a:alpha val="95000"/>
              </a:schemeClr>
            </a:glow>
            <a:softEdge rad="127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5"/>
          <a:stretch/>
        </p:blipFill>
        <p:spPr>
          <a:xfrm>
            <a:off x="5677952" y="3453008"/>
            <a:ext cx="1437163" cy="1440000"/>
          </a:xfrm>
          <a:prstGeom prst="rect">
            <a:avLst/>
          </a:prstGeom>
          <a:effectLst>
            <a:glow rad="63500">
              <a:schemeClr val="bg1">
                <a:lumMod val="85000"/>
                <a:alpha val="95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311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884727"/>
            <a:ext cx="2451430" cy="1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2699792" y="862423"/>
            <a:ext cx="63367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2015-2017 гг.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НПО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КАРАТ выполнял проект «Создание централизованной системы учёта, мониторинга и управления </a:t>
            </a:r>
            <a:r>
              <a:rPr lang="ru-RU" alt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тепловодопотреблением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в жилищном фонде г. Братска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176354" y="292755"/>
            <a:ext cx="8860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Опыт построения систем с применение радиосети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683841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1"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Выполнены работы:</a:t>
            </a:r>
          </a:p>
          <a:p>
            <a:pPr marL="87313" lvl="1"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1) Проведена реконструкция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систем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теплоснабжения с переводом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центральной части Братска с открытой на закрытую схему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теплоснабжения.</a:t>
            </a:r>
          </a:p>
          <a:p>
            <a:pPr marL="87313" lvl="1"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2) Организован абонентский учет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тепловой энергии, холодной и горячей воды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-  установлены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общедомовые узлы учета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в 221 доме.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7313" lvl="1">
              <a:spcBef>
                <a:spcPts val="600"/>
              </a:spcBef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3) Установлено 232 системы автоматизированного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управления </a:t>
            </a:r>
            <a:r>
              <a:rPr lang="ru-RU" altLang="ru-RU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тепловодопотреблением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 в жилых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домах. </a:t>
            </a:r>
          </a:p>
          <a:p>
            <a:pPr marL="87313" lvl="1">
              <a:spcBef>
                <a:spcPts val="600"/>
              </a:spcBef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4) Организована система диспетчеризации - создана </a:t>
            </a:r>
            <a:r>
              <a:rPr lang="ru-RU" altLang="ru-RU" sz="1400" u="sng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беспроводная система сбора данных </a:t>
            </a:r>
            <a:r>
              <a:rPr lang="ru-RU" altLang="ru-RU" sz="1400" u="sng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с приборов учета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и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система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контроля за работой оборудования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4" y="2283717"/>
            <a:ext cx="2451430" cy="2503961"/>
          </a:xfrm>
          <a:prstGeom prst="rect">
            <a:avLst/>
          </a:prstGeom>
          <a:noFill/>
          <a:ln w="1905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699792" y="4283134"/>
            <a:ext cx="6336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организации системы диспетчеризации в г. Братск развернута радиосеть.</a:t>
            </a:r>
          </a:p>
        </p:txBody>
      </p:sp>
    </p:spTree>
    <p:extLst>
      <p:ext uri="{BB962C8B-B14F-4D97-AF65-F5344CB8AC3E}">
        <p14:creationId xmlns:p14="http://schemas.microsoft.com/office/powerpoint/2010/main" val="14887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275855" y="843558"/>
            <a:ext cx="57300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</a:rPr>
              <a:t>Web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-сервис для информационного обеспечения Администрации города и РСО  в части учета энергопотребления, контроля параметров теплоносителя и работоспособности оборудования.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>
                <a:solidFill>
                  <a:srgbClr val="FF0000"/>
                </a:solidFill>
              </a:rPr>
              <a:t> Круглосуточный мониторинг 28 параметров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77811" y="3363838"/>
            <a:ext cx="86614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Получение данных с узла автоматического регулирования:</a:t>
            </a:r>
            <a:endParaRPr lang="en-US" alt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Температура наружного воздуха; </a:t>
            </a:r>
            <a:endParaRPr lang="en-US" alt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Температура теплоносителя в подающем трубопроводе ГВС; </a:t>
            </a:r>
            <a:endParaRPr lang="en-US" alt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Неисправность датчиков температуры в отоплении и ГВС;</a:t>
            </a:r>
            <a:endParaRPr lang="en-US" alt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Авария насосов (основного</a:t>
            </a:r>
            <a:r>
              <a:rPr lang="ru-RU" altLang="ru-RU"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резервного системы отопления, систем ГВС. ХВС);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Повышение уровня воды в дренажном приемнике;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0" dirty="0" smtClean="0">
                <a:solidFill>
                  <a:schemeClr val="accent5">
                    <a:lumMod val="50000"/>
                  </a:schemeClr>
                </a:solidFill>
              </a:rPr>
              <a:t>Несанкционированное проникновение в помещение ИТП.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5" y="1859221"/>
            <a:ext cx="5184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с узла учета: </a:t>
            </a:r>
            <a:endParaRPr lang="en-US" alt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потребленной тепловой энергии; </a:t>
            </a:r>
            <a:endParaRPr lang="en-US" altLang="ru-RU" sz="12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работы первичных приборов; </a:t>
            </a:r>
            <a:endParaRPr lang="en-US" altLang="ru-RU" sz="12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Температура, давление, массовый расход теплоносителя в прямом и обратном трубопроводах; </a:t>
            </a:r>
            <a:endParaRPr lang="en-US" altLang="ru-RU" sz="12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Объемный расход ГВС (ХВС на нужды ГВС); </a:t>
            </a:r>
            <a:endParaRPr lang="en-US" altLang="ru-RU" sz="12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Объемный расход и давление ХВС; 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1" y="950219"/>
            <a:ext cx="2967567" cy="18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53" y="2466117"/>
            <a:ext cx="2831385" cy="2479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281" y="277080"/>
            <a:ext cx="3124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EE0000"/>
                </a:solidFill>
                <a:latin typeface="Arial" charset="0"/>
                <a:ea typeface="ＭＳ Ｐゴシック" pitchFamily="34" charset="-128"/>
              </a:rPr>
              <a:t>ЭНЕРГОКАБИНЕТ в г</a:t>
            </a:r>
            <a:r>
              <a:rPr lang="ru-RU" altLang="ru-RU" sz="1600" b="1" dirty="0" smtClean="0">
                <a:solidFill>
                  <a:srgbClr val="EE0000"/>
                </a:solidFill>
                <a:latin typeface="Arial" charset="0"/>
                <a:ea typeface="ＭＳ Ｐゴシック" pitchFamily="34" charset="-128"/>
              </a:rPr>
              <a:t>. Братск</a:t>
            </a:r>
            <a:endParaRPr lang="ru-RU" altLang="ru-RU" sz="1600" b="1" dirty="0">
              <a:solidFill>
                <a:srgbClr val="EE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5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7505" y="1491020"/>
            <a:ext cx="8950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ЭНЕРГОКАБИНЕТ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интегрирует современные решения в области измерений, технологий интернета вещей (IOT) и платформенно-независимого программного обеспечения.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970" y="403320"/>
            <a:ext cx="7082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 smtClean="0">
                <a:solidFill>
                  <a:srgbClr val="EE0000"/>
                </a:solidFill>
                <a:latin typeface="Arial" charset="0"/>
                <a:ea typeface="ＭＳ Ｐゴシック" pitchFamily="34" charset="-128"/>
              </a:rPr>
              <a:t>Отраслевое приложение ЭНЕРГОКАБИНЕТ</a:t>
            </a:r>
            <a:endParaRPr lang="ru-RU" altLang="ru-RU" sz="1600" b="1" dirty="0">
              <a:solidFill>
                <a:srgbClr val="EE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15566"/>
            <a:ext cx="8781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платформа ЭНЕРГОКАБИНЕТ – 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управления </a:t>
            </a:r>
            <a:r>
              <a:rPr lang="ru-RU" altLang="ru-RU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энергоданными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автоматизации процессов учета коммунальных ресурсов и 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услуг. 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5" y="4373645"/>
            <a:ext cx="4428492" cy="61191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для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endParaRPr lang="ru-RU" alt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рынка энергоресурсов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24" y="2382390"/>
            <a:ext cx="3505672" cy="20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4" y="2063398"/>
            <a:ext cx="540766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взаимодействия участников в рамках процессов сбора данных и обслуживания приборного парка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данных по стандартным каналам связи и генерация отчетности 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о жизненном цикле как прибора, так и объекта;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сведение объектового баланса по учитываемым энергоресурсам;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данным всех участников рынка в соответствии с ролями: УК, РСО, жители.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34416" y="4373645"/>
            <a:ext cx="4402080" cy="61191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любом веб-браузере на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любом компьютере, планшете, смартфоне.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851670"/>
            <a:ext cx="2777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Промо-сайт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www.energo-kabinet.ru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05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18568" y="2139702"/>
            <a:ext cx="490170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СПАСИБО ЗА ВНИМАНИЕ!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67855" y="3867894"/>
            <a:ext cx="49244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50"/>
              </a:spcBef>
            </a:pPr>
            <a:r>
              <a:rPr lang="en-US" altLang="ru-RU" sz="2400" dirty="0">
                <a:solidFill>
                  <a:srgbClr val="FF3300"/>
                </a:solidFill>
              </a:rPr>
              <a:t>www. karat-npo.com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9512" y="321469"/>
            <a:ext cx="4536504" cy="3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Научно-Производственное Объединение КАРАТ</a:t>
            </a:r>
          </a:p>
        </p:txBody>
      </p:sp>
    </p:spTree>
    <p:extLst>
      <p:ext uri="{BB962C8B-B14F-4D97-AF65-F5344CB8AC3E}">
        <p14:creationId xmlns:p14="http://schemas.microsoft.com/office/powerpoint/2010/main" val="24315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1066"/>
              </p:ext>
            </p:extLst>
          </p:nvPr>
        </p:nvGraphicFramePr>
        <p:xfrm>
          <a:off x="108496" y="1619636"/>
          <a:ext cx="8928000" cy="20566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64723"/>
                <a:gridCol w="2297693"/>
                <a:gridCol w="2233584"/>
                <a:gridCol w="2232000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приборов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учета </a:t>
                      </a:r>
                      <a:endParaRPr lang="ru-RU" alt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67218" marB="268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Инженерные услуги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сфере приборного учета и автоматизации</a:t>
                      </a: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метрологической лаборатории</a:t>
                      </a: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Поставка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теплотехнического оборудования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</a:pPr>
                      <a:endParaRPr lang="ru-RU" altLang="ru-RU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106362" y="879872"/>
            <a:ext cx="8928000" cy="396000"/>
          </a:xfrm>
          <a:prstGeom prst="rect">
            <a:avLst/>
          </a:prstGeom>
          <a:solidFill>
            <a:srgbClr val="CC0000"/>
          </a:solidFill>
          <a:ln w="38100" algn="ctr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2400" dirty="0"/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Научно-производственное объединение КАРАТ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106362" y="4371950"/>
            <a:ext cx="8903486" cy="514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2000" rIns="90000" bIns="72000" anchor="ctr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333333"/>
                </a:solidFill>
              </a:rPr>
              <a:t>Головной офис</a:t>
            </a:r>
            <a:r>
              <a:rPr lang="ru-RU" altLang="ru-RU" b="0" dirty="0">
                <a:solidFill>
                  <a:srgbClr val="333333"/>
                </a:solidFill>
              </a:rPr>
              <a:t> в Екатеринбурге.  </a:t>
            </a:r>
            <a:r>
              <a:rPr lang="ru-RU" altLang="ru-RU" dirty="0">
                <a:solidFill>
                  <a:srgbClr val="333333"/>
                </a:solidFill>
              </a:rPr>
              <a:t>Филиалы</a:t>
            </a:r>
            <a:r>
              <a:rPr lang="ru-RU" altLang="ru-RU" b="0" dirty="0">
                <a:solidFill>
                  <a:srgbClr val="333333"/>
                </a:solidFill>
              </a:rPr>
              <a:t>: Москва, Челябинск, Пермь, Новосибирск, Красноярск, Владивосток</a:t>
            </a:r>
          </a:p>
          <a:p>
            <a:pPr eaLnBrk="1" hangingPunct="1"/>
            <a:r>
              <a:rPr lang="ru-RU" altLang="ru-RU" dirty="0">
                <a:solidFill>
                  <a:srgbClr val="333333"/>
                </a:solidFill>
              </a:rPr>
              <a:t>Штат</a:t>
            </a:r>
            <a:r>
              <a:rPr lang="ru-RU" altLang="ru-RU" b="0" dirty="0">
                <a:solidFill>
                  <a:srgbClr val="333333"/>
                </a:solidFill>
              </a:rPr>
              <a:t>: </a:t>
            </a:r>
            <a:r>
              <a:rPr lang="ru-RU" altLang="ru-RU" b="0" dirty="0" smtClean="0">
                <a:solidFill>
                  <a:srgbClr val="333333"/>
                </a:solidFill>
              </a:rPr>
              <a:t>220 </a:t>
            </a:r>
            <a:r>
              <a:rPr lang="ru-RU" altLang="ru-RU" b="0" dirty="0" smtClean="0">
                <a:solidFill>
                  <a:srgbClr val="333333"/>
                </a:solidFill>
              </a:rPr>
              <a:t>человек                                               Краснодар, Тюмень</a:t>
            </a:r>
            <a:endParaRPr lang="ru-RU" altLang="ru-RU" b="0" dirty="0">
              <a:solidFill>
                <a:srgbClr val="333333"/>
              </a:solidFill>
            </a:endParaRPr>
          </a:p>
        </p:txBody>
      </p:sp>
      <p:pic>
        <p:nvPicPr>
          <p:cNvPr id="4102" name="Picture 14" descr="DSCN7837"/>
          <p:cNvPicPr>
            <a:picLocks noChangeAspect="1" noChangeArrowheads="1"/>
          </p:cNvPicPr>
          <p:nvPr/>
        </p:nvPicPr>
        <p:blipFill rotWithShape="1"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3" b="15158"/>
          <a:stretch/>
        </p:blipFill>
        <p:spPr bwMode="auto">
          <a:xfrm>
            <a:off x="4593876" y="2211710"/>
            <a:ext cx="2184587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b="12770"/>
          <a:stretch/>
        </p:blipFill>
        <p:spPr bwMode="auto">
          <a:xfrm>
            <a:off x="6824562" y="2211710"/>
            <a:ext cx="2185286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21"/>
          <p:cNvSpPr>
            <a:spLocks noChangeArrowheads="1"/>
          </p:cNvSpPr>
          <p:nvPr/>
        </p:nvSpPr>
        <p:spPr bwMode="auto">
          <a:xfrm>
            <a:off x="106362" y="3795886"/>
            <a:ext cx="8903486" cy="553640"/>
          </a:xfrm>
          <a:prstGeom prst="triangle">
            <a:avLst>
              <a:gd name="adj" fmla="val 50000"/>
            </a:avLst>
          </a:prstGeom>
          <a:solidFill>
            <a:srgbClr val="EAEAE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</a:rPr>
              <a:t>на рынке с 1994 г.</a:t>
            </a:r>
          </a:p>
        </p:txBody>
      </p:sp>
      <p:pic>
        <p:nvPicPr>
          <p:cNvPr id="4120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31070" b="14756"/>
          <a:stretch/>
        </p:blipFill>
        <p:spPr bwMode="auto">
          <a:xfrm>
            <a:off x="2296147" y="2211710"/>
            <a:ext cx="2251244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AutoShape 18"/>
          <p:cNvSpPr>
            <a:spLocks noChangeArrowheads="1"/>
          </p:cNvSpPr>
          <p:nvPr/>
        </p:nvSpPr>
        <p:spPr bwMode="auto">
          <a:xfrm>
            <a:off x="7750175" y="1347614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7" name="AutoShape 18"/>
          <p:cNvSpPr>
            <a:spLocks noChangeArrowheads="1"/>
          </p:cNvSpPr>
          <p:nvPr/>
        </p:nvSpPr>
        <p:spPr bwMode="auto">
          <a:xfrm>
            <a:off x="5507038" y="1357139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6" name="AutoShape 18"/>
          <p:cNvSpPr>
            <a:spLocks noChangeArrowheads="1"/>
          </p:cNvSpPr>
          <p:nvPr/>
        </p:nvSpPr>
        <p:spPr bwMode="auto">
          <a:xfrm>
            <a:off x="3317875" y="1347614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" name="AutoShape 18"/>
          <p:cNvSpPr>
            <a:spLocks noChangeArrowheads="1"/>
          </p:cNvSpPr>
          <p:nvPr/>
        </p:nvSpPr>
        <p:spPr bwMode="auto">
          <a:xfrm>
            <a:off x="1144588" y="1347614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" name="Picture 17" descr="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1"/>
          <a:stretch/>
        </p:blipFill>
        <p:spPr bwMode="auto">
          <a:xfrm>
            <a:off x="106362" y="2211710"/>
            <a:ext cx="2144226" cy="14483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7494"/>
            <a:ext cx="154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EE0000"/>
                </a:solidFill>
                <a:latin typeface="Arial" charset="0"/>
                <a:ea typeface="MS PGothic" pitchFamily="34" charset="-128"/>
              </a:rPr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3006577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415512851"/>
              </p:ext>
            </p:extLst>
          </p:nvPr>
        </p:nvGraphicFramePr>
        <p:xfrm>
          <a:off x="-31649" y="717551"/>
          <a:ext cx="9061614" cy="436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17" y="4346864"/>
            <a:ext cx="970843" cy="7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47" y="4270475"/>
            <a:ext cx="668078" cy="82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09" y="4358388"/>
            <a:ext cx="83715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5"/>
          <p:cNvSpPr>
            <a:spLocks noChangeArrowheads="1"/>
          </p:cNvSpPr>
          <p:nvPr/>
        </p:nvSpPr>
        <p:spPr bwMode="auto">
          <a:xfrm>
            <a:off x="6403479" y="4712245"/>
            <a:ext cx="191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КАРАТ-551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электромагнитные</a:t>
            </a:r>
          </a:p>
        </p:txBody>
      </p:sp>
      <p:sp>
        <p:nvSpPr>
          <p:cNvPr id="39" name="Прямоугольник 5"/>
          <p:cNvSpPr>
            <a:spLocks noChangeArrowheads="1"/>
          </p:cNvSpPr>
          <p:nvPr/>
        </p:nvSpPr>
        <p:spPr bwMode="auto">
          <a:xfrm>
            <a:off x="4509368" y="4712245"/>
            <a:ext cx="157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КАРАТ-РС</a:t>
            </a:r>
          </a:p>
          <a:p>
            <a:pPr eaLnBrk="1" hangingPunct="1">
              <a:spcBef>
                <a:spcPts val="0"/>
              </a:spcBef>
              <a:buSzPct val="90000"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ультразвуковые</a:t>
            </a:r>
          </a:p>
        </p:txBody>
      </p:sp>
      <p:sp>
        <p:nvSpPr>
          <p:cNvPr id="40" name="Прямоугольник 5"/>
          <p:cNvSpPr>
            <a:spLocks noChangeArrowheads="1"/>
          </p:cNvSpPr>
          <p:nvPr/>
        </p:nvSpPr>
        <p:spPr bwMode="auto">
          <a:xfrm>
            <a:off x="2469778" y="4784253"/>
            <a:ext cx="145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КАРАТ-551</a:t>
            </a:r>
          </a:p>
          <a:p>
            <a:pPr eaLnBrk="1" hangingPunct="1">
              <a:spcBef>
                <a:spcPts val="0"/>
              </a:spcBef>
              <a:buSzPct val="90000"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ультразвуковые</a:t>
            </a:r>
          </a:p>
        </p:txBody>
      </p:sp>
      <p:sp>
        <p:nvSpPr>
          <p:cNvPr id="41" name="Прямоугольник 5"/>
          <p:cNvSpPr>
            <a:spLocks noChangeArrowheads="1"/>
          </p:cNvSpPr>
          <p:nvPr/>
        </p:nvSpPr>
        <p:spPr bwMode="auto">
          <a:xfrm>
            <a:off x="3701190" y="3056060"/>
            <a:ext cx="21669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КАРАТ-КОМПАКТ-2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Ультразвуковые теплосчетчики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5"/>
          <p:cNvSpPr>
            <a:spLocks noChangeArrowheads="1"/>
          </p:cNvSpPr>
          <p:nvPr/>
        </p:nvSpPr>
        <p:spPr bwMode="auto">
          <a:xfrm>
            <a:off x="6660232" y="3971868"/>
            <a:ext cx="14859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КАРАТ-308</a:t>
            </a: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938">
            <a:off x="7618170" y="3520667"/>
            <a:ext cx="861603" cy="6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68" y="2595020"/>
            <a:ext cx="762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680">
            <a:off x="5810467" y="3497823"/>
            <a:ext cx="871206" cy="7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66" y="3578127"/>
            <a:ext cx="766242" cy="57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5"/>
          <p:cNvSpPr>
            <a:spLocks noChangeArrowheads="1"/>
          </p:cNvSpPr>
          <p:nvPr/>
        </p:nvSpPr>
        <p:spPr bwMode="auto">
          <a:xfrm>
            <a:off x="4788024" y="4026877"/>
            <a:ext cx="16906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КАРАТ-307</a:t>
            </a: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3059832" y="4005819"/>
            <a:ext cx="12366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КАРАТ-306</a:t>
            </a:r>
          </a:p>
        </p:txBody>
      </p:sp>
      <p:pic>
        <p:nvPicPr>
          <p:cNvPr id="49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4" y="885578"/>
            <a:ext cx="973136" cy="7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5"/>
          <p:cNvSpPr>
            <a:spLocks noChangeArrowheads="1"/>
          </p:cNvSpPr>
          <p:nvPr/>
        </p:nvSpPr>
        <p:spPr bwMode="auto">
          <a:xfrm>
            <a:off x="3491880" y="1327869"/>
            <a:ext cx="1595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электронный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сервис</a:t>
            </a:r>
          </a:p>
          <a:p>
            <a:pPr algn="ctr"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 «ЭНЕРГОКАБИНЕТ»</a:t>
            </a:r>
          </a:p>
        </p:txBody>
      </p:sp>
      <p:pic>
        <p:nvPicPr>
          <p:cNvPr id="51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01" y="1802483"/>
            <a:ext cx="794953" cy="5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"/>
          <p:cNvSpPr>
            <a:spLocks noChangeArrowheads="1"/>
          </p:cNvSpPr>
          <p:nvPr/>
        </p:nvSpPr>
        <p:spPr bwMode="auto">
          <a:xfrm>
            <a:off x="3200971" y="2156252"/>
            <a:ext cx="14430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902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коммуникатор  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GSM/ GPRS</a:t>
            </a:r>
          </a:p>
        </p:txBody>
      </p:sp>
      <p:sp>
        <p:nvSpPr>
          <p:cNvPr id="53" name="Прямоугольник 5"/>
          <p:cNvSpPr>
            <a:spLocks noChangeArrowheads="1"/>
          </p:cNvSpPr>
          <p:nvPr/>
        </p:nvSpPr>
        <p:spPr bwMode="auto">
          <a:xfrm>
            <a:off x="7566291" y="2156252"/>
            <a:ext cx="14702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конвертер </a:t>
            </a:r>
            <a:endParaRPr lang="en-US" alt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интерфейса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700" dirty="0" err="1">
                <a:solidFill>
                  <a:schemeClr val="accent5">
                    <a:lumMod val="50000"/>
                  </a:schemeClr>
                </a:solidFill>
              </a:rPr>
              <a:t>LoRaWan</a:t>
            </a:r>
            <a:endParaRPr lang="en-US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Прямоугольник 5"/>
          <p:cNvSpPr>
            <a:spLocks noChangeArrowheads="1"/>
          </p:cNvSpPr>
          <p:nvPr/>
        </p:nvSpPr>
        <p:spPr bwMode="auto">
          <a:xfrm>
            <a:off x="6145931" y="2156252"/>
            <a:ext cx="1522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11, </a:t>
            </a:r>
            <a:endParaRPr lang="en-US" alt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КАРАТ-91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контроллеры  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bus</a:t>
            </a:r>
          </a:p>
        </p:txBody>
      </p:sp>
      <p:sp>
        <p:nvSpPr>
          <p:cNvPr id="55" name="Прямоугольник 5"/>
          <p:cNvSpPr>
            <a:spLocks noChangeArrowheads="1"/>
          </p:cNvSpPr>
          <p:nvPr/>
        </p:nvSpPr>
        <p:spPr bwMode="auto">
          <a:xfrm>
            <a:off x="4718551" y="2156252"/>
            <a:ext cx="15816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КАРАТ-910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конвертер </a:t>
            </a:r>
            <a:endParaRPr lang="en-US" alt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Интерфейса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Ethernet</a:t>
            </a:r>
            <a:endParaRPr lang="en-US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6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88" y="1802482"/>
            <a:ext cx="647915" cy="5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253">
            <a:off x="5195960" y="1792180"/>
            <a:ext cx="798514" cy="5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520">
            <a:off x="3742676" y="1763588"/>
            <a:ext cx="807328" cy="5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3"/>
          <p:cNvSpPr>
            <a:spLocks noChangeArrowheads="1"/>
          </p:cNvSpPr>
          <p:nvPr/>
        </p:nvSpPr>
        <p:spPr bwMode="auto">
          <a:xfrm>
            <a:off x="156582" y="238291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Продукция НПО </a:t>
            </a:r>
            <a:r>
              <a:rPr lang="ru-RU" altLang="ru-RU" sz="1600" dirty="0">
                <a:solidFill>
                  <a:srgbClr val="EE0000"/>
                </a:solidFill>
              </a:rPr>
              <a:t>КАРАТ </a:t>
            </a:r>
          </a:p>
        </p:txBody>
      </p:sp>
    </p:spTree>
    <p:extLst>
      <p:ext uri="{BB962C8B-B14F-4D97-AF65-F5344CB8AC3E}">
        <p14:creationId xmlns:p14="http://schemas.microsoft.com/office/powerpoint/2010/main" val="15547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56582" y="360988"/>
            <a:ext cx="7583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Технология интернета вещей в приборном учете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582" y="987574"/>
            <a:ext cx="39833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ренды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автоматизации и всепроникающего интернета задают новый вектор развития приборного учета.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известным технологиям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беспроводной передачи данных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GPRS,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новые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технологии, такие как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LPWAN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ехнология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активнее внедряется в приборный учет, освещение, управление энергосистемами.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016" y="3291830"/>
            <a:ext cx="870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НПО КАРАТ 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коммунальной энергетики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КАРАТ предлагает готовые решения для коммунальной энергетики. В сочетании технологии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облачного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Энергокабинет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легкостью внедряются решения Интернета вещей для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РСО, УК/ТСЖ.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минимумом затрат проводится организация учета энергоресурсов и контроля работы оборудования.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97" y="1020451"/>
            <a:ext cx="4627508" cy="17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56582" y="360988"/>
            <a:ext cx="7583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Технология интернета вещей в приборном учете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582" y="987574"/>
            <a:ext cx="880790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многих лет потенциал Интернета вещей не находил реализации  в сборе данных с различных пользовательских устройств из-за таких технических факторов, таких как ограниченный срок действия аккумулятора, возможность передачи информации только на короткие расстояния, высокая стоимость проектов и недостаток необходимых стандартов.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2015 года компании IBM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Semtech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Cisco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представили миру новую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энергоэффективную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сетевую технологию, преодолевшую  вышеперечисленные проблемы и получившую название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Задействуя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нелицензированный спектр беспроводного доступа, технология может соединять сенсоры, расположенные на большом расстоянии друг от друга, при этом предлагая длительный срок жизни аккумулятора. Кроме того, не требуется больших инфраструктурных вложений.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стандартизацию технологии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осуществляет некоммерческая организация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объединить аппаратное и программное обеспечение на базе стандарта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3" b="21722"/>
          <a:stretch/>
        </p:blipFill>
        <p:spPr>
          <a:xfrm>
            <a:off x="16490" y="3363839"/>
            <a:ext cx="2755310" cy="16544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1800" y="3526731"/>
            <a:ext cx="61926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Сенсоры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передавать информацию на дистанции 15 км — в малых городах и более 2 км — в плотно застроенных городах, обеспечивая скорость обмена данными от 300 бит/сек до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кбит/сек. 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Сенсоры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требуют мало энергии; многие из них могут бесперебойно функционировать вплоть до 10 лет, питаясь от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батареи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AA. 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очередь, ключи шифрования AES128 делают фактически невозможными взлом и прослушивание.</a:t>
            </a:r>
          </a:p>
        </p:txBody>
      </p:sp>
    </p:spTree>
    <p:extLst>
      <p:ext uri="{BB962C8B-B14F-4D97-AF65-F5344CB8AC3E}">
        <p14:creationId xmlns:p14="http://schemas.microsoft.com/office/powerpoint/2010/main" val="16500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56582" y="360988"/>
            <a:ext cx="7583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EE0000"/>
                </a:solidFill>
              </a:rPr>
              <a:t>Архитектура </a:t>
            </a:r>
            <a:r>
              <a:rPr lang="ru-RU" sz="1600" dirty="0">
                <a:solidFill>
                  <a:srgbClr val="EE0000"/>
                </a:solidFill>
              </a:rPr>
              <a:t>сетей </a:t>
            </a:r>
            <a:r>
              <a:rPr lang="ru-RU" sz="1600" dirty="0" err="1" smtClean="0">
                <a:solidFill>
                  <a:srgbClr val="EE0000"/>
                </a:solidFill>
              </a:rPr>
              <a:t>LoRaWAN</a:t>
            </a:r>
            <a:endParaRPr lang="ru-RU" sz="1600" dirty="0">
              <a:solidFill>
                <a:srgbClr val="EE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5187834" y="2931790"/>
            <a:ext cx="3488622" cy="204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915566"/>
            <a:ext cx="89289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имеет топологию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«звезда» 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 конечные узлы, шлюзы, сетевой сервер и сервер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приложений.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Конечный узел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измерение и управляющие функции. Он содержит набор необходимых датчиков и управляющих элементов.</a:t>
            </a:r>
          </a:p>
          <a:p>
            <a:pPr>
              <a:spcBef>
                <a:spcPts val="600"/>
              </a:spcBef>
            </a:pP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Шлюз </a:t>
            </a:r>
            <a:r>
              <a:rPr lang="ru-RU" sz="12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базовые станции, принимающее данные от конечных устройств с помощью радиоканала и передающее их в транзитную сеть, в качестве которых могут выступать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сотовые сети.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22392"/>
            <a:ext cx="49685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-шлюз допускает обслуживание до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пятидесяти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конечных устройств, что достигается за счёт топологии сети, адаптивной скорости передачи данных, временным разделением, частотным разделением каналов.</a:t>
            </a:r>
          </a:p>
          <a:p>
            <a:pPr>
              <a:spcBef>
                <a:spcPts val="600"/>
              </a:spcBef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для управления сетью: заданием расписания, адаптацией скорости, хранением и обработкой принимаемых данных.</a:t>
            </a:r>
          </a:p>
          <a:p>
            <a:pPr>
              <a:spcBef>
                <a:spcPts val="600"/>
              </a:spcBef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собирает необходимые данные с конечных узлов и может вести удаленный контроль за их работой.</a:t>
            </a:r>
          </a:p>
        </p:txBody>
      </p:sp>
    </p:spTree>
    <p:extLst>
      <p:ext uri="{BB962C8B-B14F-4D97-AF65-F5344CB8AC3E}">
        <p14:creationId xmlns:p14="http://schemas.microsoft.com/office/powerpoint/2010/main" val="4546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56582" y="360988"/>
            <a:ext cx="7583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Использование технологии </a:t>
            </a:r>
            <a:r>
              <a:rPr lang="en-US" altLang="ru-RU" sz="1600" dirty="0" err="1">
                <a:solidFill>
                  <a:srgbClr val="EE0000"/>
                </a:solidFill>
              </a:rPr>
              <a:t>LoRaWAN</a:t>
            </a:r>
            <a:r>
              <a:rPr lang="ru-RU" altLang="ru-RU" sz="1600" dirty="0">
                <a:solidFill>
                  <a:srgbClr val="EE0000"/>
                </a:solidFill>
              </a:rPr>
              <a:t> </a:t>
            </a:r>
            <a:r>
              <a:rPr lang="ru-RU" altLang="ru-RU" sz="1600" dirty="0" smtClean="0">
                <a:solidFill>
                  <a:srgbClr val="EE0000"/>
                </a:solidFill>
              </a:rPr>
              <a:t>для беспроводного сбора данных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442322" y="889755"/>
            <a:ext cx="7226022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76354" y="292755"/>
            <a:ext cx="8860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ru-RU" sz="1600" dirty="0" smtClean="0">
                <a:solidFill>
                  <a:srgbClr val="EE0000"/>
                </a:solidFill>
              </a:rPr>
              <a:t>C</a:t>
            </a:r>
            <a:r>
              <a:rPr lang="ru-RU" altLang="ru-RU" sz="1600" dirty="0" err="1" smtClean="0">
                <a:solidFill>
                  <a:srgbClr val="EE0000"/>
                </a:solidFill>
              </a:rPr>
              <a:t>еть</a:t>
            </a:r>
            <a:r>
              <a:rPr lang="ru-RU" altLang="ru-RU" sz="1600" dirty="0" smtClean="0">
                <a:solidFill>
                  <a:srgbClr val="EE0000"/>
                </a:solidFill>
              </a:rPr>
              <a:t> </a:t>
            </a:r>
            <a:r>
              <a:rPr lang="en-US" altLang="ru-RU" sz="1600" dirty="0" err="1" smtClean="0">
                <a:solidFill>
                  <a:srgbClr val="EE0000"/>
                </a:solidFill>
              </a:rPr>
              <a:t>LoRaWAN</a:t>
            </a:r>
            <a:r>
              <a:rPr lang="en-US" altLang="ru-RU" sz="1600" dirty="0" smtClean="0">
                <a:solidFill>
                  <a:srgbClr val="EE0000"/>
                </a:solidFill>
              </a:rPr>
              <a:t> </a:t>
            </a:r>
            <a:r>
              <a:rPr lang="ru-RU" altLang="ru-RU" sz="1600" dirty="0" smtClean="0">
                <a:solidFill>
                  <a:srgbClr val="EE0000"/>
                </a:solidFill>
              </a:rPr>
              <a:t>в Екатеринбурге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1050624"/>
            <a:ext cx="6123838" cy="38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30"/>
          <p:cNvSpPr>
            <a:spLocks noChangeArrowheads="1"/>
          </p:cNvSpPr>
          <p:nvPr/>
        </p:nvSpPr>
        <p:spPr bwMode="auto">
          <a:xfrm>
            <a:off x="3562309" y="952704"/>
            <a:ext cx="2048654" cy="1944216"/>
          </a:xfrm>
          <a:prstGeom prst="ellipse">
            <a:avLst/>
          </a:prstGeom>
          <a:solidFill>
            <a:srgbClr val="C0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1" name="Овал 28"/>
          <p:cNvSpPr>
            <a:spLocks noChangeArrowheads="1"/>
          </p:cNvSpPr>
          <p:nvPr/>
        </p:nvSpPr>
        <p:spPr bwMode="auto">
          <a:xfrm flipH="1" flipV="1">
            <a:off x="4201639" y="3110140"/>
            <a:ext cx="139109" cy="12818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" name="Овал 29"/>
          <p:cNvSpPr>
            <a:spLocks noChangeArrowheads="1"/>
          </p:cNvSpPr>
          <p:nvPr/>
        </p:nvSpPr>
        <p:spPr bwMode="auto">
          <a:xfrm flipH="1" flipV="1">
            <a:off x="3263524" y="3062115"/>
            <a:ext cx="141271" cy="138589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5" name="Овал 34"/>
          <p:cNvSpPr>
            <a:spLocks noChangeArrowheads="1"/>
          </p:cNvSpPr>
          <p:nvPr/>
        </p:nvSpPr>
        <p:spPr bwMode="auto">
          <a:xfrm>
            <a:off x="3913725" y="2274349"/>
            <a:ext cx="1697238" cy="157553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" name="Овал 35"/>
          <p:cNvSpPr>
            <a:spLocks noChangeArrowheads="1"/>
          </p:cNvSpPr>
          <p:nvPr/>
        </p:nvSpPr>
        <p:spPr bwMode="auto">
          <a:xfrm>
            <a:off x="2488176" y="2346426"/>
            <a:ext cx="2098460" cy="2025524"/>
          </a:xfrm>
          <a:prstGeom prst="ellipse">
            <a:avLst/>
          </a:prstGeom>
          <a:solidFill>
            <a:srgbClr val="C0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7" name="Овал 35"/>
          <p:cNvSpPr>
            <a:spLocks noChangeArrowheads="1"/>
          </p:cNvSpPr>
          <p:nvPr/>
        </p:nvSpPr>
        <p:spPr bwMode="auto">
          <a:xfrm>
            <a:off x="1835697" y="3273544"/>
            <a:ext cx="1396334" cy="1242422"/>
          </a:xfrm>
          <a:prstGeom prst="ellipse">
            <a:avLst/>
          </a:prstGeom>
          <a:solidFill>
            <a:srgbClr val="C0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0" name="Овал 29"/>
          <p:cNvSpPr>
            <a:spLocks noChangeArrowheads="1"/>
          </p:cNvSpPr>
          <p:nvPr/>
        </p:nvSpPr>
        <p:spPr bwMode="auto">
          <a:xfrm flipH="1" flipV="1">
            <a:off x="2627784" y="3657297"/>
            <a:ext cx="141271" cy="138589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11" y="2065371"/>
            <a:ext cx="2697652" cy="269765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54617"/>
            <a:ext cx="2753145" cy="275314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6516216" y="895820"/>
            <a:ext cx="262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развернута сеть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Екатеринбурге</a:t>
            </a:r>
          </a:p>
          <a:p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</a:rPr>
              <a:t>НПО Карат и ПАО Ростелеком развернули сеть для учета коммунальных ресурсов ОДПУ и ИПУ в зоне покрытия сетью. 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34"/>
          <p:cNvSpPr>
            <a:spLocks noChangeArrowheads="1"/>
          </p:cNvSpPr>
          <p:nvPr/>
        </p:nvSpPr>
        <p:spPr bwMode="auto">
          <a:xfrm>
            <a:off x="4340748" y="3247276"/>
            <a:ext cx="1697238" cy="157553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3" name="Овал 35"/>
          <p:cNvSpPr>
            <a:spLocks noChangeArrowheads="1"/>
          </p:cNvSpPr>
          <p:nvPr/>
        </p:nvSpPr>
        <p:spPr bwMode="auto">
          <a:xfrm>
            <a:off x="2246247" y="1303601"/>
            <a:ext cx="1396334" cy="1242422"/>
          </a:xfrm>
          <a:prstGeom prst="ellipse">
            <a:avLst/>
          </a:prstGeom>
          <a:solidFill>
            <a:srgbClr val="C0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5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28327" y="292290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Решение НПО КАРАТ для коммунальной энергетики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4888" y="2382728"/>
            <a:ext cx="1800200" cy="17281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«Умные» устройства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2" y="2658722"/>
            <a:ext cx="1044599" cy="949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02" y="3133689"/>
            <a:ext cx="670282" cy="50405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0655" y="1806664"/>
            <a:ext cx="1800200" cy="17281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связи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1343733"/>
            <a:ext cx="1800200" cy="17281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обработки и хранения данных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892555"/>
            <a:ext cx="1800200" cy="17281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приложения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36" y="1926330"/>
            <a:ext cx="1059838" cy="11482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57" y="1486530"/>
            <a:ext cx="1460317" cy="8761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7" y="1039621"/>
            <a:ext cx="1370645" cy="105539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96580" y="4326944"/>
            <a:ext cx="269104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учета марки КАРАТ 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разработки и производство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40719" y="3638657"/>
            <a:ext cx="454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системах используются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проводные и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беспроводные технологии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3128474"/>
            <a:ext cx="442798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нформационная </a:t>
            </a:r>
            <a:r>
              <a:rPr lang="ru-RU" altLang="ru-RU" sz="1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ЭНЕРГОКАБИНЕТ </a:t>
            </a: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измерений, </a:t>
            </a: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для всех участников рынка коммунальной энергетики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1387</Words>
  <Application>Microsoft Macintosh PowerPoint</Application>
  <PresentationFormat>Экран (16:9)</PresentationFormat>
  <Paragraphs>188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MS PGothic</vt:lpstr>
      <vt:lpstr>ＭＳ Ｐゴシック</vt:lpstr>
      <vt:lpstr>Wingdings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Волковинская Людмила Федоровна</dc:creator>
  <cp:lastModifiedBy>пользователь Microsoft Office</cp:lastModifiedBy>
  <cp:revision>162</cp:revision>
  <cp:lastPrinted>2017-11-13T12:41:56Z</cp:lastPrinted>
  <dcterms:created xsi:type="dcterms:W3CDTF">2017-10-03T07:14:16Z</dcterms:created>
  <dcterms:modified xsi:type="dcterms:W3CDTF">2017-11-15T07:33:30Z</dcterms:modified>
</cp:coreProperties>
</file>