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71" r:id="rId9"/>
    <p:sldId id="268" r:id="rId10"/>
    <p:sldId id="269" r:id="rId11"/>
    <p:sldId id="270" r:id="rId12"/>
    <p:sldId id="266" r:id="rId13"/>
    <p:sldId id="262" r:id="rId14"/>
    <p:sldId id="264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231" autoAdjust="0"/>
  </p:normalViewPr>
  <p:slideViewPr>
    <p:cSldViewPr>
      <p:cViewPr varScale="1">
        <p:scale>
          <a:sx n="145" d="100"/>
          <a:sy n="145" d="100"/>
        </p:scale>
        <p:origin x="216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788E-A00B-4261-880D-3A8B1E81482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E3F7-1353-4BE4-8A59-B599C38EB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9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9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4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2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6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5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5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EDDE-F9AF-4873-AC09-5CE831426C9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9862"/>
            <a:ext cx="9144000" cy="1261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Сервис по формированию и передачи данных управляющих организаций, расчетных центров, </a:t>
            </a:r>
            <a:r>
              <a:rPr lang="ru-RU" sz="2000" b="1" dirty="0" err="1">
                <a:solidFill>
                  <a:schemeClr val="tx2"/>
                </a:solidFill>
              </a:rPr>
              <a:t>ресурсоснабжающих</a:t>
            </a:r>
            <a:r>
              <a:rPr lang="ru-RU" sz="2000" b="1" dirty="0">
                <a:solidFill>
                  <a:schemeClr val="tx2"/>
                </a:solidFill>
              </a:rPr>
              <a:t> организаций, производителей приборов учета в государственную информационную систему жилищно-коммунального хозяйства («ГИС ЖКХ»)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71900" y="555526"/>
            <a:ext cx="1800200" cy="1800200"/>
            <a:chOff x="3118734" y="655399"/>
            <a:chExt cx="1440160" cy="1440160"/>
          </a:xfrm>
        </p:grpSpPr>
        <p:sp>
          <p:nvSpPr>
            <p:cNvPr id="5" name="Овал 4"/>
            <p:cNvSpPr/>
            <p:nvPr/>
          </p:nvSpPr>
          <p:spPr>
            <a:xfrm>
              <a:off x="3118734" y="655399"/>
              <a:ext cx="1440160" cy="14401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182" y="755635"/>
              <a:ext cx="1265089" cy="126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35596" y="2249532"/>
            <a:ext cx="7380820" cy="1323439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«Региональная информационная система №1»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87283"/>
            <a:ext cx="2736304" cy="4616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«ЖКХ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Онлайн»</a:t>
            </a:r>
          </a:p>
        </p:txBody>
      </p:sp>
    </p:spTree>
    <p:extLst>
      <p:ext uri="{BB962C8B-B14F-4D97-AF65-F5344CB8AC3E}">
        <p14:creationId xmlns:p14="http://schemas.microsoft.com/office/powerpoint/2010/main" val="16819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СВЕДЕНИЯ ОБ ИНДИВИДУАЛЬНОМ ПРИБОРЕ УЧЕТА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9" y="648000"/>
            <a:ext cx="8499225" cy="4495499"/>
          </a:xfrm>
        </p:spPr>
      </p:pic>
    </p:spTree>
    <p:extLst>
      <p:ext uri="{BB962C8B-B14F-4D97-AF65-F5344CB8AC3E}">
        <p14:creationId xmlns:p14="http://schemas.microsoft.com/office/powerpoint/2010/main" val="286704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ОТРАЖЕНИЕ </a:t>
            </a:r>
            <a:r>
              <a:rPr lang="ru-RU" sz="1800" b="1" dirty="0">
                <a:solidFill>
                  <a:schemeClr val="bg1"/>
                </a:solidFill>
              </a:rPr>
              <a:t>ПОКАЗАНИЯ ПРИБОРА </a:t>
            </a:r>
            <a:r>
              <a:rPr lang="ru-RU" sz="1800" b="1" dirty="0" smtClean="0">
                <a:solidFill>
                  <a:schemeClr val="bg1"/>
                </a:solidFill>
              </a:rPr>
              <a:t>УЧЕТА, ПЕРЕДАННЫХ В ГИС ЖКХ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0538"/>
            <a:ext cx="7776864" cy="4469082"/>
          </a:xfrm>
        </p:spPr>
      </p:pic>
    </p:spTree>
    <p:extLst>
      <p:ext uri="{BB962C8B-B14F-4D97-AF65-F5344CB8AC3E}">
        <p14:creationId xmlns:p14="http://schemas.microsoft.com/office/powerpoint/2010/main" val="62715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48072"/>
            <a:ext cx="7920880" cy="445332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 СХЕМА ОБМЕНА ДАННЫМИ С ПРОИЗВОДИТЕЛЕМ ПУ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18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893729"/>
            <a:ext cx="914400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Автоматизированный продукт внесения данных в «ГИС ЖКХ», в том числе с </a:t>
            </a:r>
            <a:r>
              <a:rPr lang="ru-RU" sz="1400">
                <a:solidFill>
                  <a:schemeClr val="tx1"/>
                </a:solidFill>
              </a:rPr>
              <a:t>приборов учета.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19509"/>
            <a:ext cx="914400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Персональное сопровождение по внесению данных в «ГИС ЖКХ»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45289"/>
            <a:ext cx="9144000" cy="576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Сайт организации (УК,ТСЖ,ЖСК) с личными кабинетами жильцов, с возможностью просмотра начисления платежей и удобными системами оплаты ЖКУ (Сбербанк онлайн, Яндекс деньги и т.д.)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123069"/>
            <a:ext cx="914400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Отраслевое решение 1С для организаций в ЖКХ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48849"/>
            <a:ext cx="914396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Система начислений для ЖКУ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7532" y="2786799"/>
            <a:ext cx="9144000" cy="576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Резервное хранение данных, ваши данные всегда защищены, надежно хранятся и дублируются на наших серверах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8766" y="3373575"/>
            <a:ext cx="9126468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Минимальная стоимость по рынку услуг, в зависимости от пакета заказанных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516" y="4227934"/>
            <a:ext cx="85329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2"/>
                </a:solidFill>
              </a:rPr>
              <a:t>P.S.</a:t>
            </a:r>
            <a:r>
              <a:rPr lang="ru-RU" sz="1600" i="1" dirty="0">
                <a:solidFill>
                  <a:schemeClr val="tx2"/>
                </a:solidFill>
              </a:rPr>
              <a:t> программа </a:t>
            </a:r>
            <a:r>
              <a:rPr lang="ru-RU" sz="1600" b="1" i="1" dirty="0">
                <a:solidFill>
                  <a:schemeClr val="tx2"/>
                </a:solidFill>
              </a:rPr>
              <a:t>не допускает несвоевременную передачу</a:t>
            </a:r>
            <a:r>
              <a:rPr lang="ru-RU" sz="1600" i="1" dirty="0">
                <a:solidFill>
                  <a:schemeClr val="tx2"/>
                </a:solidFill>
              </a:rPr>
              <a:t> данных, которая может привести к дополнительным финансовым потерям.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МЫ ПРЕДЛАГАЕМ ДЛЯ ВАС И ВАШИХ ПАРТНЕРОВ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96" y="88509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96" y="1213814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96" y="153842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96" y="211626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596" y="244113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95" y="2906921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95" y="3327933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27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9" grpId="0" animBg="1"/>
      <p:bldP spid="10" grpId="0"/>
      <p:bldP spid="1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47714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СПАСИБО ЗА ВНИМАНИЕ!</a:t>
            </a:r>
            <a:endParaRPr lang="ru-RU" sz="2200" i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44330" y="3419003"/>
            <a:ext cx="3055341" cy="1384995"/>
            <a:chOff x="3707904" y="3291830"/>
            <a:chExt cx="3055341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707904" y="3291830"/>
              <a:ext cx="1165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Контакты: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88024" y="3291830"/>
              <a:ext cx="197522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+7 (499) 348-12-77</a:t>
              </a:r>
              <a:endParaRPr lang="en-US" dirty="0"/>
            </a:p>
            <a:p>
              <a:r>
                <a:rPr lang="en-US" sz="400" dirty="0"/>
                <a:t> </a:t>
              </a:r>
              <a:endParaRPr lang="ru-RU" sz="400" dirty="0"/>
            </a:p>
            <a:p>
              <a:r>
                <a:rPr lang="ru-RU" dirty="0"/>
                <a:t>+7 (812) 409-38-77</a:t>
              </a:r>
              <a:endParaRPr lang="en-US" dirty="0"/>
            </a:p>
            <a:p>
              <a:r>
                <a:rPr lang="en-US" sz="400" dirty="0"/>
                <a:t> </a:t>
              </a:r>
              <a:endParaRPr lang="ru-RU" sz="400" dirty="0"/>
            </a:p>
            <a:p>
              <a:r>
                <a:rPr lang="en-AU" u="sng" dirty="0">
                  <a:solidFill>
                    <a:schemeClr val="tx2"/>
                  </a:solidFill>
                </a:rPr>
                <a:t>info@isdlyagis.ru</a:t>
              </a:r>
            </a:p>
            <a:p>
              <a:r>
                <a:rPr lang="en-US" sz="400" dirty="0"/>
                <a:t> </a:t>
              </a:r>
              <a:endParaRPr lang="ru-RU" sz="400" dirty="0"/>
            </a:p>
            <a:p>
              <a:r>
                <a:rPr lang="en-US" u="sng" dirty="0">
                  <a:solidFill>
                    <a:schemeClr val="tx2"/>
                  </a:solidFill>
                </a:rPr>
                <a:t>www.</a:t>
              </a:r>
              <a:r>
                <a:rPr lang="en-AU" u="sng" dirty="0">
                  <a:solidFill>
                    <a:schemeClr val="tx2"/>
                  </a:solidFill>
                </a:rPr>
                <a:t>isdlyagis.ru</a:t>
              </a:r>
              <a:endParaRPr lang="ru-RU" u="sng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51920" y="411510"/>
            <a:ext cx="1440160" cy="1440160"/>
            <a:chOff x="3118734" y="655399"/>
            <a:chExt cx="1440160" cy="1440160"/>
          </a:xfrm>
        </p:grpSpPr>
        <p:sp>
          <p:nvSpPr>
            <p:cNvPr id="16" name="Овал 15"/>
            <p:cNvSpPr/>
            <p:nvPr/>
          </p:nvSpPr>
          <p:spPr>
            <a:xfrm>
              <a:off x="3118734" y="655399"/>
              <a:ext cx="1440160" cy="14401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182" y="755635"/>
              <a:ext cx="1265089" cy="126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3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ВОЗМОЖНОСТЬ ОПЕРАТИВНОГО РАСКРЫТИЯ ИНФОРМАЦИИ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9620" y="987574"/>
            <a:ext cx="8602860" cy="3888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ООО «ЖКХ-Онлайн» создана в 2016 году для предоставления онлайн-сервиса по реализации </a:t>
            </a:r>
            <a:r>
              <a:rPr lang="ru-RU" sz="1800" b="1" dirty="0">
                <a:solidFill>
                  <a:schemeClr val="tx1"/>
                </a:solidFill>
              </a:rPr>
              <a:t>Федерального закона Российской Федерации от 21.07.2014 № 209-ФЗ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«О государственной информационной системе жилищно-коммунального хозяйства»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и </a:t>
            </a:r>
            <a:r>
              <a:rPr lang="ru-RU" sz="1800" b="1" dirty="0">
                <a:solidFill>
                  <a:schemeClr val="tx1"/>
                </a:solidFill>
              </a:rPr>
              <a:t>совместного приказа Министерства связи и массовых коммуникаций Российской Федерации и Министерства строительства и жилищно-коммунального хозяйства Российской Федерации от 23.03.2015 № 89/204/</a:t>
            </a:r>
            <a:r>
              <a:rPr lang="ru-RU" sz="1800" b="1" dirty="0" err="1">
                <a:solidFill>
                  <a:schemeClr val="tx1"/>
                </a:solidFill>
              </a:rPr>
              <a:t>пр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«Об утверждении состава, сроков и периодичности размещения информации поставщиками информации в государственной информационной системе жилищно-коммунального хозяйства».</a:t>
            </a:r>
            <a:endParaRPr lang="en-US" sz="1800" i="1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 настоящее время сервисом, разработанным ООО «ЖКХ-Онлайн» - «Региональная  информационная система №1» (РИС1), пользуются более 200 организаций из 8 субъектов Российской Федерации (Москва, Московская область, Санкт-Петербург, Ленинградская область, Владимир, Владимировская область, Череповец и республика Крым).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2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316416" y="4912782"/>
            <a:ext cx="936104" cy="20005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75000"/>
                  </a:schemeClr>
                </a:solidFill>
              </a:rPr>
              <a:t>«ЖКХ</a:t>
            </a:r>
            <a:r>
              <a:rPr lang="en-US" sz="7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700" b="1" dirty="0">
                <a:solidFill>
                  <a:schemeClr val="accent1">
                    <a:lumMod val="75000"/>
                  </a:schemeClr>
                </a:solidFill>
              </a:rPr>
              <a:t>Онлайн»</a:t>
            </a:r>
          </a:p>
        </p:txBody>
      </p:sp>
    </p:spTree>
    <p:extLst>
      <p:ext uri="{BB962C8B-B14F-4D97-AF65-F5344CB8AC3E}">
        <p14:creationId xmlns:p14="http://schemas.microsoft.com/office/powerpoint/2010/main" val="166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НАША МИССИЯ И ЦЕЛИ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059582"/>
            <a:ext cx="75364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Предоставить </a:t>
            </a:r>
            <a:r>
              <a:rPr lang="ru-RU" b="1" dirty="0"/>
              <a:t>качественный программный продукт</a:t>
            </a:r>
            <a:r>
              <a:rPr lang="ru-RU" dirty="0"/>
              <a:t> для интеграции данных управляющих организаций, производителей приборов учета, ресурсоснабжающих организаций, расчетно-кассовых центров  в государственные информационные системы.</a:t>
            </a:r>
            <a:endParaRPr lang="en-US" dirty="0"/>
          </a:p>
          <a:p>
            <a:endParaRPr lang="ru-RU" dirty="0"/>
          </a:p>
          <a:p>
            <a:r>
              <a:rPr lang="ru-RU" dirty="0"/>
              <a:t>Обеспечить </a:t>
            </a:r>
            <a:r>
              <a:rPr lang="ru-RU" b="1" dirty="0"/>
              <a:t>легкий и удобный доступ</a:t>
            </a:r>
            <a:r>
              <a:rPr lang="ru-RU" dirty="0"/>
              <a:t> для изменения и контроля данных в государственной информационной системе.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Снизить нагрузку</a:t>
            </a:r>
            <a:r>
              <a:rPr lang="ru-RU" dirty="0"/>
              <a:t> по раскрытию информации, в том числе сократить финансовые издержки.</a:t>
            </a:r>
            <a:endParaRPr lang="en-US" dirty="0"/>
          </a:p>
          <a:p>
            <a:endParaRPr lang="ru-RU" dirty="0"/>
          </a:p>
          <a:p>
            <a:r>
              <a:rPr lang="ru-RU" dirty="0"/>
              <a:t>Стремиться к </a:t>
            </a:r>
            <a:r>
              <a:rPr lang="ru-RU" b="1" dirty="0"/>
              <a:t>улучшению качества</a:t>
            </a:r>
            <a:r>
              <a:rPr lang="ru-RU" dirty="0"/>
              <a:t> и расширению линейки программных продуктов, предлагаемых в области жилищно-коммунального хозяйства.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3162" y="1479069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163" y="2580614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163" y="3405488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5285" y="4196799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3738" y="239646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83202" y="1303205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45" y="3223352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739" y="403358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8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78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0" grpId="2"/>
      <p:bldP spid="9" grpId="0"/>
      <p:bldP spid="9" grpId="1"/>
      <p:bldP spid="9" grpId="2"/>
      <p:bldP spid="11" grpId="0"/>
      <p:bldP spid="11" grpId="1"/>
      <p:bldP spid="11" grpId="2"/>
      <p:bldP spid="14" grpId="0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ТРЕБОВАНИЯ И ОТВЕТСТВЕННОСТЬ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397" y="1026381"/>
            <a:ext cx="76939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Данные в «ГИС ЖКХ» </a:t>
            </a:r>
            <a:r>
              <a:rPr lang="ru-RU" b="1" dirty="0"/>
              <a:t>должны быть предоставлены до 1 января 2018 года (</a:t>
            </a:r>
          </a:p>
          <a:p>
            <a:pPr algn="just"/>
            <a:r>
              <a:rPr lang="ru-RU" b="1" dirty="0"/>
              <a:t>для Москвы, Санкт-Петербурга и Севастополя - и до 1 января 2020 года).</a:t>
            </a:r>
          </a:p>
          <a:p>
            <a:pPr algn="just"/>
            <a:r>
              <a:rPr lang="ru-RU" sz="2400" dirty="0"/>
              <a:t> </a:t>
            </a:r>
          </a:p>
          <a:p>
            <a:pPr algn="just"/>
            <a:r>
              <a:rPr lang="ru-RU" b="1" dirty="0" err="1"/>
              <a:t>Неразмещение</a:t>
            </a:r>
            <a:r>
              <a:rPr lang="ru-RU" b="1" dirty="0"/>
              <a:t> информации</a:t>
            </a:r>
            <a:r>
              <a:rPr lang="ru-RU" dirty="0"/>
              <a:t> в соответствии с действующим</a:t>
            </a:r>
          </a:p>
          <a:p>
            <a:pPr algn="just"/>
            <a:r>
              <a:rPr lang="ru-RU" dirty="0"/>
              <a:t>законодательством РФ в «ГИС ЖКХ» </a:t>
            </a:r>
            <a:r>
              <a:rPr lang="ru-RU" b="1" dirty="0"/>
              <a:t>влечет наложение штрафа</a:t>
            </a:r>
          </a:p>
          <a:p>
            <a:pPr algn="just"/>
            <a:r>
              <a:rPr lang="ru-RU" dirty="0"/>
              <a:t>для юридических лиц </a:t>
            </a:r>
            <a:r>
              <a:rPr lang="en-US" dirty="0"/>
              <a:t> - </a:t>
            </a:r>
            <a:r>
              <a:rPr lang="ru-RU" dirty="0"/>
              <a:t> до </a:t>
            </a:r>
            <a:r>
              <a:rPr lang="ru-RU" b="1" dirty="0"/>
              <a:t>200 тысяч рублей</a:t>
            </a:r>
            <a:r>
              <a:rPr lang="ru-RU" dirty="0"/>
              <a:t> (ст. 13.19.2 КоАП РФ)</a:t>
            </a:r>
          </a:p>
          <a:p>
            <a:pPr algn="just"/>
            <a:r>
              <a:rPr lang="ru-RU" sz="2400" dirty="0"/>
              <a:t> </a:t>
            </a:r>
          </a:p>
          <a:p>
            <a:pPr algn="just"/>
            <a:r>
              <a:rPr lang="ru-RU" dirty="0"/>
              <a:t>Согласно ст. 155 п. 2.2 ЖК РФ, </a:t>
            </a:r>
            <a:r>
              <a:rPr lang="ru-RU" b="1" dirty="0" err="1" smtClean="0"/>
              <a:t>неразмещение</a:t>
            </a:r>
            <a:r>
              <a:rPr lang="ru-RU" b="1" dirty="0" smtClean="0"/>
              <a:t> </a:t>
            </a:r>
            <a:r>
              <a:rPr lang="ru-RU" b="1" dirty="0"/>
              <a:t>данных</a:t>
            </a:r>
            <a:r>
              <a:rPr lang="ru-RU" dirty="0"/>
              <a:t> в «ГИС ЖКХ»</a:t>
            </a:r>
          </a:p>
          <a:p>
            <a:pPr algn="just"/>
            <a:r>
              <a:rPr lang="ru-RU" dirty="0"/>
              <a:t>по начислениям </a:t>
            </a:r>
            <a:r>
              <a:rPr lang="ru-RU" b="1" dirty="0"/>
              <a:t>дает возможность</a:t>
            </a:r>
            <a:r>
              <a:rPr lang="ru-RU" dirty="0"/>
              <a:t> жильцу </a:t>
            </a:r>
            <a:r>
              <a:rPr lang="ru-RU" b="1" dirty="0"/>
              <a:t>не оплачивать коммунальные </a:t>
            </a:r>
          </a:p>
          <a:p>
            <a:pPr algn="just"/>
            <a:r>
              <a:rPr lang="ru-RU" b="1" dirty="0"/>
              <a:t>услуги.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3445" y="1160137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3445" y="2204058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3159" y="3338761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2970" y="978417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3557" y="2042036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833" y="3149142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3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39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5" grpId="1"/>
      <p:bldP spid="5" grpId="2"/>
      <p:bldP spid="26" grpId="0"/>
      <p:bldP spid="26" grpId="1"/>
      <p:bldP spid="26" grpId="2"/>
      <p:bldP spid="28" grpId="0"/>
      <p:bldP spid="28" grpId="1"/>
      <p:bldP spid="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ОБЪЕМ ИНФОРМАЦИИ НАПРАВЛЯЕМЫЙ В «ГИС ЖКХ»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8984" y="2988962"/>
            <a:ext cx="1872208" cy="18722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Сведения</a:t>
            </a:r>
          </a:p>
          <a:p>
            <a:pPr algn="ctr"/>
            <a:r>
              <a:rPr lang="ru-RU" sz="1200" b="1" dirty="0"/>
              <a:t>о лицевых счетах, номерах свидетельств</a:t>
            </a:r>
          </a:p>
          <a:p>
            <a:pPr algn="ctr"/>
            <a:r>
              <a:rPr lang="ru-RU" sz="1200" b="1" dirty="0"/>
              <a:t>о правах на собственность, доля от общей площади дома</a:t>
            </a:r>
          </a:p>
        </p:txBody>
      </p:sp>
      <p:sp>
        <p:nvSpPr>
          <p:cNvPr id="7" name="Овал 6"/>
          <p:cNvSpPr/>
          <p:nvPr/>
        </p:nvSpPr>
        <p:spPr>
          <a:xfrm>
            <a:off x="1527136" y="2139702"/>
            <a:ext cx="1008112" cy="10081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Реквизиты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6987375" y="1398105"/>
            <a:ext cx="1872208" cy="18722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Учредительные документы, протоколы </a:t>
            </a:r>
          </a:p>
          <a:p>
            <a:pPr algn="ctr"/>
            <a:r>
              <a:rPr lang="ru-RU" sz="1200" b="1" dirty="0"/>
              <a:t>общих собраний</a:t>
            </a:r>
          </a:p>
          <a:p>
            <a:pPr algn="ctr"/>
            <a:r>
              <a:rPr lang="ru-RU" sz="1200" b="1" dirty="0"/>
              <a:t>по пунктам</a:t>
            </a:r>
          </a:p>
          <a:p>
            <a:pPr algn="ctr"/>
            <a:r>
              <a:rPr lang="ru-RU" sz="1200" b="1" dirty="0"/>
              <a:t>с указанием числа проголосовавших</a:t>
            </a:r>
          </a:p>
        </p:txBody>
      </p:sp>
      <p:sp>
        <p:nvSpPr>
          <p:cNvPr id="9" name="Овал 8"/>
          <p:cNvSpPr/>
          <p:nvPr/>
        </p:nvSpPr>
        <p:spPr>
          <a:xfrm>
            <a:off x="3969935" y="3258888"/>
            <a:ext cx="1656184" cy="16561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об органах управления с идентификацией руководителей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445902" y="2641604"/>
            <a:ext cx="1524033" cy="15240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 кредитных организациях и банковских счетах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19332" y="2715766"/>
            <a:ext cx="1692188" cy="16921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Полная информация</a:t>
            </a:r>
          </a:p>
          <a:p>
            <a:pPr algn="ctr"/>
            <a:r>
              <a:rPr lang="ru-RU" sz="1200" b="1" dirty="0"/>
              <a:t>о сроках выставления платежных поручений и оплаты за ЖКХ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35550" y="3357905"/>
            <a:ext cx="1524033" cy="15240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Полные параметры МКД, в том числе конструктивные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1520" y="921702"/>
            <a:ext cx="1524033" cy="15240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Сведения о коммунальных услугах</a:t>
            </a:r>
          </a:p>
          <a:p>
            <a:pPr algn="ctr"/>
            <a:r>
              <a:rPr lang="ru-RU" sz="1200" b="1" dirty="0"/>
              <a:t>и услугах по капитальному ремонту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79912" y="1398105"/>
            <a:ext cx="1728991" cy="17674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 качестве предоставляемых коммунальных услуг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57213" y="751144"/>
            <a:ext cx="1657710" cy="16945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 о приборах учета, марка, модель, дата ввода в эксплуатацию, поверок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80112" y="1302707"/>
            <a:ext cx="1312405" cy="133828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 платежах </a:t>
            </a:r>
          </a:p>
          <a:p>
            <a:pPr algn="ctr"/>
            <a:r>
              <a:rPr lang="ru-RU" sz="1200" b="1" dirty="0"/>
              <a:t>и состоянии расчетов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9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4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00"/>
                            </p:stCondLst>
                            <p:childTnLst>
                              <p:par>
                                <p:cTn id="8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00"/>
                            </p:stCondLst>
                            <p:childTnLst>
                              <p:par>
                                <p:cTn id="9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00"/>
                            </p:stCondLst>
                            <p:childTnLst>
                              <p:par>
                                <p:cTn id="10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ТИПИЧНЫЕ ПРОБЛЕМЫ ПРИ РАБОТЕ С «ГИС ЖКХ»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91155" y="1131590"/>
            <a:ext cx="3580687" cy="1625539"/>
            <a:chOff x="49281" y="914896"/>
            <a:chExt cx="3580687" cy="162553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9281" y="914896"/>
              <a:ext cx="1560925" cy="1625539"/>
              <a:chOff x="1446142" y="1724231"/>
              <a:chExt cx="1560925" cy="1625539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446142" y="1724231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2000060" y="2149441"/>
                <a:ext cx="1007007" cy="1200329"/>
                <a:chOff x="3290476" y="2149441"/>
                <a:chExt cx="1007007" cy="1200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290476" y="2149441"/>
                  <a:ext cx="1007007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200" dirty="0">
                      <a:solidFill>
                        <a:srgbClr val="C00000"/>
                      </a:solidFill>
                      <a:sym typeface="Wingdings 2"/>
                    </a:rPr>
                    <a:t></a:t>
                  </a:r>
                  <a:endParaRPr lang="ru-RU" sz="72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691680" y="1312167"/>
              <a:ext cx="1938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Время регистрации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r>
                <a:rPr lang="ru-RU" sz="1600" b="1" dirty="0"/>
                <a:t>в системе</a:t>
              </a:r>
              <a:r>
                <a:rPr lang="en-US" sz="1600" b="1" dirty="0"/>
                <a:t> </a:t>
              </a:r>
              <a:r>
                <a:rPr lang="ru-RU" sz="1600" b="1" dirty="0"/>
                <a:t>занимает</a:t>
              </a:r>
              <a:endParaRPr lang="en-US" sz="1600" b="1" dirty="0"/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до 8 часов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1155" y="3159553"/>
            <a:ext cx="4182197" cy="1368152"/>
            <a:chOff x="49281" y="6375991"/>
            <a:chExt cx="4182197" cy="136815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9281" y="6375991"/>
              <a:ext cx="1489398" cy="1368152"/>
              <a:chOff x="3478232" y="3037890"/>
              <a:chExt cx="1489398" cy="136815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3478232" y="3037890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4097210" y="3538875"/>
                <a:ext cx="870420" cy="867167"/>
                <a:chOff x="3347864" y="2283718"/>
                <a:chExt cx="870420" cy="86716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Овал 15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366769" y="231988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4800" dirty="0">
                      <a:solidFill>
                        <a:srgbClr val="C00000"/>
                      </a:solidFill>
                      <a:sym typeface="Wingdings 2"/>
                    </a:rPr>
                    <a:t></a:t>
                  </a:r>
                  <a:endParaRPr lang="ru-RU" sz="48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1691680" y="6398348"/>
              <a:ext cx="253979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Время ответа технической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поддержки </a:t>
              </a:r>
              <a:r>
                <a:rPr lang="ru-RU" sz="1600" b="1" dirty="0"/>
                <a:t>«ГИС ЖКХ» на</a:t>
              </a:r>
              <a:endParaRPr lang="en-US" sz="1600" b="1" dirty="0"/>
            </a:p>
            <a:p>
              <a:r>
                <a:rPr lang="ru-RU" sz="1600" b="1" dirty="0"/>
                <a:t>исправление</a:t>
              </a:r>
              <a:r>
                <a:rPr lang="en-US" sz="1600" b="1" dirty="0"/>
                <a:t> </a:t>
              </a:r>
              <a:r>
                <a:rPr lang="ru-RU" sz="1600" b="1" dirty="0"/>
                <a:t>ошибки при</a:t>
              </a:r>
              <a:endParaRPr lang="en-US" sz="1600" b="1" dirty="0"/>
            </a:p>
            <a:p>
              <a:r>
                <a:rPr lang="ru-RU" sz="1600" b="1" dirty="0"/>
                <a:t>занесении данных</a:t>
              </a:r>
              <a:endParaRPr lang="en-US" sz="1600" b="1" dirty="0"/>
            </a:p>
            <a:p>
              <a:r>
                <a:rPr lang="ru-RU" sz="1600" b="1" dirty="0"/>
                <a:t>составляет </a:t>
              </a:r>
              <a:r>
                <a:rPr lang="ru-RU" sz="1600" b="1" dirty="0">
                  <a:solidFill>
                    <a:srgbClr val="C00000"/>
                  </a:solidFill>
                </a:rPr>
                <a:t>до 5 дней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08656" y="3109944"/>
            <a:ext cx="4499848" cy="1467370"/>
            <a:chOff x="49281" y="4674880"/>
            <a:chExt cx="4499848" cy="146737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9281" y="4674880"/>
              <a:ext cx="1483074" cy="1365081"/>
              <a:chOff x="6063890" y="1208864"/>
              <a:chExt cx="1483074" cy="1365081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6063890" y="1208864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>
                <a:off x="6682868" y="1709849"/>
                <a:ext cx="864096" cy="864096"/>
                <a:chOff x="3347864" y="2283718"/>
                <a:chExt cx="864096" cy="86409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373803" y="2340990"/>
                  <a:ext cx="824265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4400" dirty="0">
                      <a:solidFill>
                        <a:srgbClr val="C00000"/>
                      </a:solidFill>
                      <a:sym typeface="Wingdings 2"/>
                    </a:rPr>
                    <a:t></a:t>
                  </a:r>
                  <a:endParaRPr lang="ru-RU" sz="44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1691680" y="4818811"/>
              <a:ext cx="28574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При обращении</a:t>
              </a:r>
            </a:p>
            <a:p>
              <a:r>
                <a:rPr lang="ru-RU" sz="1600" b="1" dirty="0"/>
                <a:t>в техническую поддержку</a:t>
              </a: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требуется предоставление</a:t>
              </a:r>
            </a:p>
            <a:p>
              <a:r>
                <a:rPr lang="ru-RU" sz="1600" b="1" dirty="0"/>
                <a:t>скриншотов </a:t>
              </a:r>
              <a:r>
                <a:rPr lang="ru-RU" sz="1600" b="1" dirty="0">
                  <a:solidFill>
                    <a:srgbClr val="C00000"/>
                  </a:solidFill>
                </a:rPr>
                <a:t>ранее внесенных</a:t>
              </a: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данных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995936" y="1261819"/>
            <a:ext cx="5111169" cy="1365081"/>
            <a:chOff x="49281" y="2870291"/>
            <a:chExt cx="5111169" cy="136508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9281" y="2870291"/>
              <a:ext cx="1483074" cy="1365081"/>
              <a:chOff x="5249166" y="3152867"/>
              <a:chExt cx="1483074" cy="136508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5249166" y="3152867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Овал 30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5868144" y="3653852"/>
                <a:ext cx="864096" cy="864096"/>
                <a:chOff x="3347864" y="2283718"/>
                <a:chExt cx="864096" cy="86409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549820" y="2302838"/>
                  <a:ext cx="4700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solidFill>
                        <a:srgbClr val="C00000"/>
                      </a:solidFill>
                      <a:sym typeface="Wingdings 2"/>
                    </a:rPr>
                    <a:t>?</a:t>
                  </a:r>
                  <a:endParaRPr lang="ru-RU" sz="48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1691680" y="2891112"/>
              <a:ext cx="34687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Постоянное совершенствование</a:t>
              </a:r>
            </a:p>
            <a:p>
              <a:r>
                <a:rPr lang="ru-RU" sz="1600" b="1" dirty="0"/>
                <a:t>системы </a:t>
              </a:r>
              <a:r>
                <a:rPr lang="ru-RU" sz="1600" b="1" dirty="0">
                  <a:solidFill>
                    <a:srgbClr val="C00000"/>
                  </a:solidFill>
                </a:rPr>
                <a:t>«ГИС ЖКХ» меняет порядок</a:t>
              </a: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занесения данных</a:t>
              </a:r>
              <a:r>
                <a:rPr lang="ru-RU" sz="1600" b="1" dirty="0"/>
                <a:t>, что требует</a:t>
              </a:r>
            </a:p>
            <a:p>
              <a:r>
                <a:rPr lang="ru-RU" sz="1600" b="1" dirty="0"/>
                <a:t>дополнительного времени</a:t>
              </a:r>
            </a:p>
            <a:p>
              <a:r>
                <a:rPr lang="ru-RU" sz="1600" b="1" dirty="0"/>
                <a:t>для изучения изменений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49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2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АВТОМАТИЗАЦИЯ ПРОЦЕССА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466284" y="1057224"/>
            <a:ext cx="2448272" cy="1587631"/>
            <a:chOff x="6300192" y="1023028"/>
            <a:chExt cx="2448272" cy="1587631"/>
          </a:xfrm>
        </p:grpSpPr>
        <p:pic>
          <p:nvPicPr>
            <p:cNvPr id="3" name="Picture 2" descr="C:\Users\Jeen\Desktop\ИС для ГИС презентация\si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023028"/>
              <a:ext cx="2301032" cy="1440000"/>
            </a:xfrm>
            <a:prstGeom prst="rect">
              <a:avLst/>
            </a:prstGeom>
            <a:noFill/>
            <a:ln w="38100">
              <a:solidFill>
                <a:schemeClr val="tx2"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84089" y="1779662"/>
              <a:ext cx="2164375" cy="83099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Персональный сайт дома</a:t>
              </a:r>
            </a:p>
            <a:p>
              <a:pPr algn="ctr"/>
              <a:r>
                <a:rPr lang="ru-RU" sz="1200" b="1" dirty="0"/>
                <a:t>с личным кабинетом</a:t>
              </a:r>
            </a:p>
            <a:p>
              <a:pPr algn="ctr"/>
              <a:r>
                <a:rPr lang="ru-RU" sz="1200" b="1" dirty="0"/>
                <a:t>жильца и онлайн-оплатой ЖКУ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0728" y="1014597"/>
            <a:ext cx="2482241" cy="1629161"/>
            <a:chOff x="300728" y="1014597"/>
            <a:chExt cx="2482241" cy="162916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0728" y="1014597"/>
              <a:ext cx="2300400" cy="1456862"/>
              <a:chOff x="251520" y="987574"/>
              <a:chExt cx="2300400" cy="1456862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51520" y="987574"/>
                <a:ext cx="2300400" cy="1440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395536" y="1203598"/>
                <a:ext cx="1970149" cy="1240838"/>
                <a:chOff x="369603" y="1113709"/>
                <a:chExt cx="2437147" cy="1485180"/>
              </a:xfrm>
            </p:grpSpPr>
            <p:pic>
              <p:nvPicPr>
                <p:cNvPr id="1028" name="Picture 4" descr="C:\Users\Jeen\Desktop\ИС для ГИС презентация\house-ico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03" y="1113709"/>
                  <a:ext cx="1485180" cy="14851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5" descr="C:\Users\Jeen\Desktop\user-female-alt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118" y="1561269"/>
                  <a:ext cx="85725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1" name="Picture 7" descr="C:\Users\Jeen\Desktop\device-computer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7795" y="1709564"/>
                  <a:ext cx="708955" cy="7089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C:\Users\Jeen\Desktop\user-male-alt-icon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6178" y="1561269"/>
                  <a:ext cx="85725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C:\Users\Jeen\Desktop\device-mobile-phone-icon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275" y="2188430"/>
                  <a:ext cx="244475" cy="244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618594" y="2182093"/>
              <a:ext cx="2164375" cy="4616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УК, ТСЖ, ЖСК</a:t>
              </a:r>
            </a:p>
            <a:p>
              <a:pPr algn="ctr"/>
              <a:r>
                <a:rPr lang="ru-RU" sz="1200" b="1" dirty="0"/>
                <a:t>и другая организация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65489" y="3455584"/>
            <a:ext cx="2457053" cy="1596168"/>
            <a:chOff x="2292871" y="3400994"/>
            <a:chExt cx="2457053" cy="1596168"/>
          </a:xfrm>
        </p:grpSpPr>
        <p:pic>
          <p:nvPicPr>
            <p:cNvPr id="1027" name="Picture 3" descr="C:\Users\Jeen\Desktop\ИС для ГИС презентация\site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871" y="3400994"/>
              <a:ext cx="2301031" cy="1440000"/>
            </a:xfrm>
            <a:prstGeom prst="rect">
              <a:avLst/>
            </a:prstGeom>
            <a:noFill/>
            <a:ln w="38100">
              <a:solidFill>
                <a:schemeClr val="tx2"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85549" y="4350831"/>
              <a:ext cx="2164375" cy="6463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/>
                <a:t>Автоматическая выгрузка</a:t>
              </a:r>
            </a:p>
            <a:p>
              <a:pPr algn="ctr"/>
              <a:r>
                <a:rPr lang="ru-RU" sz="1200" b="1" dirty="0"/>
                <a:t>информации из базы данных</a:t>
              </a:r>
            </a:p>
            <a:p>
              <a:pPr algn="ctr"/>
              <a:r>
                <a:rPr lang="ru-RU" sz="1200" b="1" dirty="0"/>
                <a:t>в «ГИС ЖКХ»</a:t>
              </a:r>
            </a:p>
          </p:txBody>
        </p:sp>
      </p:grpSp>
      <p:cxnSp>
        <p:nvCxnSpPr>
          <p:cNvPr id="23" name="Прямая со стрелкой 22"/>
          <p:cNvCxnSpPr>
            <a:stCxn id="6" idx="3"/>
            <a:endCxn id="1026" idx="1"/>
          </p:cNvCxnSpPr>
          <p:nvPr/>
        </p:nvCxnSpPr>
        <p:spPr>
          <a:xfrm>
            <a:off x="2601128" y="1734597"/>
            <a:ext cx="1444594" cy="453750"/>
          </a:xfrm>
          <a:prstGeom prst="straightConnector1">
            <a:avLst/>
          </a:prstGeom>
          <a:ln w="38100">
            <a:gradFill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1027" idx="0"/>
          </p:cNvCxnSpPr>
          <p:nvPr/>
        </p:nvCxnSpPr>
        <p:spPr>
          <a:xfrm flipV="1">
            <a:off x="4316005" y="2567226"/>
            <a:ext cx="0" cy="888358"/>
          </a:xfrm>
          <a:prstGeom prst="straightConnector1">
            <a:avLst/>
          </a:prstGeom>
          <a:ln w="38100">
            <a:gradFill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endCxn id="9" idx="0"/>
          </p:cNvCxnSpPr>
          <p:nvPr/>
        </p:nvCxnSpPr>
        <p:spPr>
          <a:xfrm flipH="1">
            <a:off x="4690858" y="1796792"/>
            <a:ext cx="1725855" cy="364476"/>
          </a:xfrm>
          <a:prstGeom prst="straightConnector1">
            <a:avLst/>
          </a:prstGeom>
          <a:ln w="38100">
            <a:gradFill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4045722" y="1614717"/>
            <a:ext cx="1072500" cy="1304586"/>
            <a:chOff x="4045722" y="1266781"/>
            <a:chExt cx="1072500" cy="130458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045722" y="1448856"/>
              <a:ext cx="1052556" cy="1122511"/>
              <a:chOff x="3918767" y="2097311"/>
              <a:chExt cx="797247" cy="850234"/>
            </a:xfrm>
          </p:grpSpPr>
          <p:pic>
            <p:nvPicPr>
              <p:cNvPr id="1026" name="Picture 2" descr="C:\Users\Jeen\AppData\Local\Microsoft\Windows\INetCache\IE\O6KC7H3U\600px-Applications-database.svg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767" y="2097311"/>
                <a:ext cx="527623" cy="593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Группа 6"/>
              <p:cNvGrpSpPr/>
              <p:nvPr/>
            </p:nvGrpSpPr>
            <p:grpSpPr>
              <a:xfrm>
                <a:off x="4098897" y="2330428"/>
                <a:ext cx="617117" cy="617117"/>
                <a:chOff x="3118734" y="655399"/>
                <a:chExt cx="1440160" cy="144016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3118734" y="655399"/>
                  <a:ext cx="1440160" cy="14401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Picture 3" descr="C:\Users\Jeen\Desktop\ИС для ГИС презентация\is_dlya_gis_logo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183" y="755635"/>
                  <a:ext cx="1265089" cy="12650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" name="TextBox 21"/>
            <p:cNvSpPr txBox="1"/>
            <p:nvPr/>
          </p:nvSpPr>
          <p:spPr>
            <a:xfrm>
              <a:off x="4590512" y="1266781"/>
              <a:ext cx="527710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/>
                <a:t>РИС1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32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8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</a:rPr>
              <a:t>РЕГИОНАЛЬНАЯ СИСТЕМА РАСКРЫТИЯ ИНФОРМАЦИИ 1 </a:t>
            </a:r>
            <a:r>
              <a:rPr lang="en-US" sz="1800" b="1" dirty="0" smtClean="0">
                <a:solidFill>
                  <a:schemeClr val="bg1"/>
                </a:solidFill>
              </a:rPr>
              <a:t>- http://ris1.ru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5" y="648000"/>
            <a:ext cx="6549517" cy="4495499"/>
          </a:xfrm>
        </p:spPr>
      </p:pic>
    </p:spTree>
    <p:extLst>
      <p:ext uri="{BB962C8B-B14F-4D97-AF65-F5344CB8AC3E}">
        <p14:creationId xmlns:p14="http://schemas.microsoft.com/office/powerpoint/2010/main" val="29209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СПИСОК ПРИБОРОВ УЧЕТА В ЛИЧНОМ КАБИНЕТЕ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373"/>
            <a:ext cx="9144000" cy="3377315"/>
          </a:xfrm>
        </p:spPr>
      </p:pic>
    </p:spTree>
    <p:extLst>
      <p:ext uri="{BB962C8B-B14F-4D97-AF65-F5344CB8AC3E}">
        <p14:creationId xmlns:p14="http://schemas.microsoft.com/office/powerpoint/2010/main" val="1868609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725</Words>
  <Application>Microsoft Office PowerPoint</Application>
  <PresentationFormat>Экран (16:9)</PresentationFormat>
  <Paragraphs>164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Wingdings 2</vt:lpstr>
      <vt:lpstr>Wingdings 3</vt:lpstr>
      <vt:lpstr>Тема Office</vt:lpstr>
      <vt:lpstr>Сервис по формированию и передачи данных управляющих организаций, расчетных центров, ресурсоснабжающих организаций, производителей приборов учета в государственную информационную систему жилищно-коммунального хозяйства («ГИС ЖКХ»)</vt:lpstr>
      <vt:lpstr>  ВОЗМОЖНОСТЬ ОПЕРАТИВНОГО РАСКРЫТИЯ ИНФОРМАЦИИ</vt:lpstr>
      <vt:lpstr>  НАША МИССИЯ И ЦЕЛИ</vt:lpstr>
      <vt:lpstr>  ТРЕБОВАНИЯ И ОТВЕТСТВЕННОСТЬ</vt:lpstr>
      <vt:lpstr>  ОБЪЕМ ИНФОРМАЦИИ НАПРАВЛЯЕМЫЙ В «ГИС ЖКХ»</vt:lpstr>
      <vt:lpstr>  ТИПИЧНЫЕ ПРОБЛЕМЫ ПРИ РАБОТЕ С «ГИС ЖКХ»</vt:lpstr>
      <vt:lpstr>  АВТОМАТИЗАЦИЯ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МЫ ПРЕДЛАГАЕМ ДЛЯ ВАС И ВАШИХ ПАРТНЕРОВ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данных в Государственную информационную систему жилищно-коммунального хозяйства, как механизм сокращения затратной части организации и высвобождение финансовых средств для погашения задолженностей (ГИС ЖКХ)</dc:title>
  <dc:creator>Jeen</dc:creator>
  <cp:lastModifiedBy>Sergey</cp:lastModifiedBy>
  <cp:revision>71</cp:revision>
  <dcterms:created xsi:type="dcterms:W3CDTF">2016-10-27T19:54:39Z</dcterms:created>
  <dcterms:modified xsi:type="dcterms:W3CDTF">2017-11-14T15:46:40Z</dcterms:modified>
</cp:coreProperties>
</file>