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4" r:id="rId11"/>
    <p:sldId id="27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727"/>
    <a:srgbClr val="044A2A"/>
    <a:srgbClr val="0C4826"/>
    <a:srgbClr val="07471D"/>
    <a:srgbClr val="164229"/>
    <a:srgbClr val="104427"/>
    <a:srgbClr val="106A3A"/>
    <a:srgbClr val="D41C53"/>
    <a:srgbClr val="106939"/>
    <a:srgbClr val="084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6" y="108"/>
      </p:cViewPr>
      <p:guideLst>
        <p:guide orient="horz" pos="1321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2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5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0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4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5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3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78D3-8249-433D-A46C-A059ACFCEC2F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5CA3-9713-4D59-A316-D04D4843B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1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830597" y="2598353"/>
            <a:ext cx="4967414" cy="1422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 И ПОВЕРКА СРЕДСТВ ИЗМЕРЕНИЙ ДЛЯ РАЗУМНЫХ </a:t>
            </a:r>
            <a:br>
              <a:rPr lang="ru-RU" sz="24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СИЛЬНЫХ</a:t>
            </a:r>
            <a:r>
              <a:rPr lang="ru-RU" sz="2750" b="1" dirty="0" smtClean="0">
                <a:latin typeface="Myriad Pro" panose="020B0503030403020204" pitchFamily="34" charset="0"/>
              </a:rPr>
              <a:t>	</a:t>
            </a:r>
            <a:endParaRPr lang="ru-RU" sz="2750" b="1" dirty="0">
              <a:latin typeface="Myriad Pro" panose="020B0503030403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0" y="5775870"/>
            <a:ext cx="3468130" cy="734144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830597" y="5998780"/>
            <a:ext cx="2415962" cy="28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rgbClr val="D41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15-16 НОЯБРЯ 2017 Г.</a:t>
            </a:r>
            <a:endParaRPr lang="ru-RU" sz="1200" b="1" dirty="0">
              <a:solidFill>
                <a:srgbClr val="D41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26" y="451355"/>
            <a:ext cx="2836951" cy="3914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69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V="1">
            <a:off x="2681" y="118297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2541" y="341843"/>
            <a:ext cx="825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C4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600" b="1" dirty="0">
              <a:solidFill>
                <a:srgbClr val="0C48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92541" y="1402948"/>
            <a:ext cx="8229600" cy="4792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Поверка – необходимый элемент достоверности приборного учёта.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Фальсификация знаков поверки: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приводит к потере доверия между 	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ресурсоснабжающими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организациями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и потребителями энергии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легко отслеживается через 	государственные информационные 	системы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влечет за собой уголовную ответственность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6337" y="2097088"/>
            <a:ext cx="6306063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r>
              <a:rPr lang="en-US" sz="2000" b="1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kern="0" dirty="0" smtClean="0">
              <a:solidFill>
                <a:srgbClr val="0F45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5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</a:t>
            </a:r>
            <a: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190020, г. Санкт-Петербург, </a:t>
            </a:r>
            <a:endParaRPr lang="ru-RU" sz="1500" kern="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5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</a:t>
            </a:r>
            <a: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Обводного канала, 150</a:t>
            </a:r>
            <a:b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u="sng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www.logika-consortium.ru</a:t>
            </a:r>
            <a:r>
              <a:rPr lang="ru-RU" sz="1500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kern="0" dirty="0">
                <a:solidFill>
                  <a:srgbClr val="005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kern="0" dirty="0">
                <a:solidFill>
                  <a:srgbClr val="005C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Данилин Константин Павлович</a:t>
            </a:r>
            <a:r>
              <a:rPr lang="en-US" sz="1500" kern="0" dirty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kern="0" dirty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i="1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коммерческого отдела </a:t>
            </a:r>
          </a:p>
          <a:p>
            <a:pPr algn="r"/>
            <a:r>
              <a:rPr lang="ru-RU" sz="1500" i="1" kern="0" dirty="0" smtClean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Ремонта и поверки СИ АО «ТЭМ»</a:t>
            </a:r>
            <a:r>
              <a:rPr lang="en-US" sz="1500" i="1" kern="0" dirty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i="1" kern="0" dirty="0">
                <a:solidFill>
                  <a:srgbClr val="0F450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тел</a:t>
            </a:r>
            <a: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(921) </a:t>
            </a:r>
            <a:r>
              <a:rPr lang="ru-RU" sz="15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780-04-99</a:t>
            </a:r>
            <a: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5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danilin.k@tem.spb.ru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 txBox="1">
            <a:spLocks/>
          </p:cNvSpPr>
          <p:nvPr/>
        </p:nvSpPr>
        <p:spPr>
          <a:xfrm>
            <a:off x="5423735" y="2021360"/>
            <a:ext cx="3498792" cy="35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None/>
            </a:pPr>
            <a:endParaRPr lang="ru-RU" sz="1400" dirty="0" smtClean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0" y="119123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50445" y="169671"/>
            <a:ext cx="793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ПОВЕРКА – ОСНОВА ДОСТОВЕРНОСТИ ПРИБОРНОГО УЧЁТА</a:t>
            </a:r>
            <a:endParaRPr lang="ru-RU" sz="2800" b="1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378" r="193" b="543"/>
          <a:stretch/>
        </p:blipFill>
        <p:spPr>
          <a:xfrm>
            <a:off x="468313" y="1442993"/>
            <a:ext cx="5333733" cy="3389105"/>
          </a:xfrm>
          <a:prstGeom prst="rect">
            <a:avLst/>
          </a:prstGeom>
        </p:spPr>
      </p:pic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0" y="5175018"/>
            <a:ext cx="8759792" cy="588456"/>
          </a:xfrm>
        </p:spPr>
        <p:txBody>
          <a:bodyPr anchor="t">
            <a:noAutofit/>
          </a:bodyPr>
          <a:lstStyle/>
          <a:p>
            <a:pPr marL="400050" lvl="1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ДОСТОВЕРНЫЙ ПРИБОРНЫЙ УЧЁТ ВОЗМОЖЕН, ЕСЛИ ЕСТЬ УВЕРЕННОСТЬ </a:t>
            </a:r>
            <a:br>
              <a:rPr lang="ru-RU" sz="16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ПОВЕРКИ И ЧЕСТНОСТИ ПОВЕРЯЮЩИХ ОРГАНИЗАЦИЙ</a:t>
            </a:r>
            <a:endParaRPr lang="ru-RU" sz="1600" b="1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C:\Users\Наташа\Desktop\1109-25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85" y="1442993"/>
            <a:ext cx="1098603" cy="115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85123" y="2722962"/>
            <a:ext cx="15746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«Но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главное, что необходимо, это, — когда мы пишем закон для всей страны, — иметь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виду разумных и сильных,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пьяных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слабых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П.А. Столыпин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6190125" y="1685658"/>
            <a:ext cx="2528881" cy="208018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74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5607" y="1665288"/>
            <a:ext cx="2528881" cy="208018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74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2866" y="1685658"/>
            <a:ext cx="2528881" cy="208018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747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98568" y="2163973"/>
            <a:ext cx="3498792" cy="358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None/>
            </a:pPr>
            <a:endParaRPr lang="ru-RU" sz="1400" dirty="0" smtClean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0" y="119123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0779" y="104582"/>
            <a:ext cx="7938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64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НУЖЕН ДОСТОВЕРНЫЙ ПРИБОРНЫЙ УЧЁТ</a:t>
            </a:r>
            <a:r>
              <a:rPr lang="en-US" sz="3200" b="1" dirty="0" smtClean="0">
                <a:solidFill>
                  <a:srgbClr val="164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rgbClr val="164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223152" y="3852784"/>
            <a:ext cx="2470621" cy="1195269"/>
          </a:xfrm>
        </p:spPr>
        <p:txBody>
          <a:bodyPr anchor="t">
            <a:noAutofit/>
          </a:bodyPr>
          <a:lstStyle/>
          <a:p>
            <a:pPr marL="457200" lvl="1" indent="0" algn="ctr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ПОТРЕБИТЕЛЯМ РЕСУРСОВ:</a:t>
            </a:r>
            <a:b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СОБСТВЕННИКАМ И АРЕНДАТОРАМ</a:t>
            </a:r>
            <a:endParaRPr lang="ru-RU" sz="1600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Program Files\Microsoft Office\MEDIA\CAGCAT10\j0199727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62" y="1997520"/>
            <a:ext cx="1768219" cy="15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30" y="1878912"/>
            <a:ext cx="1419939" cy="175114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\Microsoft Office\MEDIA\CAGCAT10\j0185604.wmf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8389" r="6954" b="6236"/>
          <a:stretch/>
        </p:blipFill>
        <p:spPr bwMode="auto">
          <a:xfrm>
            <a:off x="809971" y="1840247"/>
            <a:ext cx="1826137" cy="1712004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2766008" y="3871817"/>
            <a:ext cx="3340272" cy="645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РЕСУРСОСНАБЖАЮЩИМ  ОРГАНИЗАЦИЯМ</a:t>
            </a:r>
            <a:endParaRPr lang="ru-RU" sz="1600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900457" y="3847454"/>
            <a:ext cx="2777155" cy="995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ОТВЕТСТВЕННЫМ ОБСЛУЖИВАЮЩИМ</a:t>
            </a:r>
            <a:b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КОМПАНИЯМ</a:t>
            </a:r>
            <a:endParaRPr lang="ru-RU" sz="1600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033693" y="1540461"/>
            <a:ext cx="3129966" cy="368232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0808" y="1520826"/>
            <a:ext cx="3109127" cy="370196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0" y="119123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7255" y="139187"/>
            <a:ext cx="7938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ДОСТОВЕРНЫЙ ПРИБОРНЫЙ УЧЁТ </a:t>
            </a:r>
          </a:p>
          <a:p>
            <a:r>
              <a:rPr lang="ru-RU" sz="3200" b="1" dirty="0" smtClean="0">
                <a:solidFill>
                  <a:srgbClr val="0747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НУЖЕН</a:t>
            </a:r>
            <a:endParaRPr lang="ru-RU" sz="3200" b="1" dirty="0">
              <a:solidFill>
                <a:srgbClr val="0747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255636" y="1665207"/>
            <a:ext cx="3579470" cy="1425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НЕДОБРОСОВЕСТНЫМ ОБСЛУЖИВАЮЩИМ ОРГАНИЗАЦИЯМ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132341" y="1665207"/>
            <a:ext cx="293267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ЧАСТНЫМ ЛИЦАМ,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ВОВЛЕЧЕНЫ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ДЕЯТЕЛЬНОСТЬ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ФАЛЬСИФИКАЦИИ 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 ПОВЕРКИ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-1500000">
            <a:off x="6223587" y="4259861"/>
            <a:ext cx="2257897" cy="119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5807179" y="4184354"/>
            <a:ext cx="3041281" cy="1512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3" y="2726728"/>
            <a:ext cx="2659456" cy="23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V="1">
            <a:off x="0" y="119123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7255" y="139187"/>
            <a:ext cx="7938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64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 ВСЕХ </a:t>
            </a:r>
            <a:br>
              <a:rPr lang="ru-RU" sz="3200" b="1" dirty="0" smtClean="0">
                <a:solidFill>
                  <a:srgbClr val="1642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1642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ПРОВЕДЁННЫХ ПОВЕРОК</a:t>
            </a:r>
            <a:endParaRPr lang="ru-RU" sz="3200" b="1" dirty="0">
              <a:solidFill>
                <a:srgbClr val="1642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idx="1"/>
          </p:nvPr>
        </p:nvSpPr>
        <p:spPr>
          <a:xfrm>
            <a:off x="392088" y="4230454"/>
            <a:ext cx="8265426" cy="322717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Сведения о результатах поверки СИ, находящихся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сфере государственного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регулирования,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аккредитованными юридическими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лицами 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индивидуальными предпринимателями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проводившими поверку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СИ, передаются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Федеральный информационный фонд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обеспечению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единства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*Приказ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Минпромторга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России от 20 августа 2014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264" b="8667"/>
          <a:stretch/>
        </p:blipFill>
        <p:spPr>
          <a:xfrm>
            <a:off x="468313" y="1365010"/>
            <a:ext cx="5515426" cy="27168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-1620000">
            <a:off x="2465297" y="2864602"/>
            <a:ext cx="48706" cy="103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-1620000">
            <a:off x="2392977" y="2764785"/>
            <a:ext cx="119377" cy="16414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V="1">
            <a:off x="2681" y="1496015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7255" y="139187"/>
            <a:ext cx="79384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C4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ОФИЦИАЛЬНОЙ </a:t>
            </a:r>
            <a:r>
              <a:rPr lang="ru-RU" sz="2600" b="1" dirty="0" smtClean="0">
                <a:solidFill>
                  <a:srgbClr val="0C4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–</a:t>
            </a:r>
          </a:p>
          <a:p>
            <a:r>
              <a:rPr lang="ru-RU" sz="2600" b="1" dirty="0" smtClean="0">
                <a:solidFill>
                  <a:srgbClr val="0C4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ИНФОРМАЦИОННЫЙ ФОНД ПО ОБЕСПЕЧЕНИЮ ЕДИНСТВА ИЗМЕРЕНИЙ</a:t>
            </a:r>
            <a:endParaRPr lang="ru-RU" sz="2600" b="1" dirty="0">
              <a:solidFill>
                <a:srgbClr val="0C48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-1620000">
            <a:off x="2465297" y="2864602"/>
            <a:ext cx="48706" cy="1036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-1620000">
            <a:off x="2392977" y="2764785"/>
            <a:ext cx="119377" cy="16414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655354"/>
            <a:ext cx="5327530" cy="4281339"/>
          </a:xfrm>
        </p:spPr>
      </p:pic>
    </p:spTree>
    <p:extLst>
      <p:ext uri="{BB962C8B-B14F-4D97-AF65-F5344CB8AC3E}">
        <p14:creationId xmlns:p14="http://schemas.microsoft.com/office/powerpoint/2010/main" val="659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V="1">
            <a:off x="2681" y="118297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4684" y="237888"/>
            <a:ext cx="8257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C48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ФАЛЬСИФИКАЦИЮ ЗНАКОВ ПОВЕРКИ И СВИДЕТЕЛЬСТВ О ПОВЕРКЕ</a:t>
            </a:r>
            <a:endParaRPr lang="ru-RU" sz="2500" b="1" dirty="0">
              <a:solidFill>
                <a:srgbClr val="0C48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4683" y="1982609"/>
            <a:ext cx="5141144" cy="48965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327 УК РФ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подделка, изготовление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сбыт поддельных документов, государственных наград, штампов, печатей,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бланков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100 000 тысяч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рублей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ущерба по данной статье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 12 лет лишения свободы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r="2866"/>
          <a:stretch/>
        </p:blipFill>
        <p:spPr>
          <a:xfrm>
            <a:off x="5535827" y="2097088"/>
            <a:ext cx="3130380" cy="208942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23787" y="4188279"/>
            <a:ext cx="3427113" cy="805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уголовного дела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№ 1-63/14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Чайковский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городской суд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903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единительная линия 35"/>
          <p:cNvCxnSpPr/>
          <p:nvPr/>
        </p:nvCxnSpPr>
        <p:spPr>
          <a:xfrm flipV="1">
            <a:off x="2681" y="118297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2541" y="167314"/>
            <a:ext cx="8257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44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</a:t>
            </a:r>
            <a:r>
              <a:rPr lang="ru-RU" sz="3000" b="1" dirty="0" smtClean="0">
                <a:solidFill>
                  <a:srgbClr val="044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rgbClr val="044A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rgbClr val="044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000" b="1" dirty="0" smtClean="0">
                <a:solidFill>
                  <a:srgbClr val="044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ФАЛЬСИФИЦИРОВАННАЯ  ПОВЕРКА</a:t>
            </a:r>
            <a:endParaRPr lang="ru-RU" sz="3000" b="1" dirty="0">
              <a:solidFill>
                <a:srgbClr val="044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51352" y="2045043"/>
            <a:ext cx="5118573" cy="4792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ПРИБОРЫ ПОКАЗЫВАЮТ БОЛЬШЕ: БОЛЬШЕ ПЛАТИТ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ПОКАЗАНИЯ ПРИБОРОВ МЕНЬШЕ РЕАЛЬНЫХ: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ПЕРЕРАСЧЁТ И ШТРАФЫ </a:t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РЕСУРСОСНАБЖАЮЩИХ ОРГАНИЗАЦИЙ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b="2550"/>
          <a:stretch/>
        </p:blipFill>
        <p:spPr>
          <a:xfrm>
            <a:off x="5149719" y="1276865"/>
            <a:ext cx="3500010" cy="49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8312" y="1435631"/>
            <a:ext cx="8181415" cy="21332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t="4876" b="4828"/>
          <a:stretch/>
        </p:blipFill>
        <p:spPr>
          <a:xfrm>
            <a:off x="5222791" y="1445841"/>
            <a:ext cx="2898444" cy="20430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8313" y="4109585"/>
            <a:ext cx="8181415" cy="18957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2681" y="1182977"/>
            <a:ext cx="9144000" cy="25168"/>
          </a:xfrm>
          <a:prstGeom prst="line">
            <a:avLst/>
          </a:prstGeom>
          <a:ln w="12700">
            <a:solidFill>
              <a:srgbClr val="084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2541" y="105759"/>
            <a:ext cx="8257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C4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НЕДОБРОСОВЕСТНЫЕ ПОСТАВЩИКИ МЕТРОЛОГИЧЕСКИХ УСЛУГ</a:t>
            </a:r>
            <a:endParaRPr lang="ru-RU" sz="3000" b="1" dirty="0">
              <a:solidFill>
                <a:srgbClr val="0C4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174417" y="2097088"/>
            <a:ext cx="2812697" cy="5745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87114" y="4354369"/>
            <a:ext cx="4536781" cy="1406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РЕЕСТР НЕДОБРОСОВЕСТНЫХ ПОСТАВЩИКОВ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19593" y="3618379"/>
            <a:ext cx="380379" cy="41491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"/>
          <a:stretch/>
        </p:blipFill>
        <p:spPr>
          <a:xfrm>
            <a:off x="1821697" y="4165506"/>
            <a:ext cx="1770003" cy="17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2194</TotalTime>
  <Words>126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Курагина Татьяна Валерьевна</dc:creator>
  <cp:lastModifiedBy>Воднева Наталия Сергеевна</cp:lastModifiedBy>
  <cp:revision>171</cp:revision>
  <cp:lastPrinted>2017-11-14T13:57:33Z</cp:lastPrinted>
  <dcterms:created xsi:type="dcterms:W3CDTF">2017-03-31T11:38:05Z</dcterms:created>
  <dcterms:modified xsi:type="dcterms:W3CDTF">2017-11-14T15:00:03Z</dcterms:modified>
</cp:coreProperties>
</file>