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256" r:id="rId2"/>
    <p:sldId id="264" r:id="rId3"/>
    <p:sldId id="320" r:id="rId4"/>
    <p:sldId id="319" r:id="rId5"/>
    <p:sldId id="312" r:id="rId6"/>
    <p:sldId id="314" r:id="rId7"/>
    <p:sldId id="318" r:id="rId8"/>
    <p:sldId id="316" r:id="rId9"/>
    <p:sldId id="321" r:id="rId10"/>
    <p:sldId id="308" r:id="rId11"/>
    <p:sldId id="303" r:id="rId12"/>
  </p:sldIdLst>
  <p:sldSz cx="12192000" cy="6858000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788"/>
    <a:srgbClr val="00529C"/>
    <a:srgbClr val="00396C"/>
    <a:srgbClr val="D0D8E8"/>
    <a:srgbClr val="5F5F5F"/>
    <a:srgbClr val="336699"/>
    <a:srgbClr val="3366CC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1" autoAdjust="0"/>
  </p:normalViewPr>
  <p:slideViewPr>
    <p:cSldViewPr>
      <p:cViewPr varScale="1">
        <p:scale>
          <a:sx n="110" d="100"/>
          <a:sy n="110" d="100"/>
        </p:scale>
        <p:origin x="594" y="114"/>
      </p:cViewPr>
      <p:guideLst>
        <p:guide orient="horz" pos="2160"/>
        <p:guide pos="7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2F074-B6CD-4D7C-AAF8-D442C49A7A1D}" type="doc">
      <dgm:prSet loTypeId="urn:microsoft.com/office/officeart/2005/8/layout/pyramid1" loCatId="pyramid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E96E4C0-3E78-40EC-828F-8F56647C7C10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Профес-сиональная</a:t>
          </a:r>
          <a:endParaRPr lang="ru-RU" dirty="0"/>
        </a:p>
      </dgm:t>
    </dgm:pt>
    <dgm:pt modelId="{5089EED0-B2C5-4B79-9CD8-03F96C1DDD0A}" type="parTrans" cxnId="{35FD84E7-0651-444C-B167-0ABA21405D6B}">
      <dgm:prSet/>
      <dgm:spPr/>
      <dgm:t>
        <a:bodyPr/>
        <a:lstStyle/>
        <a:p>
          <a:endParaRPr lang="ru-RU"/>
        </a:p>
      </dgm:t>
    </dgm:pt>
    <dgm:pt modelId="{3E15C14A-32FF-4212-AF78-6D2226362D1E}" type="sibTrans" cxnId="{35FD84E7-0651-444C-B167-0ABA21405D6B}">
      <dgm:prSet/>
      <dgm:spPr/>
      <dgm:t>
        <a:bodyPr/>
        <a:lstStyle/>
        <a:p>
          <a:endParaRPr lang="ru-RU"/>
        </a:p>
      </dgm:t>
    </dgm:pt>
    <dgm:pt modelId="{A0274CAE-FD13-412C-BFE7-B21BEB7C97AE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Стандартная</a:t>
          </a:r>
          <a:endParaRPr lang="ru-RU" dirty="0"/>
        </a:p>
      </dgm:t>
    </dgm:pt>
    <dgm:pt modelId="{60A01B96-D0DE-4145-A235-0212995813A1}" type="parTrans" cxnId="{8D7ECFA0-76B3-42E0-B542-03D323570956}">
      <dgm:prSet/>
      <dgm:spPr/>
      <dgm:t>
        <a:bodyPr/>
        <a:lstStyle/>
        <a:p>
          <a:endParaRPr lang="ru-RU"/>
        </a:p>
      </dgm:t>
    </dgm:pt>
    <dgm:pt modelId="{817346E1-B1B3-43EC-9579-A2B31E3B47CD}" type="sibTrans" cxnId="{8D7ECFA0-76B3-42E0-B542-03D323570956}">
      <dgm:prSet/>
      <dgm:spPr/>
      <dgm:t>
        <a:bodyPr/>
        <a:lstStyle/>
        <a:p>
          <a:endParaRPr lang="ru-RU"/>
        </a:p>
      </dgm:t>
    </dgm:pt>
    <dgm:pt modelId="{D1B15483-EB51-4793-8A53-6947E7C58FA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отображения информации с использованием топографических карт и мнемосхем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36327-3BE5-44B3-B892-DB22E6ED6542}" type="parTrans" cxnId="{661498DE-3673-4130-B1EB-63E601DC59C8}">
      <dgm:prSet/>
      <dgm:spPr/>
      <dgm:t>
        <a:bodyPr/>
        <a:lstStyle/>
        <a:p>
          <a:endParaRPr lang="ru-RU"/>
        </a:p>
      </dgm:t>
    </dgm:pt>
    <dgm:pt modelId="{89D66444-870E-4A0E-AA66-D915143432EB}" type="sibTrans" cxnId="{661498DE-3673-4130-B1EB-63E601DC59C8}">
      <dgm:prSet/>
      <dgm:spPr/>
      <dgm:t>
        <a:bodyPr/>
        <a:lstStyle/>
        <a:p>
          <a:endParaRPr lang="ru-RU"/>
        </a:p>
      </dgm:t>
    </dgm:pt>
    <dgm:pt modelId="{6D345BAA-98FE-4963-BDCE-08985F618ECB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исполнение заданий (корректировка времени, рассылка параметров холодной воды)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44C73-0507-431B-AF1C-FE687D57B4AB}" type="parTrans" cxnId="{F1D4722E-C434-462D-9C78-351495AC8D04}">
      <dgm:prSet/>
      <dgm:spPr/>
      <dgm:t>
        <a:bodyPr/>
        <a:lstStyle/>
        <a:p>
          <a:endParaRPr lang="ru-RU"/>
        </a:p>
      </dgm:t>
    </dgm:pt>
    <dgm:pt modelId="{BF0E4C4C-7DC1-455A-BA93-BADBFDE728D7}" type="sibTrans" cxnId="{F1D4722E-C434-462D-9C78-351495AC8D04}">
      <dgm:prSet/>
      <dgm:spPr/>
      <dgm:t>
        <a:bodyPr/>
        <a:lstStyle/>
        <a:p>
          <a:endParaRPr lang="ru-RU"/>
        </a:p>
      </dgm:t>
    </dgm:pt>
    <dgm:pt modelId="{06B61EAA-7169-4FFA-9AE4-B03C0471EF53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чтение, хранение и вывод накопленных приборами данных (архивов) и текущих значений контролируемых  параметров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1682D-405E-47EF-A364-B13F8FF0D468}" type="parTrans" cxnId="{682ADDFE-DF01-4CA0-9D4E-487C692C9D46}">
      <dgm:prSet/>
      <dgm:spPr/>
      <dgm:t>
        <a:bodyPr/>
        <a:lstStyle/>
        <a:p>
          <a:endParaRPr lang="ru-RU"/>
        </a:p>
      </dgm:t>
    </dgm:pt>
    <dgm:pt modelId="{C11FE43B-967F-4A72-8809-8010B42A9EE5}" type="sibTrans" cxnId="{682ADDFE-DF01-4CA0-9D4E-487C692C9D46}">
      <dgm:prSet/>
      <dgm:spPr/>
      <dgm:t>
        <a:bodyPr/>
        <a:lstStyle/>
        <a:p>
          <a:endParaRPr lang="ru-RU"/>
        </a:p>
      </dgm:t>
    </dgm:pt>
    <dgm:pt modelId="{4CB9C79B-98C5-4727-9E9E-96B287A8FA5C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ведомостей учета (отчетов)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0ABB5-6933-4253-8E5D-471D72348527}" type="parTrans" cxnId="{DA29B940-40B1-4C53-A0B1-4BA46A44474E}">
      <dgm:prSet/>
      <dgm:spPr/>
      <dgm:t>
        <a:bodyPr/>
        <a:lstStyle/>
        <a:p>
          <a:endParaRPr lang="ru-RU"/>
        </a:p>
      </dgm:t>
    </dgm:pt>
    <dgm:pt modelId="{634DCEB6-3CBF-4D3B-A3E5-F1631A5ADFA3}" type="sibTrans" cxnId="{DA29B940-40B1-4C53-A0B1-4BA46A44474E}">
      <dgm:prSet/>
      <dgm:spPr/>
      <dgm:t>
        <a:bodyPr/>
        <a:lstStyle/>
        <a:p>
          <a:endParaRPr lang="ru-RU"/>
        </a:p>
      </dgm:t>
    </dgm:pt>
    <dgm:pt modelId="{2B68FA5B-D191-41E2-8F49-C2F14A31D13A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анализ приборных данных</a:t>
          </a:r>
        </a:p>
      </dgm:t>
    </dgm:pt>
    <dgm:pt modelId="{33794A3C-A42E-4E04-BD24-2C6CEC671D79}" type="parTrans" cxnId="{B27985DF-EDA5-4B47-9498-4346DDF4FE82}">
      <dgm:prSet/>
      <dgm:spPr/>
      <dgm:t>
        <a:bodyPr/>
        <a:lstStyle/>
        <a:p>
          <a:endParaRPr lang="ru-RU"/>
        </a:p>
      </dgm:t>
    </dgm:pt>
    <dgm:pt modelId="{E146264A-15C3-458E-8DA4-2B26B79D749A}" type="sibTrans" cxnId="{B27985DF-EDA5-4B47-9498-4346DDF4FE82}">
      <dgm:prSet/>
      <dgm:spPr/>
      <dgm:t>
        <a:bodyPr/>
        <a:lstStyle/>
        <a:p>
          <a:endParaRPr lang="ru-RU"/>
        </a:p>
      </dgm:t>
    </dgm:pt>
    <dgm:pt modelId="{35AE9F33-1D90-4596-A787-EBBA846C742D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интеграция с государственными и региональными информационными системами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4552E-6D5E-4733-89C9-3270FA9BC1FA}" type="parTrans" cxnId="{7C839E82-C0B3-43FD-A6AA-8A3F473ECAFC}">
      <dgm:prSet/>
      <dgm:spPr/>
      <dgm:t>
        <a:bodyPr/>
        <a:lstStyle/>
        <a:p>
          <a:endParaRPr lang="ru-RU"/>
        </a:p>
      </dgm:t>
    </dgm:pt>
    <dgm:pt modelId="{0F9D65C0-F48C-4401-B02A-AFA9BDFEDBD6}" type="sibTrans" cxnId="{7C839E82-C0B3-43FD-A6AA-8A3F473ECAFC}">
      <dgm:prSet/>
      <dgm:spPr/>
      <dgm:t>
        <a:bodyPr/>
        <a:lstStyle/>
        <a:p>
          <a:endParaRPr lang="ru-RU"/>
        </a:p>
      </dgm:t>
    </dgm:pt>
    <dgm:pt modelId="{D415FE1A-E04E-4666-BE5E-B03D7F56854F}">
      <dgm:prSet phldrT="[Текст]" custT="1"/>
      <dgm:spPr/>
      <dgm:t>
        <a:bodyPr/>
        <a:lstStyle/>
        <a:p>
          <a:endParaRPr lang="ru-RU" sz="2100" b="1" dirty="0" smtClean="0">
            <a:ln>
              <a:noFill/>
            </a:ln>
          </a:endParaRPr>
        </a:p>
        <a:p>
          <a:endParaRPr lang="ru-RU" sz="2100" b="1" dirty="0" smtClean="0">
            <a:ln>
              <a:noFill/>
            </a:ln>
          </a:endParaRPr>
        </a:p>
        <a:p>
          <a:r>
            <a:rPr lang="ru-RU" sz="2800" b="1" dirty="0" smtClean="0">
              <a:ln>
                <a:noFill/>
              </a:ln>
            </a:rPr>
            <a:t>Базовая</a:t>
          </a:r>
          <a:endParaRPr lang="ru-RU" sz="2800" dirty="0">
            <a:ln>
              <a:noFill/>
            </a:ln>
          </a:endParaRPr>
        </a:p>
      </dgm:t>
    </dgm:pt>
    <dgm:pt modelId="{4B9FDEFE-6CF5-4F09-AD93-7433379043E0}" type="sibTrans" cxnId="{318D24DF-BCDC-4E86-AB9E-FAAC367C281B}">
      <dgm:prSet/>
      <dgm:spPr/>
      <dgm:t>
        <a:bodyPr/>
        <a:lstStyle/>
        <a:p>
          <a:endParaRPr lang="ru-RU"/>
        </a:p>
      </dgm:t>
    </dgm:pt>
    <dgm:pt modelId="{0345707F-C9C4-43C9-B2D7-0F5BA2B54C93}" type="parTrans" cxnId="{318D24DF-BCDC-4E86-AB9E-FAAC367C281B}">
      <dgm:prSet/>
      <dgm:spPr/>
      <dgm:t>
        <a:bodyPr/>
        <a:lstStyle/>
        <a:p>
          <a:endParaRPr lang="ru-RU"/>
        </a:p>
      </dgm:t>
    </dgm:pt>
    <dgm:pt modelId="{C0284F67-2A57-45CC-B467-6910AD3E1336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журналы состояния 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7A7EB-7E7E-46D0-BA61-ED396E3856C8}" type="parTrans" cxnId="{95C34FC7-57B7-4498-BA4B-F689C0E13513}">
      <dgm:prSet/>
      <dgm:spPr/>
      <dgm:t>
        <a:bodyPr/>
        <a:lstStyle/>
        <a:p>
          <a:endParaRPr lang="ru-RU"/>
        </a:p>
      </dgm:t>
    </dgm:pt>
    <dgm:pt modelId="{792C7964-BD7C-4F4B-BE28-CC9544D6864D}" type="sibTrans" cxnId="{95C34FC7-57B7-4498-BA4B-F689C0E13513}">
      <dgm:prSet/>
      <dgm:spPr/>
      <dgm:t>
        <a:bodyPr/>
        <a:lstStyle/>
        <a:p>
          <a:endParaRPr lang="ru-RU"/>
        </a:p>
      </dgm:t>
    </dgm:pt>
    <dgm:pt modelId="{F797D823-C39A-41ED-AFA1-D24D1A3BFE6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автоматическое формирование отчетов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3DE88-8107-4B2F-B2A8-EDFF0AAF7729}" type="parTrans" cxnId="{C26864F4-EA42-4879-BAB3-2AC31AFB7F50}">
      <dgm:prSet/>
      <dgm:spPr/>
      <dgm:t>
        <a:bodyPr/>
        <a:lstStyle/>
        <a:p>
          <a:endParaRPr lang="ru-RU"/>
        </a:p>
      </dgm:t>
    </dgm:pt>
    <dgm:pt modelId="{30E7E11C-6076-496C-A1C0-E25E26DD8A53}" type="sibTrans" cxnId="{C26864F4-EA42-4879-BAB3-2AC31AFB7F50}">
      <dgm:prSet/>
      <dgm:spPr/>
      <dgm:t>
        <a:bodyPr/>
        <a:lstStyle/>
        <a:p>
          <a:endParaRPr lang="ru-RU"/>
        </a:p>
      </dgm:t>
    </dgm:pt>
    <dgm:pt modelId="{BAADED38-212B-47CD-AB88-3810EFF7D238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доступ к данным через OPC-интерфейс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2F31A-0D1E-4980-9E2B-7BDECB68C966}" type="parTrans" cxnId="{6C0AB38C-2015-41FD-973C-08B4D3FD01A2}">
      <dgm:prSet/>
      <dgm:spPr/>
      <dgm:t>
        <a:bodyPr/>
        <a:lstStyle/>
        <a:p>
          <a:endParaRPr lang="ru-RU"/>
        </a:p>
      </dgm:t>
    </dgm:pt>
    <dgm:pt modelId="{B3981415-1C06-4670-B6BB-5A8CC5586BAA}" type="sibTrans" cxnId="{6C0AB38C-2015-41FD-973C-08B4D3FD01A2}">
      <dgm:prSet/>
      <dgm:spPr/>
      <dgm:t>
        <a:bodyPr/>
        <a:lstStyle/>
        <a:p>
          <a:endParaRPr lang="ru-RU"/>
        </a:p>
      </dgm:t>
    </dgm:pt>
    <dgm:pt modelId="{356BD3A3-0C26-41BD-83A3-4A31BC1DF4E9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паспортизация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978A6-830A-417C-82E6-CE01A6FB9CA4}" type="parTrans" cxnId="{6C5399D3-57ED-4B23-B7D6-A27003E3A8D7}">
      <dgm:prSet/>
      <dgm:spPr/>
      <dgm:t>
        <a:bodyPr/>
        <a:lstStyle/>
        <a:p>
          <a:endParaRPr lang="ru-RU"/>
        </a:p>
      </dgm:t>
    </dgm:pt>
    <dgm:pt modelId="{12E00B96-AA48-495B-B794-0F877740955D}" type="sibTrans" cxnId="{6C5399D3-57ED-4B23-B7D6-A27003E3A8D7}">
      <dgm:prSet/>
      <dgm:spPr/>
      <dgm:t>
        <a:bodyPr/>
        <a:lstStyle/>
        <a:p>
          <a:endParaRPr lang="ru-RU"/>
        </a:p>
      </dgm:t>
    </dgm:pt>
    <dgm:pt modelId="{55FD4841-2B57-4219-8E30-D84EFD285807}" type="pres">
      <dgm:prSet presAssocID="{33F2F074-B6CD-4D7C-AAF8-D442C49A7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5DDF0-2F00-4E2A-8FDA-46B72EA7064F}" type="pres">
      <dgm:prSet presAssocID="{6E96E4C0-3E78-40EC-828F-8F56647C7C10}" presName="Name8" presStyleCnt="0"/>
      <dgm:spPr/>
    </dgm:pt>
    <dgm:pt modelId="{2E569BE9-682F-4589-B4E2-3F3FD0BDB3C0}" type="pres">
      <dgm:prSet presAssocID="{6E96E4C0-3E78-40EC-828F-8F56647C7C10}" presName="acctBkgd" presStyleLbl="alignAcc1" presStyleIdx="0" presStyleCnt="3" custScaleY="100000" custLinFactNeighborX="731"/>
      <dgm:spPr/>
      <dgm:t>
        <a:bodyPr/>
        <a:lstStyle/>
        <a:p>
          <a:endParaRPr lang="ru-RU"/>
        </a:p>
      </dgm:t>
    </dgm:pt>
    <dgm:pt modelId="{4C669CB1-3497-4D37-92F9-0EDA9F87B272}" type="pres">
      <dgm:prSet presAssocID="{6E96E4C0-3E78-40EC-828F-8F56647C7C10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5D760-9754-4C9D-A422-F317201A5AE5}" type="pres">
      <dgm:prSet presAssocID="{6E96E4C0-3E78-40EC-828F-8F56647C7C1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726BF-099E-4FB2-A342-00019BDF78A1}" type="pres">
      <dgm:prSet presAssocID="{6E96E4C0-3E78-40EC-828F-8F56647C7C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2C97D-6416-43F1-A933-D4336D330989}" type="pres">
      <dgm:prSet presAssocID="{A0274CAE-FD13-412C-BFE7-B21BEB7C97AE}" presName="Name8" presStyleCnt="0"/>
      <dgm:spPr/>
    </dgm:pt>
    <dgm:pt modelId="{7C75AFCC-2C5E-426D-8653-41AF22962448}" type="pres">
      <dgm:prSet presAssocID="{A0274CAE-FD13-412C-BFE7-B21BEB7C97AE}" presName="acctBkgd" presStyleLbl="alignAcc1" presStyleIdx="1" presStyleCnt="3" custScaleY="96064" custLinFactNeighborY="-1968"/>
      <dgm:spPr/>
      <dgm:t>
        <a:bodyPr/>
        <a:lstStyle/>
        <a:p>
          <a:endParaRPr lang="ru-RU"/>
        </a:p>
      </dgm:t>
    </dgm:pt>
    <dgm:pt modelId="{C1BF4742-0215-42FE-9B5C-49AABDC9A4F5}" type="pres">
      <dgm:prSet presAssocID="{A0274CAE-FD13-412C-BFE7-B21BEB7C97AE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1A4DC-2146-4247-BF84-1AEE3DAF2353}" type="pres">
      <dgm:prSet presAssocID="{A0274CAE-FD13-412C-BFE7-B21BEB7C97AE}" presName="level" presStyleLbl="node1" presStyleIdx="1" presStyleCnt="3" custScaleY="76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4EF66-AB83-4769-B1EC-C3B0339DD7B1}" type="pres">
      <dgm:prSet presAssocID="{A0274CAE-FD13-412C-BFE7-B21BEB7C97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57333-53FA-4B57-B646-A84F51FD4F52}" type="pres">
      <dgm:prSet presAssocID="{D415FE1A-E04E-4666-BE5E-B03D7F56854F}" presName="Name8" presStyleCnt="0"/>
      <dgm:spPr/>
    </dgm:pt>
    <dgm:pt modelId="{3BBB3145-43D5-481D-B6EE-614F21AC2D32}" type="pres">
      <dgm:prSet presAssocID="{D415FE1A-E04E-4666-BE5E-B03D7F56854F}" presName="acctBkgd" presStyleLbl="alignAcc1" presStyleIdx="2" presStyleCnt="3" custScaleX="100000" custScaleY="100000"/>
      <dgm:spPr/>
      <dgm:t>
        <a:bodyPr/>
        <a:lstStyle/>
        <a:p>
          <a:endParaRPr lang="ru-RU"/>
        </a:p>
      </dgm:t>
    </dgm:pt>
    <dgm:pt modelId="{B1FC4A69-B4B6-49DE-959C-555B2BA5450D}" type="pres">
      <dgm:prSet presAssocID="{D415FE1A-E04E-4666-BE5E-B03D7F56854F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7D505-3339-4C7C-BDB0-69B284785DB6}" type="pres">
      <dgm:prSet presAssocID="{D415FE1A-E04E-4666-BE5E-B03D7F56854F}" presName="level" presStyleLbl="node1" presStyleIdx="2" presStyleCnt="3" custLinFactNeighborX="-3635" custLinFactNeighborY="2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FC3DD-F5B6-4842-B240-E5D84F2E4E27}" type="pres">
      <dgm:prSet presAssocID="{D415FE1A-E04E-4666-BE5E-B03D7F5685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864F4-EA42-4879-BAB3-2AC31AFB7F50}" srcId="{A0274CAE-FD13-412C-BFE7-B21BEB7C97AE}" destId="{F797D823-C39A-41ED-AFA1-D24D1A3BFE6A}" srcOrd="2" destOrd="0" parTransId="{94F3DE88-8107-4B2F-B2A8-EDFF0AAF7729}" sibTransId="{30E7E11C-6076-496C-A1C0-E25E26DD8A53}"/>
    <dgm:cxn modelId="{DA29B940-40B1-4C53-A0B1-4BA46A44474E}" srcId="{D415FE1A-E04E-4666-BE5E-B03D7F56854F}" destId="{4CB9C79B-98C5-4727-9E9E-96B287A8FA5C}" srcOrd="1" destOrd="0" parTransId="{C890ABB5-6933-4253-8E5D-471D72348527}" sibTransId="{634DCEB6-3CBF-4D3B-A3E5-F1631A5ADFA3}"/>
    <dgm:cxn modelId="{F1D4722E-C434-462D-9C78-351495AC8D04}" srcId="{A0274CAE-FD13-412C-BFE7-B21BEB7C97AE}" destId="{6D345BAA-98FE-4963-BDCE-08985F618ECB}" srcOrd="0" destOrd="0" parTransId="{0E144C73-0507-431B-AF1C-FE687D57B4AB}" sibTransId="{BF0E4C4C-7DC1-455A-BA93-BADBFDE728D7}"/>
    <dgm:cxn modelId="{318D24DF-BCDC-4E86-AB9E-FAAC367C281B}" srcId="{33F2F074-B6CD-4D7C-AAF8-D442C49A7A1D}" destId="{D415FE1A-E04E-4666-BE5E-B03D7F56854F}" srcOrd="2" destOrd="0" parTransId="{0345707F-C9C4-43C9-B2D7-0F5BA2B54C93}" sibTransId="{4B9FDEFE-6CF5-4F09-AD93-7433379043E0}"/>
    <dgm:cxn modelId="{E8FD005B-FC00-4A25-86DC-850108B71679}" type="presOf" srcId="{A0274CAE-FD13-412C-BFE7-B21BEB7C97AE}" destId="{7D21A4DC-2146-4247-BF84-1AEE3DAF2353}" srcOrd="0" destOrd="0" presId="urn:microsoft.com/office/officeart/2005/8/layout/pyramid1"/>
    <dgm:cxn modelId="{42AEFFBE-8079-404A-A2A4-0FDF20563A33}" type="presOf" srcId="{BAADED38-212B-47CD-AB88-3810EFF7D238}" destId="{7C75AFCC-2C5E-426D-8653-41AF22962448}" srcOrd="0" destOrd="1" presId="urn:microsoft.com/office/officeart/2005/8/layout/pyramid1"/>
    <dgm:cxn modelId="{B27985DF-EDA5-4B47-9498-4346DDF4FE82}" srcId="{6E96E4C0-3E78-40EC-828F-8F56647C7C10}" destId="{2B68FA5B-D191-41E2-8F49-C2F14A31D13A}" srcOrd="1" destOrd="0" parTransId="{33794A3C-A42E-4E04-BD24-2C6CEC671D79}" sibTransId="{E146264A-15C3-458E-8DA4-2B26B79D749A}"/>
    <dgm:cxn modelId="{95C34FC7-57B7-4498-BA4B-F689C0E13513}" srcId="{D415FE1A-E04E-4666-BE5E-B03D7F56854F}" destId="{C0284F67-2A57-45CC-B467-6910AD3E1336}" srcOrd="2" destOrd="0" parTransId="{E187A7EB-7E7E-46D0-BA61-ED396E3856C8}" sibTransId="{792C7964-BD7C-4F4B-BE28-CC9544D6864D}"/>
    <dgm:cxn modelId="{4311AD8F-082F-4A77-94AC-583D542534DF}" type="presOf" srcId="{6D345BAA-98FE-4963-BDCE-08985F618ECB}" destId="{7C75AFCC-2C5E-426D-8653-41AF22962448}" srcOrd="0" destOrd="0" presId="urn:microsoft.com/office/officeart/2005/8/layout/pyramid1"/>
    <dgm:cxn modelId="{7C839E82-C0B3-43FD-A6AA-8A3F473ECAFC}" srcId="{6E96E4C0-3E78-40EC-828F-8F56647C7C10}" destId="{35AE9F33-1D90-4596-A787-EBBA846C742D}" srcOrd="2" destOrd="0" parTransId="{0F64552E-6D5E-4733-89C9-3270FA9BC1FA}" sibTransId="{0F9D65C0-F48C-4401-B02A-AFA9BDFEDBD6}"/>
    <dgm:cxn modelId="{0386EAB2-C04F-4544-A749-06E52AC6CD2D}" type="presOf" srcId="{F797D823-C39A-41ED-AFA1-D24D1A3BFE6A}" destId="{C1BF4742-0215-42FE-9B5C-49AABDC9A4F5}" srcOrd="1" destOrd="2" presId="urn:microsoft.com/office/officeart/2005/8/layout/pyramid1"/>
    <dgm:cxn modelId="{6C0AB38C-2015-41FD-973C-08B4D3FD01A2}" srcId="{A0274CAE-FD13-412C-BFE7-B21BEB7C97AE}" destId="{BAADED38-212B-47CD-AB88-3810EFF7D238}" srcOrd="1" destOrd="0" parTransId="{2032F31A-0D1E-4980-9E2B-7BDECB68C966}" sibTransId="{B3981415-1C06-4670-B6BB-5A8CC5586BAA}"/>
    <dgm:cxn modelId="{E79D5E16-3EA5-4D45-8EC7-E103B057ADD9}" type="presOf" srcId="{35AE9F33-1D90-4596-A787-EBBA846C742D}" destId="{2E569BE9-682F-4589-B4E2-3F3FD0BDB3C0}" srcOrd="0" destOrd="2" presId="urn:microsoft.com/office/officeart/2005/8/layout/pyramid1"/>
    <dgm:cxn modelId="{35FD84E7-0651-444C-B167-0ABA21405D6B}" srcId="{33F2F074-B6CD-4D7C-AAF8-D442C49A7A1D}" destId="{6E96E4C0-3E78-40EC-828F-8F56647C7C10}" srcOrd="0" destOrd="0" parTransId="{5089EED0-B2C5-4B79-9CD8-03F96C1DDD0A}" sibTransId="{3E15C14A-32FF-4212-AF78-6D2226362D1E}"/>
    <dgm:cxn modelId="{A575BB08-2608-4ADB-8A4A-BFCFAAD7CDA3}" type="presOf" srcId="{D1B15483-EB51-4793-8A53-6947E7C58FAA}" destId="{4C669CB1-3497-4D37-92F9-0EDA9F87B272}" srcOrd="1" destOrd="0" presId="urn:microsoft.com/office/officeart/2005/8/layout/pyramid1"/>
    <dgm:cxn modelId="{A80748EA-7C16-47FD-ABC2-BD4467E7A2E2}" type="presOf" srcId="{4CB9C79B-98C5-4727-9E9E-96B287A8FA5C}" destId="{B1FC4A69-B4B6-49DE-959C-555B2BA5450D}" srcOrd="1" destOrd="1" presId="urn:microsoft.com/office/officeart/2005/8/layout/pyramid1"/>
    <dgm:cxn modelId="{D5710CA1-9EE1-415F-8738-780AFEA37F9C}" type="presOf" srcId="{6E96E4C0-3E78-40EC-828F-8F56647C7C10}" destId="{2ED726BF-099E-4FB2-A342-00019BDF78A1}" srcOrd="1" destOrd="0" presId="urn:microsoft.com/office/officeart/2005/8/layout/pyramid1"/>
    <dgm:cxn modelId="{D2247019-44F2-47A5-B0C1-AE0FE418FA8A}" type="presOf" srcId="{06B61EAA-7169-4FFA-9AE4-B03C0471EF53}" destId="{B1FC4A69-B4B6-49DE-959C-555B2BA5450D}" srcOrd="1" destOrd="0" presId="urn:microsoft.com/office/officeart/2005/8/layout/pyramid1"/>
    <dgm:cxn modelId="{8D7ECFA0-76B3-42E0-B542-03D323570956}" srcId="{33F2F074-B6CD-4D7C-AAF8-D442C49A7A1D}" destId="{A0274CAE-FD13-412C-BFE7-B21BEB7C97AE}" srcOrd="1" destOrd="0" parTransId="{60A01B96-D0DE-4145-A235-0212995813A1}" sibTransId="{817346E1-B1B3-43EC-9579-A2B31E3B47CD}"/>
    <dgm:cxn modelId="{6C5399D3-57ED-4B23-B7D6-A27003E3A8D7}" srcId="{A0274CAE-FD13-412C-BFE7-B21BEB7C97AE}" destId="{356BD3A3-0C26-41BD-83A3-4A31BC1DF4E9}" srcOrd="3" destOrd="0" parTransId="{CB2978A6-830A-417C-82E6-CE01A6FB9CA4}" sibTransId="{12E00B96-AA48-495B-B794-0F877740955D}"/>
    <dgm:cxn modelId="{E4CD1F8D-EB10-46F1-8D22-B6DF6459FB1D}" type="presOf" srcId="{4CB9C79B-98C5-4727-9E9E-96B287A8FA5C}" destId="{3BBB3145-43D5-481D-B6EE-614F21AC2D32}" srcOrd="0" destOrd="1" presId="urn:microsoft.com/office/officeart/2005/8/layout/pyramid1"/>
    <dgm:cxn modelId="{17566B4E-E208-4B62-8D16-09698E5FE6CD}" type="presOf" srcId="{C0284F67-2A57-45CC-B467-6910AD3E1336}" destId="{B1FC4A69-B4B6-49DE-959C-555B2BA5450D}" srcOrd="1" destOrd="2" presId="urn:microsoft.com/office/officeart/2005/8/layout/pyramid1"/>
    <dgm:cxn modelId="{9BF2DC6A-8C21-4222-93E0-256B3CC5D9FF}" type="presOf" srcId="{6E96E4C0-3E78-40EC-828F-8F56647C7C10}" destId="{7675D760-9754-4C9D-A422-F317201A5AE5}" srcOrd="0" destOrd="0" presId="urn:microsoft.com/office/officeart/2005/8/layout/pyramid1"/>
    <dgm:cxn modelId="{1B40136F-E4E5-4682-A657-DFF010407278}" type="presOf" srcId="{D415FE1A-E04E-4666-BE5E-B03D7F56854F}" destId="{07B7D505-3339-4C7C-BDB0-69B284785DB6}" srcOrd="0" destOrd="0" presId="urn:microsoft.com/office/officeart/2005/8/layout/pyramid1"/>
    <dgm:cxn modelId="{661498DE-3673-4130-B1EB-63E601DC59C8}" srcId="{6E96E4C0-3E78-40EC-828F-8F56647C7C10}" destId="{D1B15483-EB51-4793-8A53-6947E7C58FAA}" srcOrd="0" destOrd="0" parTransId="{BFE36327-3BE5-44B3-B892-DB22E6ED6542}" sibTransId="{89D66444-870E-4A0E-AA66-D915143432EB}"/>
    <dgm:cxn modelId="{99A01897-245C-4361-A23F-FB27B795C14A}" type="presOf" srcId="{F797D823-C39A-41ED-AFA1-D24D1A3BFE6A}" destId="{7C75AFCC-2C5E-426D-8653-41AF22962448}" srcOrd="0" destOrd="2" presId="urn:microsoft.com/office/officeart/2005/8/layout/pyramid1"/>
    <dgm:cxn modelId="{AEC8D435-E83E-4210-BF2B-68341ACB9778}" type="presOf" srcId="{356BD3A3-0C26-41BD-83A3-4A31BC1DF4E9}" destId="{7C75AFCC-2C5E-426D-8653-41AF22962448}" srcOrd="0" destOrd="3" presId="urn:microsoft.com/office/officeart/2005/8/layout/pyramid1"/>
    <dgm:cxn modelId="{D5E4C33A-4D17-4EFD-81E4-7AAA959904E1}" type="presOf" srcId="{33F2F074-B6CD-4D7C-AAF8-D442C49A7A1D}" destId="{55FD4841-2B57-4219-8E30-D84EFD285807}" srcOrd="0" destOrd="0" presId="urn:microsoft.com/office/officeart/2005/8/layout/pyramid1"/>
    <dgm:cxn modelId="{06B93AC7-493A-4813-AA49-2F6E7520F0CC}" type="presOf" srcId="{35AE9F33-1D90-4596-A787-EBBA846C742D}" destId="{4C669CB1-3497-4D37-92F9-0EDA9F87B272}" srcOrd="1" destOrd="2" presId="urn:microsoft.com/office/officeart/2005/8/layout/pyramid1"/>
    <dgm:cxn modelId="{08981707-646C-4DB7-92C0-64004B17A8F0}" type="presOf" srcId="{D1B15483-EB51-4793-8A53-6947E7C58FAA}" destId="{2E569BE9-682F-4589-B4E2-3F3FD0BDB3C0}" srcOrd="0" destOrd="0" presId="urn:microsoft.com/office/officeart/2005/8/layout/pyramid1"/>
    <dgm:cxn modelId="{88443926-C722-468D-9F42-98A550DBC054}" type="presOf" srcId="{2B68FA5B-D191-41E2-8F49-C2F14A31D13A}" destId="{4C669CB1-3497-4D37-92F9-0EDA9F87B272}" srcOrd="1" destOrd="1" presId="urn:microsoft.com/office/officeart/2005/8/layout/pyramid1"/>
    <dgm:cxn modelId="{89848D52-F07E-4C90-9374-AD272579AC77}" type="presOf" srcId="{06B61EAA-7169-4FFA-9AE4-B03C0471EF53}" destId="{3BBB3145-43D5-481D-B6EE-614F21AC2D32}" srcOrd="0" destOrd="0" presId="urn:microsoft.com/office/officeart/2005/8/layout/pyramid1"/>
    <dgm:cxn modelId="{682ADDFE-DF01-4CA0-9D4E-487C692C9D46}" srcId="{D415FE1A-E04E-4666-BE5E-B03D7F56854F}" destId="{06B61EAA-7169-4FFA-9AE4-B03C0471EF53}" srcOrd="0" destOrd="0" parTransId="{CAD1682D-405E-47EF-A364-B13F8FF0D468}" sibTransId="{C11FE43B-967F-4A72-8809-8010B42A9EE5}"/>
    <dgm:cxn modelId="{9F1BA4B1-18AF-4963-887B-57B6C839C289}" type="presOf" srcId="{D415FE1A-E04E-4666-BE5E-B03D7F56854F}" destId="{418FC3DD-F5B6-4842-B240-E5D84F2E4E27}" srcOrd="1" destOrd="0" presId="urn:microsoft.com/office/officeart/2005/8/layout/pyramid1"/>
    <dgm:cxn modelId="{371A80A2-FFDB-42D7-B923-B0D1FC752F32}" type="presOf" srcId="{BAADED38-212B-47CD-AB88-3810EFF7D238}" destId="{C1BF4742-0215-42FE-9B5C-49AABDC9A4F5}" srcOrd="1" destOrd="1" presId="urn:microsoft.com/office/officeart/2005/8/layout/pyramid1"/>
    <dgm:cxn modelId="{E6BC0D72-77C8-4A45-BD20-4E14C80EED86}" type="presOf" srcId="{A0274CAE-FD13-412C-BFE7-B21BEB7C97AE}" destId="{A6C4EF66-AB83-4769-B1EC-C3B0339DD7B1}" srcOrd="1" destOrd="0" presId="urn:microsoft.com/office/officeart/2005/8/layout/pyramid1"/>
    <dgm:cxn modelId="{F36AB505-74D2-478D-AF90-CFBD07B5D1B8}" type="presOf" srcId="{C0284F67-2A57-45CC-B467-6910AD3E1336}" destId="{3BBB3145-43D5-481D-B6EE-614F21AC2D32}" srcOrd="0" destOrd="2" presId="urn:microsoft.com/office/officeart/2005/8/layout/pyramid1"/>
    <dgm:cxn modelId="{A2DCC283-AEE8-4EDC-A7C3-0AF8A0422E5E}" type="presOf" srcId="{6D345BAA-98FE-4963-BDCE-08985F618ECB}" destId="{C1BF4742-0215-42FE-9B5C-49AABDC9A4F5}" srcOrd="1" destOrd="0" presId="urn:microsoft.com/office/officeart/2005/8/layout/pyramid1"/>
    <dgm:cxn modelId="{8E9BD3F3-853C-43BA-AE03-3B4A32B6EB2F}" type="presOf" srcId="{2B68FA5B-D191-41E2-8F49-C2F14A31D13A}" destId="{2E569BE9-682F-4589-B4E2-3F3FD0BDB3C0}" srcOrd="0" destOrd="1" presId="urn:microsoft.com/office/officeart/2005/8/layout/pyramid1"/>
    <dgm:cxn modelId="{EB87DA18-3062-4884-86BD-1052B1DB7E51}" type="presOf" srcId="{356BD3A3-0C26-41BD-83A3-4A31BC1DF4E9}" destId="{C1BF4742-0215-42FE-9B5C-49AABDC9A4F5}" srcOrd="1" destOrd="3" presId="urn:microsoft.com/office/officeart/2005/8/layout/pyramid1"/>
    <dgm:cxn modelId="{456B6392-4B9F-4232-97B4-152175A8AE23}" type="presParOf" srcId="{55FD4841-2B57-4219-8E30-D84EFD285807}" destId="{DD95DDF0-2F00-4E2A-8FDA-46B72EA7064F}" srcOrd="0" destOrd="0" presId="urn:microsoft.com/office/officeart/2005/8/layout/pyramid1"/>
    <dgm:cxn modelId="{828FD164-129B-4152-9494-66B0A676874C}" type="presParOf" srcId="{DD95DDF0-2F00-4E2A-8FDA-46B72EA7064F}" destId="{2E569BE9-682F-4589-B4E2-3F3FD0BDB3C0}" srcOrd="0" destOrd="0" presId="urn:microsoft.com/office/officeart/2005/8/layout/pyramid1"/>
    <dgm:cxn modelId="{F205A469-BF49-4FA1-8477-C7A5DE7BC731}" type="presParOf" srcId="{DD95DDF0-2F00-4E2A-8FDA-46B72EA7064F}" destId="{4C669CB1-3497-4D37-92F9-0EDA9F87B272}" srcOrd="1" destOrd="0" presId="urn:microsoft.com/office/officeart/2005/8/layout/pyramid1"/>
    <dgm:cxn modelId="{5780E2E4-A8EA-4971-812D-57FCA0C8B5B0}" type="presParOf" srcId="{DD95DDF0-2F00-4E2A-8FDA-46B72EA7064F}" destId="{7675D760-9754-4C9D-A422-F317201A5AE5}" srcOrd="2" destOrd="0" presId="urn:microsoft.com/office/officeart/2005/8/layout/pyramid1"/>
    <dgm:cxn modelId="{6A08635F-FFF6-4D30-926D-4B71A963597A}" type="presParOf" srcId="{DD95DDF0-2F00-4E2A-8FDA-46B72EA7064F}" destId="{2ED726BF-099E-4FB2-A342-00019BDF78A1}" srcOrd="3" destOrd="0" presId="urn:microsoft.com/office/officeart/2005/8/layout/pyramid1"/>
    <dgm:cxn modelId="{46233457-75A2-4E94-9D4D-0AFE360ACEC5}" type="presParOf" srcId="{55FD4841-2B57-4219-8E30-D84EFD285807}" destId="{0162C97D-6416-43F1-A933-D4336D330989}" srcOrd="1" destOrd="0" presId="urn:microsoft.com/office/officeart/2005/8/layout/pyramid1"/>
    <dgm:cxn modelId="{CB91BB82-1F3E-47C5-B682-7EDFFC76512B}" type="presParOf" srcId="{0162C97D-6416-43F1-A933-D4336D330989}" destId="{7C75AFCC-2C5E-426D-8653-41AF22962448}" srcOrd="0" destOrd="0" presId="urn:microsoft.com/office/officeart/2005/8/layout/pyramid1"/>
    <dgm:cxn modelId="{954329AF-FE39-4A8C-9F76-415E93FBF495}" type="presParOf" srcId="{0162C97D-6416-43F1-A933-D4336D330989}" destId="{C1BF4742-0215-42FE-9B5C-49AABDC9A4F5}" srcOrd="1" destOrd="0" presId="urn:microsoft.com/office/officeart/2005/8/layout/pyramid1"/>
    <dgm:cxn modelId="{31C6E7C2-DAAE-4C67-885C-ACFACB47D14D}" type="presParOf" srcId="{0162C97D-6416-43F1-A933-D4336D330989}" destId="{7D21A4DC-2146-4247-BF84-1AEE3DAF2353}" srcOrd="2" destOrd="0" presId="urn:microsoft.com/office/officeart/2005/8/layout/pyramid1"/>
    <dgm:cxn modelId="{BC0FCADB-8AAD-4E56-9A74-73D114CAF2E3}" type="presParOf" srcId="{0162C97D-6416-43F1-A933-D4336D330989}" destId="{A6C4EF66-AB83-4769-B1EC-C3B0339DD7B1}" srcOrd="3" destOrd="0" presId="urn:microsoft.com/office/officeart/2005/8/layout/pyramid1"/>
    <dgm:cxn modelId="{7512A58F-957B-49B4-8AB9-80A670C6E372}" type="presParOf" srcId="{55FD4841-2B57-4219-8E30-D84EFD285807}" destId="{63357333-53FA-4B57-B646-A84F51FD4F52}" srcOrd="2" destOrd="0" presId="urn:microsoft.com/office/officeart/2005/8/layout/pyramid1"/>
    <dgm:cxn modelId="{8988FF6C-EBD5-4DF4-919A-6009985F52C0}" type="presParOf" srcId="{63357333-53FA-4B57-B646-A84F51FD4F52}" destId="{3BBB3145-43D5-481D-B6EE-614F21AC2D32}" srcOrd="0" destOrd="0" presId="urn:microsoft.com/office/officeart/2005/8/layout/pyramid1"/>
    <dgm:cxn modelId="{79AB12D9-AA50-4328-A732-DA4BC6D0AF1C}" type="presParOf" srcId="{63357333-53FA-4B57-B646-A84F51FD4F52}" destId="{B1FC4A69-B4B6-49DE-959C-555B2BA5450D}" srcOrd="1" destOrd="0" presId="urn:microsoft.com/office/officeart/2005/8/layout/pyramid1"/>
    <dgm:cxn modelId="{BCA6671A-ECC9-4E1C-8CDD-17361387D742}" type="presParOf" srcId="{63357333-53FA-4B57-B646-A84F51FD4F52}" destId="{07B7D505-3339-4C7C-BDB0-69B284785DB6}" srcOrd="2" destOrd="0" presId="urn:microsoft.com/office/officeart/2005/8/layout/pyramid1"/>
    <dgm:cxn modelId="{DD541AF5-D281-4FEC-9CCE-0F298230CD0B}" type="presParOf" srcId="{63357333-53FA-4B57-B646-A84F51FD4F52}" destId="{418FC3DD-F5B6-4842-B240-E5D84F2E4E27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69BE9-682F-4589-B4E2-3F3FD0BDB3C0}">
      <dsp:nvSpPr>
        <dsp:cNvPr id="0" name=""/>
        <dsp:cNvSpPr/>
      </dsp:nvSpPr>
      <dsp:spPr>
        <a:xfrm rot="10800000">
          <a:off x="3756659" y="0"/>
          <a:ext cx="7292340" cy="1981200"/>
        </a:xfrm>
        <a:prstGeom prst="nonIsoscelesTrapezoid">
          <a:avLst>
            <a:gd name="adj1" fmla="val 0"/>
            <a:gd name="adj2" fmla="val 6847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отображения информации с использованием топографических карт и мнемосхем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анализ приборных данных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интеграция с государственными и региональными информационными системами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113232" y="0"/>
        <a:ext cx="5935767" cy="1981200"/>
      </dsp:txXfrm>
    </dsp:sp>
    <dsp:sp modelId="{7675D760-9754-4C9D-A422-F317201A5AE5}">
      <dsp:nvSpPr>
        <dsp:cNvPr id="0" name=""/>
        <dsp:cNvSpPr/>
      </dsp:nvSpPr>
      <dsp:spPr>
        <a:xfrm>
          <a:off x="2400087" y="0"/>
          <a:ext cx="2713144" cy="1981200"/>
        </a:xfrm>
        <a:prstGeom prst="trapezoid">
          <a:avLst>
            <a:gd name="adj" fmla="val 68472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Профес-сиональная</a:t>
          </a:r>
          <a:endParaRPr lang="ru-RU" sz="2700" kern="1200" dirty="0"/>
        </a:p>
      </dsp:txBody>
      <dsp:txXfrm>
        <a:off x="2400087" y="0"/>
        <a:ext cx="2713144" cy="1981200"/>
      </dsp:txXfrm>
    </dsp:sp>
    <dsp:sp modelId="{7C75AFCC-2C5E-426D-8653-41AF22962448}">
      <dsp:nvSpPr>
        <dsp:cNvPr id="0" name=""/>
        <dsp:cNvSpPr/>
      </dsp:nvSpPr>
      <dsp:spPr>
        <a:xfrm rot="10800000">
          <a:off x="5133768" y="1981200"/>
          <a:ext cx="5915231" cy="1464014"/>
        </a:xfrm>
        <a:prstGeom prst="nonIsoscelesTrapezoid">
          <a:avLst>
            <a:gd name="adj1" fmla="val 0"/>
            <a:gd name="adj2" fmla="val 6847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исполнение заданий (корректировка времени, рассылка параметров холодной воды)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доступ к данным через OPC-интерфейс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автоматическое формирование отчетов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паспортизация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56747" y="1981200"/>
        <a:ext cx="4892252" cy="1464014"/>
      </dsp:txXfrm>
    </dsp:sp>
    <dsp:sp modelId="{7D21A4DC-2146-4247-BF84-1AEE3DAF2353}">
      <dsp:nvSpPr>
        <dsp:cNvPr id="0" name=""/>
        <dsp:cNvSpPr/>
      </dsp:nvSpPr>
      <dsp:spPr>
        <a:xfrm>
          <a:off x="1356572" y="1981200"/>
          <a:ext cx="4800175" cy="1523998"/>
        </a:xfrm>
        <a:prstGeom prst="trapezoid">
          <a:avLst>
            <a:gd name="adj" fmla="val 68472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Стандартная</a:t>
          </a:r>
          <a:endParaRPr lang="ru-RU" sz="2700" kern="1200" dirty="0"/>
        </a:p>
      </dsp:txBody>
      <dsp:txXfrm>
        <a:off x="2196602" y="1981200"/>
        <a:ext cx="3120114" cy="1523998"/>
      </dsp:txXfrm>
    </dsp:sp>
    <dsp:sp modelId="{3BBB3145-43D5-481D-B6EE-614F21AC2D32}">
      <dsp:nvSpPr>
        <dsp:cNvPr id="0" name=""/>
        <dsp:cNvSpPr/>
      </dsp:nvSpPr>
      <dsp:spPr>
        <a:xfrm rot="10800000">
          <a:off x="6156747" y="3505199"/>
          <a:ext cx="4892252" cy="1981200"/>
        </a:xfrm>
        <a:prstGeom prst="nonIsoscelesTrapezoid">
          <a:avLst>
            <a:gd name="adj1" fmla="val 0"/>
            <a:gd name="adj2" fmla="val 6847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чтение, хранение и вывод накопленных приборами данных (архивов) и текущих значений контролируемых  параметров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ведомостей учета (отчетов)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журналы состояния 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513320" y="3505199"/>
        <a:ext cx="3535680" cy="1981200"/>
      </dsp:txXfrm>
    </dsp:sp>
    <dsp:sp modelId="{07B7D505-3339-4C7C-BDB0-69B284785DB6}">
      <dsp:nvSpPr>
        <dsp:cNvPr id="0" name=""/>
        <dsp:cNvSpPr/>
      </dsp:nvSpPr>
      <dsp:spPr>
        <a:xfrm>
          <a:off x="0" y="3505199"/>
          <a:ext cx="7513320" cy="1981200"/>
        </a:xfrm>
        <a:prstGeom prst="trapezoid">
          <a:avLst>
            <a:gd name="adj" fmla="val 68472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 smtClean="0">
            <a:ln>
              <a:noFill/>
            </a:ln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 smtClean="0">
            <a:ln>
              <a:noFill/>
            </a:ln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noFill/>
              </a:ln>
            </a:rPr>
            <a:t>Базовая</a:t>
          </a:r>
          <a:endParaRPr lang="ru-RU" sz="2800" kern="1200" dirty="0">
            <a:ln>
              <a:noFill/>
            </a:ln>
          </a:endParaRPr>
        </a:p>
      </dsp:txBody>
      <dsp:txXfrm>
        <a:off x="1314830" y="3505199"/>
        <a:ext cx="4883658" cy="198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6ABAA8-90B3-498D-8F26-8A984372796F}" type="datetimeFigureOut">
              <a:rPr lang="ru-RU" altLang="ru-RU"/>
              <a:pPr>
                <a:defRPr/>
              </a:pPr>
              <a:t>15.11.2017</a:t>
            </a:fld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669482-FA4C-4B3C-BE87-899B807EA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1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4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9346-8004-4B46-8B92-DD63601EC56E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B2C4-3560-4DBD-8C84-06CF60016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7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C4A4-DF9C-4443-8A71-44BE07285EA0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E9F2-086A-4ADD-B5AF-E5DBD3951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84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0E4C-69ED-448F-A4DF-27B7FE850930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70C2-B38B-4C46-B3FE-6E4BFA17F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01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842F-29C4-4416-9228-0B7E9D022301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1DDC-12ED-4017-9A64-BC2CE9A159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9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E57D-DE0B-4F06-BBFB-28187E3DB820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FD8D-3774-47E0-BB4A-AFBA1FF1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60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DC79-6DB8-4C91-9262-30E446E50A59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A840-CF42-49B2-A5B1-363796DEF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E70A-99DD-49A7-8545-C30EA79E6EA1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F7E-496C-4BE4-9551-FD2E8B5B5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58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8CF8-1CE8-4A0D-B9EB-9F62576483D1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E997-731D-4CE4-8D45-838722AA1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53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0E3E-B4FA-4A8C-9FA8-8985F0F0AFF2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ED9B-6148-4497-B18F-24CB23C93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21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100C-5BAC-43C1-8C91-7AD98ECE3608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B20B-8485-4FCE-9280-DA7FA0532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40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0561-8EBC-406D-9C5A-954D303F7970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452F-6CB0-406E-A9F5-C4A02A221F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3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690AA-7718-4E83-A28F-7BD30C91A0FE}" type="datetimeFigureOut">
              <a:rPr lang="en-US" altLang="ru-RU"/>
              <a:pPr>
                <a:defRPr/>
              </a:pPr>
              <a:t>11/15/2017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5D9B5-87F0-41FA-929D-4232BA3C9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933825" y="1905000"/>
            <a:ext cx="792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Новые разработки </a:t>
            </a:r>
            <a:b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Группы компаний «ВЗЛЕТ» для автомат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зированного учета энергоресурсов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4" y="1805640"/>
            <a:ext cx="4086726" cy="324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7156" y="177724"/>
            <a:ext cx="8001000" cy="4247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457200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Программный комплекс ВЗЛЕТ СП 4.0</a:t>
            </a:r>
            <a:endParaRPr lang="ru-RU" altLang="ru-RU" sz="2400" b="1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471356" y="1447800"/>
            <a:ext cx="4876800" cy="3962400"/>
          </a:xfrm>
        </p:spPr>
        <p:txBody>
          <a:bodyPr/>
          <a:lstStyle/>
          <a:p>
            <a:pPr algn="r" eaLnBrk="1" hangingPunct="1">
              <a:spcAft>
                <a:spcPct val="50000"/>
              </a:spcAft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Программный комплекс ВЗЛЕТ СП  зарегистрирован  в государственном Реестре программ для ЭВМ</a:t>
            </a:r>
            <a:endParaRPr lang="en-US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Aft>
                <a:spcPct val="50000"/>
              </a:spcAft>
              <a:buFontTx/>
              <a:buNone/>
            </a:pPr>
            <a:endParaRPr lang="en-US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Aft>
                <a:spcPct val="50000"/>
              </a:spcAft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Программный комплекс ВЗЛЕТ СП  - ядро сертифицированных информационно-измерительных систем </a:t>
            </a:r>
            <a:b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ВЗЛЕТ ИИС – Учет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3437"/>
            <a:ext cx="3101975" cy="457676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95400"/>
            <a:ext cx="3377477" cy="465165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1295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428" y1="43455" x2="37428" y2="43455"/>
                        <a14:foregroundMark x1="29721" y1="29636" x2="33671" y2="73576"/>
                        <a14:foregroundMark x1="43064" y1="74909" x2="43064" y2="74909"/>
                        <a14:foregroundMark x1="80732" y1="65333" x2="80732" y2="65333"/>
                        <a14:foregroundMark x1="73796" y1="63030" x2="83719" y2="73758"/>
                        <a14:foregroundMark x1="74085" y1="82121" x2="82948" y2="79030"/>
                        <a14:foregroundMark x1="79287" y1="65030" x2="77601" y2="60909"/>
                        <a14:foregroundMark x1="74470" y1="80000" x2="73266" y2="76242"/>
                        <a14:foregroundMark x1="66859" y1="92485" x2="66859" y2="92485"/>
                        <a14:foregroundMark x1="45809" y1="65212" x2="47399" y2="43273"/>
                        <a14:foregroundMark x1="53516" y1="58909" x2="54817" y2="36364"/>
                        <a14:foregroundMark x1="57322" y1="59939" x2="57852" y2="38000"/>
                        <a14:foregroundMark x1="59008" y1="42303" x2="58911" y2="35212"/>
                        <a14:foregroundMark x1="59827" y1="38545" x2="59682" y2="34545"/>
                        <a14:foregroundMark x1="51830" y1="34424" x2="59923" y2="34909"/>
                        <a14:foregroundMark x1="26060" y1="62364" x2="27505" y2="73394"/>
                        <a14:foregroundMark x1="27746" y1="73394" x2="21098" y2="80182"/>
                        <a14:foregroundMark x1="24904" y1="83758" x2="39162" y2="86606"/>
                        <a14:foregroundMark x1="24518" y1="83758" x2="20713" y2="79818"/>
                        <a14:foregroundMark x1="27360" y1="79333" x2="38776" y2="7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7214"/>
            <a:ext cx="6373411" cy="5063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438400" y="544205"/>
            <a:ext cx="8839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задачи масштабных систем сбора данных с узлов учета энергоресурсов 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28999" y="1752600"/>
            <a:ext cx="7848600" cy="405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188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регламентированный сбор данных, накопленных приборами учета, для обеспечения коммерческих расчетов;</a:t>
            </a: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непрерывный контроль нештатных ситуаций в измерениях и состоянии узлов учета;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многопользовательский доступ к приборным данным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привязка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параметров, регистрируемых приборами, к параметрам объектов инженерных сетей и схем энергоснабжения («точки учета»);</a:t>
            </a: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истории изменений настроек (конфигурации) контролируемых приборов;</a:t>
            </a: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обмена данными со смежными информационными системами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5" descr="http://netgribkov.ru/wp-content/uploads/2016/12/preimushest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" y="1981200"/>
            <a:ext cx="31923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Адаптер сигналов ВЗЛЕТ АС (Bluetooth - RS-232/RS-485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75872"/>
            <a:ext cx="1471180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438400" y="544205"/>
            <a:ext cx="8839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Адаптеры ВЗЛЕТ АС для сбора и передачи  приборных данных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28999" y="1752600"/>
            <a:ext cx="7848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188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АССВ-030 – адаптер сотовой связи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GSM/GPRS)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АСЕВ-040 – адаптер сети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АСБТ-060(061) – адаптер сигналов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Bluetooth-RS-232/RS-485;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АСДВ-020 – архивный считыватель АСДВ-020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exportpostach.com.ua/kipia/registrator/images/vzlet_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9" y="152063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7" name="Picture 7" descr="АСЕВ-0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1D7FC"/>
              </a:clrFrom>
              <a:clrTo>
                <a:srgbClr val="B1D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8" y="613202"/>
            <a:ext cx="15849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494" y="4495800"/>
            <a:ext cx="1521819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31561" y="239476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Адаптер РИ232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(разделитель интерфейса)</a:t>
            </a:r>
            <a:endParaRPr lang="ru-RU" altLang="ru-RU" sz="2400" b="1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661" y="895200"/>
            <a:ext cx="5745539" cy="5334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работы с широким спектром приборов учета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(различных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марок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производителей);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коммутация канала связи для устройства, инициирующего запрос данных с прибора учета;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задавать приоритетность передачи по любому из двух каналов связи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блокировка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обмена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второму каналу при наличии обмена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первому каналу;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приборов в режиме RS232 как по трехпроводной схеме (RX,TX,GND), так и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пятипроводной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схеме (RX, TX, GND, RTS, CTS);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гальваническая развязка входных и выходных портов для предотвращения повреждения подключенных приборов друг от друга в случае сбоев в работе;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удобство монтажа: установка на DIN-рейку, возможность подключения внешних устройств как через разъемы DB9–M(F), так и через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клеммные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зажимы (по заказу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952200"/>
            <a:ext cx="536453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607067" y="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Программный комплекс ВЗЛЕТ СП 4.0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0633822"/>
              </p:ext>
            </p:extLst>
          </p:nvPr>
        </p:nvGraphicFramePr>
        <p:xfrm>
          <a:off x="838200" y="685800"/>
          <a:ext cx="11049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4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998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457200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Программный комплекс ВЗЛЕТ СП 4.0</a:t>
            </a:r>
          </a:p>
          <a:p>
            <a:pPr algn="r"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00529C"/>
                </a:solidFill>
                <a:cs typeface="Arial" panose="020B0604020202020204" pitchFamily="34" charset="0"/>
              </a:rPr>
              <a:t>Настройка (конфигурирование) и визуализация данных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676400"/>
            <a:ext cx="3200400" cy="3505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altLang="ru-RU" sz="1800" dirty="0" smtClean="0">
                <a:latin typeface="Arial" panose="020B0604020202020204" pitchFamily="34" charset="0"/>
              </a:rPr>
              <a:t>интуитивно-понятный интерфейс для  создания структуры объектов, точек учета, </a:t>
            </a:r>
            <a:br>
              <a:rPr lang="ru-RU" altLang="ru-RU" sz="1800" dirty="0" smtClean="0">
                <a:latin typeface="Arial" panose="020B0604020202020204" pitchFamily="34" charset="0"/>
              </a:rPr>
            </a:br>
            <a:r>
              <a:rPr lang="ru-RU" altLang="ru-RU" sz="1800" dirty="0" smtClean="0">
                <a:latin typeface="Arial" panose="020B0604020202020204" pitchFamily="34" charset="0"/>
              </a:rPr>
              <a:t>описаний приборов, наборов контролируемых параметров, </a:t>
            </a:r>
            <a:r>
              <a:rPr lang="ru-RU" altLang="ru-RU" sz="1800" dirty="0">
                <a:latin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 smtClean="0">
                <a:latin typeface="Arial" panose="020B0604020202020204" pitchFamily="34" charset="0"/>
              </a:rPr>
              <a:t>списков приборов, правил разграничения доступа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8087"/>
            <a:ext cx="61722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40316"/>
            <a:ext cx="5105624" cy="361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158185"/>
            <a:ext cx="2895600" cy="20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18231"/>
            <a:ext cx="6035040" cy="4262799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998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457200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Программный комплекс ВЗЛЕТ СП 4.0</a:t>
            </a:r>
          </a:p>
          <a:p>
            <a:pPr algn="r"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00529C"/>
                </a:solidFill>
                <a:cs typeface="Arial" panose="020B0604020202020204" pitchFamily="34" charset="0"/>
              </a:rPr>
              <a:t>Отчетные </a:t>
            </a:r>
            <a:r>
              <a:rPr lang="ru-RU" altLang="ru-RU" sz="2400" b="1" dirty="0" smtClean="0">
                <a:solidFill>
                  <a:srgbClr val="00529C"/>
                </a:solidFill>
                <a:cs typeface="Arial" panose="020B0604020202020204" pitchFamily="34" charset="0"/>
              </a:rPr>
              <a:t>формы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020637"/>
            <a:ext cx="3200400" cy="4495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100000"/>
              </a:lnSpc>
            </a:pPr>
            <a:r>
              <a:rPr lang="ru-RU" altLang="ru-RU" sz="1800" dirty="0" smtClean="0">
                <a:latin typeface="Arial" panose="020B0604020202020204" pitchFamily="34" charset="0"/>
              </a:rPr>
              <a:t>возможность использования как готовых шаблонов отчетных форм, так и построения собственных (пользовательских) отчетов (</a:t>
            </a:r>
            <a:r>
              <a:rPr lang="ru-RU" altLang="ru-RU" sz="1800" b="1" dirty="0" smtClean="0">
                <a:latin typeface="Arial" panose="020B0604020202020204" pitchFamily="34" charset="0"/>
              </a:rPr>
              <a:t>встроенный редактор отчетов</a:t>
            </a:r>
            <a:r>
              <a:rPr lang="ru-RU" altLang="ru-RU" sz="1800" dirty="0" smtClean="0">
                <a:latin typeface="Arial" panose="020B0604020202020204" pitchFamily="34" charset="0"/>
              </a:rPr>
              <a:t>)</a:t>
            </a:r>
          </a:p>
          <a:p>
            <a:pPr defTabSz="914400" eaLnBrk="1" hangingPunct="1">
              <a:lnSpc>
                <a:spcPct val="100000"/>
              </a:lnSpc>
            </a:pPr>
            <a:r>
              <a:rPr lang="ru-RU" altLang="ru-RU" sz="1800" dirty="0">
                <a:latin typeface="Arial" panose="020B0604020202020204" pitchFamily="34" charset="0"/>
              </a:rPr>
              <a:t>о</a:t>
            </a:r>
            <a:r>
              <a:rPr lang="ru-RU" altLang="ru-RU" sz="1800" dirty="0" smtClean="0">
                <a:latin typeface="Arial" panose="020B0604020202020204" pitchFamily="34" charset="0"/>
              </a:rPr>
              <a:t>тчеты как по приборам, так и по «точкам» учета</a:t>
            </a:r>
          </a:p>
          <a:p>
            <a:pPr defTabSz="914400" eaLnBrk="1" hangingPunct="1">
              <a:lnSpc>
                <a:spcPct val="100000"/>
              </a:lnSpc>
            </a:pPr>
            <a:r>
              <a:rPr lang="ru-RU" altLang="ru-RU" sz="1800" dirty="0">
                <a:latin typeface="Arial" panose="020B0604020202020204" pitchFamily="34" charset="0"/>
              </a:rPr>
              <a:t>в</a:t>
            </a:r>
            <a:r>
              <a:rPr lang="ru-RU" altLang="ru-RU" sz="1800" dirty="0" smtClean="0">
                <a:latin typeface="Arial" panose="020B0604020202020204" pitchFamily="34" charset="0"/>
              </a:rPr>
              <a:t>озможность массовой печати отчетов по списку узлов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60198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998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Программный комплекс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ВЗЛЕТ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СП 4.0</a:t>
            </a:r>
          </a:p>
          <a:p>
            <a:pPr algn="r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529C"/>
                </a:solidFill>
                <a:cs typeface="Arial" panose="020B0604020202020204" pitchFamily="34" charset="0"/>
              </a:rPr>
              <a:t>Журналы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83397"/>
            <a:ext cx="6172200" cy="3670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514600"/>
            <a:ext cx="6172200" cy="3670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066800"/>
            <a:ext cx="3000103" cy="3810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100000"/>
              </a:lnSpc>
            </a:pPr>
            <a:r>
              <a:rPr lang="ru-RU" altLang="ru-RU" sz="1800" dirty="0">
                <a:latin typeface="Arial" panose="020B0604020202020204" pitchFamily="34" charset="0"/>
              </a:rPr>
              <a:t>в</a:t>
            </a:r>
            <a:r>
              <a:rPr lang="ru-RU" altLang="ru-RU" sz="1800" dirty="0" smtClean="0">
                <a:latin typeface="Arial" panose="020B0604020202020204" pitchFamily="34" charset="0"/>
              </a:rPr>
              <a:t>озможность просмотра текущего состояния каналов связи, </a:t>
            </a:r>
            <a:br>
              <a:rPr lang="ru-RU" altLang="ru-RU" sz="1800" dirty="0" smtClean="0">
                <a:latin typeface="Arial" panose="020B0604020202020204" pitchFamily="34" charset="0"/>
              </a:rPr>
            </a:br>
            <a:r>
              <a:rPr lang="ru-RU" altLang="ru-RU" sz="1800" dirty="0" smtClean="0">
                <a:latin typeface="Arial" panose="020B0604020202020204" pitchFamily="34" charset="0"/>
              </a:rPr>
              <a:t>обмена с приборами, </a:t>
            </a:r>
            <a:br>
              <a:rPr lang="ru-RU" altLang="ru-RU" sz="1800" dirty="0" smtClean="0">
                <a:latin typeface="Arial" panose="020B0604020202020204" pitchFamily="34" charset="0"/>
              </a:rPr>
            </a:br>
            <a:r>
              <a:rPr lang="ru-RU" altLang="ru-RU" sz="1800" dirty="0" smtClean="0">
                <a:latin typeface="Arial" panose="020B0604020202020204" pitchFamily="34" charset="0"/>
              </a:rPr>
              <a:t>наличия актуальных данных;</a:t>
            </a:r>
            <a:br>
              <a:rPr lang="ru-RU" altLang="ru-RU" sz="1800" dirty="0" smtClean="0">
                <a:latin typeface="Arial" panose="020B0604020202020204" pitchFamily="34" charset="0"/>
              </a:rPr>
            </a:br>
            <a:r>
              <a:rPr lang="ru-RU" altLang="ru-RU" sz="1800" dirty="0" smtClean="0">
                <a:latin typeface="Arial" panose="020B0604020202020204" pitchFamily="34" charset="0"/>
              </a:rPr>
              <a:t>сообщений о нештатных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25904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998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457200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Программный комплекс ВЗЛЕТ СП 4.0</a:t>
            </a:r>
          </a:p>
          <a:p>
            <a:pPr algn="r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529C"/>
                </a:solidFill>
                <a:cs typeface="Arial" panose="020B0604020202020204" pitchFamily="34" charset="0"/>
              </a:rPr>
              <a:t>Гео-интерфейс, мнемосхемы</a:t>
            </a:r>
            <a:endParaRPr lang="en-US" altLang="ru-RU" sz="2400" b="1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066800"/>
            <a:ext cx="3429000" cy="44196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</a:rPr>
              <a:t>отображение измерительной и диагностической информации с использованием топографических карт;</a:t>
            </a:r>
          </a:p>
          <a:p>
            <a:pPr defTabSz="914400" eaLnBrk="1" hangingPunct="1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</a:rPr>
              <a:t>представление измерительной информации </a:t>
            </a:r>
            <a:r>
              <a:rPr lang="ru-RU" sz="1800" dirty="0" smtClean="0">
                <a:latin typeface="Arial" panose="020B0604020202020204" pitchFamily="34" charset="0"/>
              </a:rPr>
              <a:t>на мнемосхемах, </a:t>
            </a:r>
            <a:br>
              <a:rPr lang="ru-RU" sz="1800" dirty="0" smtClean="0">
                <a:latin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</a:rPr>
              <a:t>возможность </a:t>
            </a:r>
            <a:r>
              <a:rPr lang="ru-RU" sz="1800" dirty="0">
                <a:latin typeface="Arial" panose="020B0604020202020204" pitchFamily="34" charset="0"/>
              </a:rPr>
              <a:t>создания/редактирования пользовательских экранов (встроенный редактор мнемосхем)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5248"/>
            <a:ext cx="6555453" cy="3715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429000"/>
            <a:ext cx="49441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5500</TotalTime>
  <Words>431</Words>
  <Application>Microsoft Office PowerPoint</Application>
  <PresentationFormat>Широкоэкранный</PresentationFormat>
  <Paragraphs>66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Программный комплекс ВЗЛЕТ СП 4.0</vt:lpstr>
      <vt:lpstr>Презентация PowerPoint</vt:lpstr>
    </vt:vector>
  </TitlesOfParts>
  <Company>ИТЦ ВЗЛЕТ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ВЗЛЕТ СП 4.0</dc:title>
  <dc:creator>Администратор</dc:creator>
  <cp:lastModifiedBy>Дмитрий Чистяков</cp:lastModifiedBy>
  <cp:revision>385</cp:revision>
  <dcterms:created xsi:type="dcterms:W3CDTF">2012-06-14T08:12:02Z</dcterms:created>
  <dcterms:modified xsi:type="dcterms:W3CDTF">2017-11-15T11:22:34Z</dcterms:modified>
</cp:coreProperties>
</file>