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</p:sldMasterIdLst>
  <p:notesMasterIdLst>
    <p:notesMasterId r:id="rId12"/>
  </p:notesMasterIdLst>
  <p:sldIdLst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60" r:id="rId11"/>
  </p:sldIdLst>
  <p:sldSz cx="10691813" cy="7559675"/>
  <p:notesSz cx="6797675" cy="9928225"/>
  <p:embeddedFontLst>
    <p:embeddedFont>
      <p:font typeface="Calibri Light" pitchFamily="34" charset="0"/>
      <p:regular r:id="rId13"/>
      <p:italic r:id="rId14"/>
    </p:embeddedFon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FFFFFF"/>
    <a:srgbClr val="478C74"/>
    <a:srgbClr val="0000CC"/>
    <a:srgbClr val="000000"/>
    <a:srgbClr val="3333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90" d="100"/>
          <a:sy n="90" d="100"/>
        </p:scale>
        <p:origin x="-595" y="86"/>
      </p:cViewPr>
      <p:guideLst>
        <p:guide orient="horz" pos="2381"/>
        <p:guide pos="336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1BC55-E7B0-42EF-865F-CC50A0FE4D1E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55634-ACCF-44C7-91A7-CAADB6995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69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384A-3407-4F4E-8AFD-30A132F95ACF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886" y="658797"/>
            <a:ext cx="3104376" cy="47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01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942D9-A82F-4105-A35B-01E0A3801211}" type="datetime1">
              <a:rPr lang="ru-RU" smtClean="0"/>
              <a:t>07.11.2017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1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77CCD-41E7-4964-AA67-B3304C8BEBFE}" type="datetime1">
              <a:rPr lang="ru-RU" smtClean="0"/>
              <a:t>07.11.2017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431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801-C674-4699-933A-64BD7CCE91C7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5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EE76-10B5-4D22-8CE7-D100FDF9B382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619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675" y="1236663"/>
            <a:ext cx="8018463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6675" y="3970338"/>
            <a:ext cx="8018463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57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496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0250" y="1884363"/>
            <a:ext cx="9220200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0250" y="5059363"/>
            <a:ext cx="9220200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561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013" y="2012950"/>
            <a:ext cx="4533900" cy="4795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21313" y="2012950"/>
            <a:ext cx="4535487" cy="4795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036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0" y="403225"/>
            <a:ext cx="9221788" cy="1460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600" y="1852613"/>
            <a:ext cx="4522788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600" y="2760663"/>
            <a:ext cx="4522788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3375" y="1852613"/>
            <a:ext cx="4545013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3375" y="2760663"/>
            <a:ext cx="4545013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294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421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08C5-2A6D-47D0-8F12-BF8D7625B7BE}" type="datetime1">
              <a:rPr lang="ru-RU" smtClean="0"/>
              <a:t>07.11.2017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549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802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0" y="503238"/>
            <a:ext cx="344805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013" y="1089025"/>
            <a:ext cx="541337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805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437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0" y="503238"/>
            <a:ext cx="344805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5013" y="1089025"/>
            <a:ext cx="541337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805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219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661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1750" y="403225"/>
            <a:ext cx="2305050" cy="6405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5013" y="403225"/>
            <a:ext cx="6764337" cy="6405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43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08C5-2A6D-47D0-8F12-BF8D7625B7BE}" type="datetime1">
              <a:rPr lang="ru-RU" smtClean="0"/>
              <a:t>07.11.2017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341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E1F9D-1F08-41BE-B118-C71D1617FD6B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791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B2A9-1CF4-4B00-A0B5-C23AF9EE2338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5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D3E8-0E07-4DFD-9299-970D902B19DE}" type="datetime1">
              <a:rPr lang="ru-RU" smtClean="0"/>
              <a:t>07.11.2017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01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51F8E-5B46-4CF0-8243-7AB32B2755C2}" type="datetime1">
              <a:rPr lang="ru-RU" smtClean="0"/>
              <a:t>07.11.2017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23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7D8A9-13ED-46B4-9459-115FAE82B58D}" type="datetime1">
              <a:rPr lang="ru-RU" smtClean="0"/>
              <a:t>07.11.2017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52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C3D1-2A91-4F1D-BB62-F638BB58251A}" type="datetime1">
              <a:rPr lang="ru-RU" smtClean="0"/>
              <a:t>07.11.2017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753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908C5-2A6D-47D0-8F12-BF8D7625B7BE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2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013" y="403225"/>
            <a:ext cx="9221787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013" y="2012950"/>
            <a:ext cx="9221787" cy="4795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013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1713" y="7007225"/>
            <a:ext cx="360838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1738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37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19" y="328"/>
            <a:ext cx="10728132" cy="75891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711" y="2313564"/>
            <a:ext cx="101460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6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53" y="553054"/>
            <a:ext cx="5300966" cy="8143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2800" y="3064782"/>
            <a:ext cx="95298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07943">
              <a:lnSpc>
                <a:spcPct val="90000"/>
              </a:lnSpc>
              <a:spcBef>
                <a:spcPts val="1102"/>
              </a:spcBef>
            </a:pPr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О диапазоне измерений расходомера в узле учета тепловой энергии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DINPro-Medium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75902" y="6657154"/>
            <a:ext cx="2159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478C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www.termotronic.ru</a:t>
            </a:r>
          </a:p>
        </p:txBody>
      </p:sp>
    </p:spTree>
    <p:extLst>
      <p:ext uri="{BB962C8B-B14F-4D97-AF65-F5344CB8AC3E}">
        <p14:creationId xmlns:p14="http://schemas.microsoft.com/office/powerpoint/2010/main" val="127715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53" y="418447"/>
            <a:ext cx="3104376" cy="476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18913" y="372812"/>
            <a:ext cx="872899" cy="568174"/>
          </a:xfrm>
          <a:prstGeom prst="rect">
            <a:avLst/>
          </a:prstGeom>
          <a:solidFill>
            <a:srgbClr val="478C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C12F1BA9-8E87-4F9F-86E9-F7A488EDD0FA}" type="slidenum">
              <a:rPr lang="ru-RU" sz="2800" smtClean="0">
                <a:solidFill>
                  <a:schemeClr val="bg1"/>
                </a:solidFill>
              </a:rPr>
              <a:t>2</a:t>
            </a:fld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9739" y="2262511"/>
            <a:ext cx="9007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П.114 …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б) Для расходомеров жидкости: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G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max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/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G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min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 ≥ 50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, где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Gmax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 – максимальное нормированное значение расхода, измеряемое прибором и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Gmin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– минимальное нормированное значение расхода, измеряемое прибором, м3/ч.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15919" y="1539865"/>
            <a:ext cx="91550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478C74"/>
                </a:solidFill>
              </a:rPr>
              <a:t>Методика осуществления коммерческого учета тепловой энергии: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" y="5604934"/>
            <a:ext cx="9702800" cy="892097"/>
          </a:xfrm>
          <a:prstGeom prst="rect">
            <a:avLst/>
          </a:prstGeom>
        </p:spPr>
      </p:pic>
      <p:sp>
        <p:nvSpPr>
          <p:cNvPr id="2" name="Стрелка вправо 1"/>
          <p:cNvSpPr/>
          <p:nvPr/>
        </p:nvSpPr>
        <p:spPr>
          <a:xfrm>
            <a:off x="589740" y="4538133"/>
            <a:ext cx="9561793" cy="1337734"/>
          </a:xfrm>
          <a:prstGeom prst="rightArrow">
            <a:avLst/>
          </a:prstGeom>
          <a:gradFill flip="none" rotWithShape="1">
            <a:gsLst>
              <a:gs pos="0">
                <a:schemeClr val="accent6"/>
              </a:gs>
              <a:gs pos="39000">
                <a:schemeClr val="accent1">
                  <a:tint val="44500"/>
                  <a:satMod val="160000"/>
                </a:schemeClr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Двойная стрелка влево/вправо 6"/>
          <p:cNvSpPr/>
          <p:nvPr/>
        </p:nvSpPr>
        <p:spPr>
          <a:xfrm>
            <a:off x="7213600" y="4301066"/>
            <a:ext cx="1270000" cy="474134"/>
          </a:xfrm>
          <a:prstGeom prst="left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10800000">
            <a:off x="4179763" y="4529666"/>
            <a:ext cx="595436" cy="3048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883401" y="3666403"/>
            <a:ext cx="1794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G</a:t>
            </a:r>
            <a:r>
              <a:rPr lang="en-US" sz="2400" b="1" baseline="-25000" dirty="0" smtClean="0">
                <a:solidFill>
                  <a:srgbClr val="C00000"/>
                </a:solidFill>
              </a:rPr>
              <a:t>max</a:t>
            </a:r>
            <a:r>
              <a:rPr lang="ru-RU" b="1" dirty="0" smtClean="0">
                <a:solidFill>
                  <a:srgbClr val="C00000"/>
                </a:solidFill>
              </a:rPr>
              <a:t> от производителя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8828" y="4068001"/>
            <a:ext cx="1970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Реальный </a:t>
            </a:r>
            <a:r>
              <a:rPr lang="en-US" sz="2400" b="1" dirty="0" smtClean="0">
                <a:solidFill>
                  <a:schemeClr val="tx2"/>
                </a:solidFill>
              </a:rPr>
              <a:t>G</a:t>
            </a:r>
            <a:r>
              <a:rPr lang="en-US" sz="2400" b="1" baseline="-25000" dirty="0" smtClean="0">
                <a:solidFill>
                  <a:schemeClr val="tx2"/>
                </a:solidFill>
              </a:rPr>
              <a:t>max</a:t>
            </a:r>
            <a:endParaRPr lang="ru-RU" sz="2400" b="1" baseline="-25000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29716" y="6497031"/>
            <a:ext cx="3883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Скорость потока теплоносителя, м/с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61293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53" y="417816"/>
            <a:ext cx="3104376" cy="476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18914" y="372181"/>
            <a:ext cx="872899" cy="568174"/>
          </a:xfrm>
          <a:prstGeom prst="rect">
            <a:avLst/>
          </a:prstGeom>
          <a:solidFill>
            <a:srgbClr val="478C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C12F1BA9-8E87-4F9F-86E9-F7A488EDD0FA}" type="slidenum">
              <a:rPr lang="ru-RU" sz="2800" smtClean="0">
                <a:solidFill>
                  <a:schemeClr val="bg1"/>
                </a:solidFill>
              </a:rPr>
              <a:t>3</a:t>
            </a:fld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54939" y="945847"/>
            <a:ext cx="7690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478C74"/>
                </a:solidFill>
              </a:rPr>
              <a:t>Реальные диапазоны измерений расходомеров в УУТЭ.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918"/>
            <a:ext cx="5393149" cy="35341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279" y="3903133"/>
            <a:ext cx="5547534" cy="363534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553435" y="2408355"/>
            <a:ext cx="4970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МКД без автоматического регулирования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1513807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53" y="417816"/>
            <a:ext cx="3104376" cy="476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18914" y="372181"/>
            <a:ext cx="872899" cy="568174"/>
          </a:xfrm>
          <a:prstGeom prst="rect">
            <a:avLst/>
          </a:prstGeom>
          <a:solidFill>
            <a:srgbClr val="478C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C12F1BA9-8E87-4F9F-86E9-F7A488EDD0FA}" type="slidenum">
              <a:rPr lang="ru-RU" sz="2800" smtClean="0">
                <a:solidFill>
                  <a:schemeClr val="bg1"/>
                </a:solidFill>
              </a:rPr>
              <a:t>4</a:t>
            </a:fld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54939" y="945847"/>
            <a:ext cx="7690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478C74"/>
                </a:solidFill>
              </a:rPr>
              <a:t>Реальные диапазоны измерений расходомеров в УУТЭ.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553435" y="2340622"/>
            <a:ext cx="5004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МКД с автоматическим регулированием в системе теплоснабжения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134"/>
            <a:ext cx="5477933" cy="35897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53" y="3945467"/>
            <a:ext cx="5514060" cy="361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23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53" y="417816"/>
            <a:ext cx="3104376" cy="476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18914" y="372181"/>
            <a:ext cx="872899" cy="568174"/>
          </a:xfrm>
          <a:prstGeom prst="rect">
            <a:avLst/>
          </a:prstGeom>
          <a:solidFill>
            <a:srgbClr val="478C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C12F1BA9-8E87-4F9F-86E9-F7A488EDD0FA}" type="slidenum">
              <a:rPr lang="ru-RU" sz="2800" smtClean="0">
                <a:solidFill>
                  <a:schemeClr val="bg1"/>
                </a:solidFill>
              </a:rPr>
              <a:t>5</a:t>
            </a:fld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54939" y="945847"/>
            <a:ext cx="7690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478C74"/>
                </a:solidFill>
              </a:rPr>
              <a:t>Реальные диапазоны измерений расходомеров в УУТЭ.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655034" y="2495243"/>
            <a:ext cx="4911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ЦТП с автоматическим регулированием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133"/>
            <a:ext cx="5477933" cy="35897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68" y="3946267"/>
            <a:ext cx="5514061" cy="361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57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53" y="417816"/>
            <a:ext cx="3104376" cy="476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18914" y="372181"/>
            <a:ext cx="872899" cy="568174"/>
          </a:xfrm>
          <a:prstGeom prst="rect">
            <a:avLst/>
          </a:prstGeom>
          <a:solidFill>
            <a:srgbClr val="478C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C12F1BA9-8E87-4F9F-86E9-F7A488EDD0FA}" type="slidenum">
              <a:rPr lang="ru-RU" sz="2800" smtClean="0">
                <a:solidFill>
                  <a:schemeClr val="bg1"/>
                </a:solidFill>
              </a:rPr>
              <a:t>6</a:t>
            </a:fld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54939" y="945847"/>
            <a:ext cx="7690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478C74"/>
                </a:solidFill>
              </a:rPr>
              <a:t>Реальные диапазоны измерений расходомеров в УУТЭ.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892102" y="2579909"/>
            <a:ext cx="4701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Магистральная тепловая сеть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4160"/>
            <a:ext cx="5477933" cy="35897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315" y="3944120"/>
            <a:ext cx="5522498" cy="361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07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53" y="417816"/>
            <a:ext cx="3104376" cy="476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18914" y="372181"/>
            <a:ext cx="872899" cy="568174"/>
          </a:xfrm>
          <a:prstGeom prst="rect">
            <a:avLst/>
          </a:prstGeom>
          <a:solidFill>
            <a:srgbClr val="478C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C12F1BA9-8E87-4F9F-86E9-F7A488EDD0FA}" type="slidenum">
              <a:rPr lang="ru-RU" sz="2800" smtClean="0">
                <a:solidFill>
                  <a:schemeClr val="bg1"/>
                </a:solidFill>
              </a:rPr>
              <a:t>7</a:t>
            </a:fld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16784" y="963890"/>
            <a:ext cx="8233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478C74"/>
                </a:solidFill>
              </a:rPr>
              <a:t>Очень широкий реальный диапазон работы расходомеров.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024" y="1562268"/>
            <a:ext cx="7009184" cy="45821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05236" y="6415309"/>
            <a:ext cx="90515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За полный календарный год диапазон работы расходомеров в данном случае </a:t>
            </a:r>
          </a:p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составил </a:t>
            </a:r>
            <a:r>
              <a:rPr lang="ru-RU" sz="2400" b="1" dirty="0" smtClean="0">
                <a:solidFill>
                  <a:srgbClr val="FF0000"/>
                </a:solidFill>
                <a:latin typeface="DINPro-Medium"/>
              </a:rPr>
              <a:t>1:300</a:t>
            </a:r>
          </a:p>
        </p:txBody>
      </p:sp>
    </p:spTree>
    <p:extLst>
      <p:ext uri="{BB962C8B-B14F-4D97-AF65-F5344CB8AC3E}">
        <p14:creationId xmlns:p14="http://schemas.microsoft.com/office/powerpoint/2010/main" val="1112698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53" y="417816"/>
            <a:ext cx="3104376" cy="476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18914" y="372181"/>
            <a:ext cx="872899" cy="568174"/>
          </a:xfrm>
          <a:prstGeom prst="rect">
            <a:avLst/>
          </a:prstGeom>
          <a:solidFill>
            <a:srgbClr val="478C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C12F1BA9-8E87-4F9F-86E9-F7A488EDD0FA}" type="slidenum">
              <a:rPr lang="ru-RU" sz="2800" smtClean="0">
                <a:solidFill>
                  <a:schemeClr val="bg1"/>
                </a:solidFill>
              </a:rPr>
              <a:t>8</a:t>
            </a:fld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16784" y="963890"/>
            <a:ext cx="8233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478C74"/>
                </a:solidFill>
              </a:rPr>
              <a:t>Очень широкий реальный диапазон работы расходомеров.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9053" y="6415309"/>
            <a:ext cx="98763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Сужение диапазона работы расходомеров от </a:t>
            </a:r>
            <a:r>
              <a:rPr lang="ru-RU" sz="2400" b="1" dirty="0" smtClean="0">
                <a:solidFill>
                  <a:srgbClr val="FF0000"/>
                </a:solidFill>
                <a:latin typeface="DINPro-Medium"/>
              </a:rPr>
              <a:t>1:300</a:t>
            </a:r>
            <a:r>
              <a:rPr lang="ru-RU" dirty="0" smtClean="0">
                <a:latin typeface="DINPro-Medium"/>
              </a:rPr>
              <a:t> до </a:t>
            </a:r>
            <a:r>
              <a:rPr lang="ru-RU" sz="2400" b="1" dirty="0" smtClean="0">
                <a:solidFill>
                  <a:srgbClr val="FF0000"/>
                </a:solidFill>
                <a:latin typeface="DINPro-Medium"/>
              </a:rPr>
              <a:t>1:50</a:t>
            </a:r>
            <a:r>
              <a:rPr lang="ru-RU" dirty="0" smtClean="0">
                <a:latin typeface="DINPro-Medium"/>
              </a:rPr>
              <a:t> привносит</a:t>
            </a:r>
          </a:p>
          <a:p>
            <a:pPr algn="ctr"/>
            <a:r>
              <a:rPr lang="ru-RU" dirty="0" smtClean="0">
                <a:latin typeface="DINPro-Medium"/>
              </a:rPr>
              <a:t>дополнительную ошибку определения количества тепловой энергии менее </a:t>
            </a:r>
            <a:r>
              <a:rPr lang="ru-RU" sz="2400" b="1" dirty="0" smtClean="0">
                <a:solidFill>
                  <a:srgbClr val="FF0000"/>
                </a:solidFill>
                <a:latin typeface="DINPro-Medium"/>
              </a:rPr>
              <a:t>0,07%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301" y="1562267"/>
            <a:ext cx="7012630" cy="4583237"/>
          </a:xfrm>
          <a:prstGeom prst="rect">
            <a:avLst/>
          </a:prstGeom>
        </p:spPr>
      </p:pic>
      <p:sp>
        <p:nvSpPr>
          <p:cNvPr id="3" name="Стрелка влево 2"/>
          <p:cNvSpPr/>
          <p:nvPr/>
        </p:nvSpPr>
        <p:spPr>
          <a:xfrm>
            <a:off x="4106332" y="3759201"/>
            <a:ext cx="4633599" cy="1041400"/>
          </a:xfrm>
          <a:prstGeom prst="leftArrow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В диапазоне 1:50 находится </a:t>
            </a:r>
            <a:r>
              <a:rPr lang="en-US" sz="1600" dirty="0" smtClean="0">
                <a:solidFill>
                  <a:schemeClr val="tx1"/>
                </a:solidFill>
              </a:rPr>
              <a:t>&gt;</a:t>
            </a:r>
            <a:r>
              <a:rPr lang="ru-RU" sz="1600" dirty="0" smtClean="0">
                <a:solidFill>
                  <a:schemeClr val="tx1"/>
                </a:solidFill>
              </a:rPr>
              <a:t> 99,93% т/энергии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106332" y="3640667"/>
            <a:ext cx="0" cy="18796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059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91"/>
            <a:ext cx="10728960" cy="75539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53" y="553055"/>
            <a:ext cx="3104376" cy="4769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2991" y="2147371"/>
            <a:ext cx="56765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spc="-150" dirty="0" smtClean="0">
                <a:solidFill>
                  <a:srgbClr val="478C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4400" spc="-150" dirty="0">
              <a:solidFill>
                <a:srgbClr val="478C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3996" y="4049901"/>
            <a:ext cx="41998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+7 (812) 326-1050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Факс.: +7 (812) 326-1090 доб.2217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zakaz@termotronic.ru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support@termotronic.ru</a:t>
            </a:r>
          </a:p>
          <a:p>
            <a:r>
              <a:rPr lang="ru-RU" dirty="0" smtClean="0">
                <a:solidFill>
                  <a:srgbClr val="478C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www.termotronic.ru</a:t>
            </a:r>
            <a:endParaRPr lang="ru-RU" dirty="0">
              <a:solidFill>
                <a:srgbClr val="478C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54624" y="4049901"/>
            <a:ext cx="3771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«ТЕРМОТРОНИК»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193318, Санкт-Петербург,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Ворошилова, д. 2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4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3029</TotalTime>
  <Words>206</Words>
  <Application>Microsoft Office PowerPoint</Application>
  <PresentationFormat>Произвольный</PresentationFormat>
  <Paragraphs>39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 Light</vt:lpstr>
      <vt:lpstr>DINPro-Medium</vt:lpstr>
      <vt:lpstr>Calibri</vt:lpstr>
      <vt:lpstr>Тема Office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Катя</dc:creator>
  <cp:lastModifiedBy>user</cp:lastModifiedBy>
  <cp:revision>192</cp:revision>
  <cp:lastPrinted>2016-07-11T09:46:59Z</cp:lastPrinted>
  <dcterms:created xsi:type="dcterms:W3CDTF">2015-02-11T09:44:13Z</dcterms:created>
  <dcterms:modified xsi:type="dcterms:W3CDTF">2017-11-07T04:49:21Z</dcterms:modified>
</cp:coreProperties>
</file>