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</p:sldMasterIdLst>
  <p:notesMasterIdLst>
    <p:notesMasterId r:id="rId10"/>
  </p:notesMasterIdLst>
  <p:sldIdLst>
    <p:sldId id="291" r:id="rId3"/>
    <p:sldId id="292" r:id="rId4"/>
    <p:sldId id="293" r:id="rId5"/>
    <p:sldId id="294" r:id="rId6"/>
    <p:sldId id="295" r:id="rId7"/>
    <p:sldId id="296" r:id="rId8"/>
    <p:sldId id="260" r:id="rId9"/>
  </p:sldIdLst>
  <p:sldSz cx="10691813" cy="7559675"/>
  <p:notesSz cx="6797675" cy="9928225"/>
  <p:embeddedFontLst>
    <p:embeddedFont>
      <p:font typeface="Calibri" pitchFamily="34" charset="0"/>
      <p:regular r:id="rId11"/>
      <p:bold r:id="rId12"/>
      <p:italic r:id="rId13"/>
      <p:boldItalic r:id="rId14"/>
    </p:embeddedFont>
    <p:embeddedFont>
      <p:font typeface="Calibri Light" pitchFamily="34" charset="0"/>
      <p:regular r:id="rId15"/>
      <p:italic r:id="rId1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FFFFFF"/>
    <a:srgbClr val="478C74"/>
    <a:srgbClr val="0000CC"/>
    <a:srgbClr val="000000"/>
    <a:srgbClr val="333399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90" d="100"/>
          <a:sy n="90" d="100"/>
        </p:scale>
        <p:origin x="-595" y="86"/>
      </p:cViewPr>
      <p:guideLst>
        <p:guide orient="horz" pos="2381"/>
        <p:guide pos="336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1BC55-E7B0-42EF-865F-CC50A0FE4D1E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55634-ACCF-44C7-91A7-CAADB6995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699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384A-3407-4F4E-8AFD-30A132F95ACF}" type="datetime1">
              <a:rPr lang="ru-RU" smtClean="0"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886" y="658797"/>
            <a:ext cx="3104376" cy="47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01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942D9-A82F-4105-A35B-01E0A3801211}" type="datetime1">
              <a:rPr lang="ru-RU" smtClean="0"/>
              <a:t>07.11.2017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1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77CCD-41E7-4964-AA67-B3304C8BEBFE}" type="datetime1">
              <a:rPr lang="ru-RU" smtClean="0"/>
              <a:t>07.11.2017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431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F801-C674-4699-933A-64BD7CCE91C7}" type="datetime1">
              <a:rPr lang="ru-RU" smtClean="0"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5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DEE76-10B5-4D22-8CE7-D100FDF9B382}" type="datetime1">
              <a:rPr lang="ru-RU" smtClean="0"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619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6675" y="1236663"/>
            <a:ext cx="8018463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6675" y="3970338"/>
            <a:ext cx="8018463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57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496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0250" y="1884363"/>
            <a:ext cx="9220200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0250" y="5059363"/>
            <a:ext cx="9220200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561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5013" y="2012950"/>
            <a:ext cx="4533900" cy="4795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21313" y="2012950"/>
            <a:ext cx="4535487" cy="4795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036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600" y="403225"/>
            <a:ext cx="9221788" cy="14605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6600" y="1852613"/>
            <a:ext cx="4522788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6600" y="2760663"/>
            <a:ext cx="4522788" cy="4062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13375" y="1852613"/>
            <a:ext cx="4545013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13375" y="2760663"/>
            <a:ext cx="4545013" cy="4062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294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421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08C5-2A6D-47D0-8F12-BF8D7625B7BE}" type="datetime1">
              <a:rPr lang="ru-RU" smtClean="0"/>
              <a:t>07.11.2017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549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802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600" y="503238"/>
            <a:ext cx="344805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5013" y="1089025"/>
            <a:ext cx="541337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600" y="2268538"/>
            <a:ext cx="344805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437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600" y="503238"/>
            <a:ext cx="344805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45013" y="1089025"/>
            <a:ext cx="541337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600" y="2268538"/>
            <a:ext cx="344805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219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6618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51750" y="403225"/>
            <a:ext cx="2305050" cy="6405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5013" y="403225"/>
            <a:ext cx="6764337" cy="6405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43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08C5-2A6D-47D0-8F12-BF8D7625B7BE}" type="datetime1">
              <a:rPr lang="ru-RU" smtClean="0"/>
              <a:t>07.11.2017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341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E1F9D-1F08-41BE-B118-C71D1617FD6B}" type="datetime1">
              <a:rPr lang="ru-RU" smtClean="0"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791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B2A9-1CF4-4B00-A0B5-C23AF9EE2338}" type="datetime1">
              <a:rPr lang="ru-RU" smtClean="0"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5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D3E8-0E07-4DFD-9299-970D902B19DE}" type="datetime1">
              <a:rPr lang="ru-RU" smtClean="0"/>
              <a:t>07.11.2017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01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51F8E-5B46-4CF0-8243-7AB32B2755C2}" type="datetime1">
              <a:rPr lang="ru-RU" smtClean="0"/>
              <a:t>07.11.2017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23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7D8A9-13ED-46B4-9459-115FAE82B58D}" type="datetime1">
              <a:rPr lang="ru-RU" smtClean="0"/>
              <a:t>07.11.2017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524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C3D1-2A91-4F1D-BB62-F638BB58251A}" type="datetime1">
              <a:rPr lang="ru-RU" smtClean="0"/>
              <a:t>07.11.2017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753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908C5-2A6D-47D0-8F12-BF8D7625B7BE}" type="datetime1">
              <a:rPr lang="ru-RU" smtClean="0"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28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sldNum="0"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013" y="403225"/>
            <a:ext cx="9221787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5013" y="2012950"/>
            <a:ext cx="9221787" cy="4795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013" y="7007225"/>
            <a:ext cx="24050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DDCAF-DC03-4999-8884-D07ADEE8424C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41713" y="7007225"/>
            <a:ext cx="3608387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51738" y="7007225"/>
            <a:ext cx="24050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37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19" y="328"/>
            <a:ext cx="10728132" cy="75891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711" y="2313564"/>
            <a:ext cx="101460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6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53" y="553054"/>
            <a:ext cx="5300966" cy="81435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62800" y="3064782"/>
            <a:ext cx="95298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07943">
              <a:lnSpc>
                <a:spcPct val="90000"/>
              </a:lnSpc>
              <a:spcBef>
                <a:spcPts val="1102"/>
              </a:spcBef>
            </a:pPr>
            <a:r>
              <a:rPr lang="ru-RU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Характеристики расходомеров </a:t>
            </a:r>
            <a:r>
              <a:rPr lang="ru-RU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Питерфлоу</a:t>
            </a:r>
            <a:r>
              <a:rPr lang="ru-RU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 в процессе длительной эксплуатации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DINPro-Medium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75902" y="6657154"/>
            <a:ext cx="2159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478C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www.termotronic.ru</a:t>
            </a:r>
          </a:p>
        </p:txBody>
      </p:sp>
    </p:spTree>
    <p:extLst>
      <p:ext uri="{BB962C8B-B14F-4D97-AF65-F5344CB8AC3E}">
        <p14:creationId xmlns:p14="http://schemas.microsoft.com/office/powerpoint/2010/main" val="127715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53" y="418447"/>
            <a:ext cx="3104376" cy="476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18913" y="372812"/>
            <a:ext cx="872899" cy="568174"/>
          </a:xfrm>
          <a:prstGeom prst="rect">
            <a:avLst/>
          </a:prstGeom>
          <a:solidFill>
            <a:srgbClr val="478C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C12F1BA9-8E87-4F9F-86E9-F7A488EDD0FA}" type="slidenum">
              <a:rPr lang="ru-RU" sz="2800" smtClean="0">
                <a:solidFill>
                  <a:schemeClr val="bg1"/>
                </a:solidFill>
              </a:rPr>
              <a:t>2</a:t>
            </a:fld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57332" y="2016977"/>
            <a:ext cx="46566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Узел учета смонтирован в ноябре 2013 г.</a:t>
            </a: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Подключение системы отопления зависимое, ГВС организована по закрытой схеме.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45579" y="823157"/>
            <a:ext cx="14798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478C74"/>
                </a:solidFill>
              </a:rPr>
              <a:t>Объект</a:t>
            </a:r>
            <a:endParaRPr lang="ru-RU" sz="3200" b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0048"/>
            <a:ext cx="5508104" cy="41241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386" y="4077112"/>
            <a:ext cx="5609427" cy="348256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25718" y="5911644"/>
            <a:ext cx="46566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Фактически подключенная нагрузка незавершенного пока объекта ≈ 3 Гкал/ч.</a:t>
            </a:r>
          </a:p>
        </p:txBody>
      </p:sp>
    </p:spTree>
    <p:extLst>
      <p:ext uri="{BB962C8B-B14F-4D97-AF65-F5344CB8AC3E}">
        <p14:creationId xmlns:p14="http://schemas.microsoft.com/office/powerpoint/2010/main" val="1761293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53" y="418447"/>
            <a:ext cx="3104376" cy="476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18913" y="372812"/>
            <a:ext cx="872899" cy="568174"/>
          </a:xfrm>
          <a:prstGeom prst="rect">
            <a:avLst/>
          </a:prstGeom>
          <a:solidFill>
            <a:srgbClr val="478C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C12F1BA9-8E87-4F9F-86E9-F7A488EDD0FA}" type="slidenum">
              <a:rPr lang="ru-RU" sz="2800" smtClean="0">
                <a:solidFill>
                  <a:schemeClr val="bg1"/>
                </a:solidFill>
              </a:rPr>
              <a:t>3</a:t>
            </a:fld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79347" y="895351"/>
            <a:ext cx="8551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478C74"/>
                </a:solidFill>
              </a:rPr>
              <a:t>Относительная разность показаний каналов М1 и М2</a:t>
            </a:r>
            <a:endParaRPr lang="ru-RU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628294" y="2833614"/>
            <a:ext cx="3917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dM</a:t>
            </a:r>
            <a:r>
              <a:rPr lang="ru-RU" sz="2000" b="1" dirty="0" err="1" smtClean="0"/>
              <a:t>отн</a:t>
            </a:r>
            <a:r>
              <a:rPr lang="ru-RU" sz="2000" b="1" dirty="0" smtClean="0"/>
              <a:t> = (М1-М2)/М2*100%</a:t>
            </a:r>
            <a:endParaRPr lang="ru-RU" sz="20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44540"/>
            <a:ext cx="5443993" cy="3559260"/>
          </a:xfrm>
          <a:prstGeom prst="rect">
            <a:avLst/>
          </a:prstGeom>
        </p:spPr>
      </p:pic>
      <p:sp>
        <p:nvSpPr>
          <p:cNvPr id="12" name="Стрелка влево 11"/>
          <p:cNvSpPr/>
          <p:nvPr/>
        </p:nvSpPr>
        <p:spPr>
          <a:xfrm>
            <a:off x="5311909" y="1695799"/>
            <a:ext cx="2537470" cy="7920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ОЗП 2013-2014 гг.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370" y="3962400"/>
            <a:ext cx="5500443" cy="3597275"/>
          </a:xfrm>
          <a:prstGeom prst="rect">
            <a:avLst/>
          </a:prstGeom>
        </p:spPr>
      </p:pic>
      <p:sp>
        <p:nvSpPr>
          <p:cNvPr id="14" name="Стрелка влево 13"/>
          <p:cNvSpPr/>
          <p:nvPr/>
        </p:nvSpPr>
        <p:spPr>
          <a:xfrm rot="16200000">
            <a:off x="8721556" y="2437570"/>
            <a:ext cx="2537470" cy="7920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ОЗП 2016-2017 гг.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9621" y="5253857"/>
            <a:ext cx="46247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 итоге за четырехлетний период эксплуатации величина </a:t>
            </a:r>
            <a:r>
              <a:rPr lang="en-US" sz="2400" b="1" dirty="0" err="1" smtClean="0"/>
              <a:t>dM</a:t>
            </a:r>
            <a:r>
              <a:rPr lang="ru-RU" sz="2400" b="1" dirty="0" err="1" smtClean="0"/>
              <a:t>отн</a:t>
            </a:r>
            <a:r>
              <a:rPr lang="ru-RU" sz="2400" b="1" dirty="0" smtClean="0"/>
              <a:t> пары расходомеров уложилась в допуск с 4-5 кратным запасом.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908762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53" y="418447"/>
            <a:ext cx="3104376" cy="476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18913" y="372812"/>
            <a:ext cx="872899" cy="568174"/>
          </a:xfrm>
          <a:prstGeom prst="rect">
            <a:avLst/>
          </a:prstGeom>
          <a:solidFill>
            <a:srgbClr val="478C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C12F1BA9-8E87-4F9F-86E9-F7A488EDD0FA}" type="slidenum">
              <a:rPr lang="ru-RU" sz="2800" smtClean="0">
                <a:solidFill>
                  <a:schemeClr val="bg1"/>
                </a:solidFill>
              </a:rPr>
              <a:t>4</a:t>
            </a:fld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78978" y="940986"/>
            <a:ext cx="90113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478C74"/>
                </a:solidFill>
              </a:rPr>
              <a:t>Взаимная согласованность каналов измерения М1 и М2</a:t>
            </a:r>
            <a:endParaRPr lang="ru-RU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375400" y="2833614"/>
            <a:ext cx="2472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М2 = </a:t>
            </a:r>
            <a:r>
              <a:rPr lang="en-US" sz="3200" b="1" dirty="0" smtClean="0"/>
              <a:t>F(M1)</a:t>
            </a:r>
            <a:endParaRPr lang="ru-RU" sz="3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86267" y="5253857"/>
            <a:ext cx="48481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За тот же длительный период эксплуатации взаимное рассогласование каналов измерения М1 и М2 остается в допуске с многократным запасом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292"/>
            <a:ext cx="5484634" cy="3585831"/>
          </a:xfrm>
          <a:prstGeom prst="rect">
            <a:avLst/>
          </a:prstGeom>
        </p:spPr>
      </p:pic>
      <p:sp>
        <p:nvSpPr>
          <p:cNvPr id="12" name="Стрелка влево 11"/>
          <p:cNvSpPr/>
          <p:nvPr/>
        </p:nvSpPr>
        <p:spPr>
          <a:xfrm>
            <a:off x="5311909" y="1695799"/>
            <a:ext cx="2537470" cy="7920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ОЗП 2013-2014 гг.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178" y="3972739"/>
            <a:ext cx="5484634" cy="3586936"/>
          </a:xfrm>
          <a:prstGeom prst="rect">
            <a:avLst/>
          </a:prstGeom>
        </p:spPr>
      </p:pic>
      <p:sp>
        <p:nvSpPr>
          <p:cNvPr id="14" name="Стрелка влево 13"/>
          <p:cNvSpPr/>
          <p:nvPr/>
        </p:nvSpPr>
        <p:spPr>
          <a:xfrm rot="16200000">
            <a:off x="8721556" y="2437570"/>
            <a:ext cx="2537470" cy="7920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ОЗП 2016-2017 гг.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279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53" y="418447"/>
            <a:ext cx="3104376" cy="476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18913" y="372812"/>
            <a:ext cx="872899" cy="568174"/>
          </a:xfrm>
          <a:prstGeom prst="rect">
            <a:avLst/>
          </a:prstGeom>
          <a:solidFill>
            <a:srgbClr val="478C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C12F1BA9-8E87-4F9F-86E9-F7A488EDD0FA}" type="slidenum">
              <a:rPr lang="ru-RU" sz="2800" smtClean="0">
                <a:solidFill>
                  <a:schemeClr val="bg1"/>
                </a:solidFill>
              </a:rPr>
              <a:t>5</a:t>
            </a:fld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88357" y="892364"/>
            <a:ext cx="74471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478C74"/>
                </a:solidFill>
              </a:rPr>
              <a:t>Несанкционированный разбор теплоносителя</a:t>
            </a:r>
            <a:endParaRPr lang="ru-RU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375399" y="2649916"/>
            <a:ext cx="24722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</a:t>
            </a:r>
            <a:r>
              <a:rPr lang="ru-RU" sz="3200" b="1" dirty="0" err="1" smtClean="0"/>
              <a:t>Мотн</a:t>
            </a:r>
            <a:r>
              <a:rPr lang="ru-RU" sz="3200" b="1" dirty="0" smtClean="0"/>
              <a:t> от часа суток</a:t>
            </a:r>
            <a:endParaRPr lang="ru-RU" sz="3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86267" y="5253857"/>
            <a:ext cx="48481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За тот же длительный период эксплуатации взаимное рассогласование каналов измерения М1 и М2 остается в допуске с многократным запасом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5584"/>
            <a:ext cx="5423533" cy="3545883"/>
          </a:xfrm>
          <a:prstGeom prst="rect">
            <a:avLst/>
          </a:prstGeom>
        </p:spPr>
      </p:pic>
      <p:sp>
        <p:nvSpPr>
          <p:cNvPr id="12" name="Стрелка влево 11"/>
          <p:cNvSpPr/>
          <p:nvPr/>
        </p:nvSpPr>
        <p:spPr>
          <a:xfrm>
            <a:off x="5311909" y="1695799"/>
            <a:ext cx="2537470" cy="7920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ОЗП 2013-2014 гг.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215" y="4015023"/>
            <a:ext cx="5423532" cy="3544652"/>
          </a:xfrm>
          <a:prstGeom prst="rect">
            <a:avLst/>
          </a:prstGeom>
        </p:spPr>
      </p:pic>
      <p:sp>
        <p:nvSpPr>
          <p:cNvPr id="14" name="Стрелка влево 13"/>
          <p:cNvSpPr/>
          <p:nvPr/>
        </p:nvSpPr>
        <p:spPr>
          <a:xfrm rot="16200000">
            <a:off x="8721556" y="2437570"/>
            <a:ext cx="2537470" cy="7920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ОЗП 2016-2017 гг.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913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53" y="418447"/>
            <a:ext cx="3104376" cy="476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18913" y="372812"/>
            <a:ext cx="872899" cy="568174"/>
          </a:xfrm>
          <a:prstGeom prst="rect">
            <a:avLst/>
          </a:prstGeom>
          <a:solidFill>
            <a:srgbClr val="478C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C12F1BA9-8E87-4F9F-86E9-F7A488EDD0FA}" type="slidenum">
              <a:rPr lang="ru-RU" sz="2800" smtClean="0">
                <a:solidFill>
                  <a:schemeClr val="bg1"/>
                </a:solidFill>
              </a:rPr>
              <a:t>6</a:t>
            </a:fld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68531" y="890248"/>
            <a:ext cx="8286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478C74"/>
                </a:solidFill>
              </a:rPr>
              <a:t>Взаимный температурный дрейф каналов М1 и М2</a:t>
            </a:r>
            <a:endParaRPr lang="ru-RU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375399" y="2833614"/>
            <a:ext cx="2751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</a:t>
            </a:r>
            <a:r>
              <a:rPr lang="ru-RU" sz="3200" b="1" dirty="0" err="1" smtClean="0"/>
              <a:t>Мотн</a:t>
            </a:r>
            <a:r>
              <a:rPr lang="ru-RU" sz="3200" b="1" dirty="0" smtClean="0"/>
              <a:t> = </a:t>
            </a:r>
            <a:r>
              <a:rPr lang="en-US" sz="3200" b="1" dirty="0" smtClean="0"/>
              <a:t>F(</a:t>
            </a:r>
            <a:r>
              <a:rPr lang="en-US" sz="3200" b="1" dirty="0" err="1" smtClean="0"/>
              <a:t>dT</a:t>
            </a:r>
            <a:r>
              <a:rPr lang="en-US" sz="3200" b="1" dirty="0" smtClean="0"/>
              <a:t>)</a:t>
            </a:r>
            <a:endParaRPr lang="ru-RU" sz="3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93134" y="5092991"/>
            <a:ext cx="51138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Величина взаимного температурного дрейфа каналов измерения М1 и М2 не является существенной, т.к. имеет примерно 4-х кратный запас в пределах реального перепада </a:t>
            </a:r>
            <a:r>
              <a:rPr lang="en-US" sz="2400" b="1" dirty="0" err="1"/>
              <a:t>dT</a:t>
            </a:r>
            <a:r>
              <a:rPr lang="en-US" sz="2400" b="1" dirty="0"/>
              <a:t>=T1-T2</a:t>
            </a:r>
            <a:r>
              <a:rPr lang="ru-RU" sz="2400" b="1" dirty="0"/>
              <a:t>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3467"/>
            <a:ext cx="5418667" cy="3542701"/>
          </a:xfrm>
          <a:prstGeom prst="rect">
            <a:avLst/>
          </a:prstGeom>
        </p:spPr>
      </p:pic>
      <p:sp>
        <p:nvSpPr>
          <p:cNvPr id="12" name="Стрелка влево 11"/>
          <p:cNvSpPr/>
          <p:nvPr/>
        </p:nvSpPr>
        <p:spPr>
          <a:xfrm>
            <a:off x="5311909" y="1695799"/>
            <a:ext cx="2537470" cy="7920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ОЗП 2013-2014 гг.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909" y="4041232"/>
            <a:ext cx="5379904" cy="3518443"/>
          </a:xfrm>
          <a:prstGeom prst="rect">
            <a:avLst/>
          </a:prstGeom>
        </p:spPr>
      </p:pic>
      <p:sp>
        <p:nvSpPr>
          <p:cNvPr id="14" name="Стрелка влево 13"/>
          <p:cNvSpPr/>
          <p:nvPr/>
        </p:nvSpPr>
        <p:spPr>
          <a:xfrm rot="16200000">
            <a:off x="8721556" y="2437570"/>
            <a:ext cx="2537470" cy="7920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ОЗП 2016-2017 гг.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184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91"/>
            <a:ext cx="10728960" cy="755396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53" y="553055"/>
            <a:ext cx="3104376" cy="4769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2991" y="2147371"/>
            <a:ext cx="56765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spc="-150" dirty="0" smtClean="0">
                <a:solidFill>
                  <a:srgbClr val="478C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4400" spc="-150" dirty="0">
              <a:solidFill>
                <a:srgbClr val="478C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3996" y="4049901"/>
            <a:ext cx="41998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Тел.: +7 (812) 326-1050</a:t>
            </a: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Факс.: +7 (812) 326-1090 доб.2217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zakaz@termotronic.ru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support@termotronic.ru</a:t>
            </a:r>
          </a:p>
          <a:p>
            <a:r>
              <a:rPr lang="ru-RU" dirty="0" smtClean="0">
                <a:solidFill>
                  <a:srgbClr val="478C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www.termotronic.ru</a:t>
            </a:r>
            <a:endParaRPr lang="ru-RU" dirty="0">
              <a:solidFill>
                <a:srgbClr val="478C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54624" y="4049901"/>
            <a:ext cx="3771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«ТЕРМОТРОНИК»</a:t>
            </a: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193318, Санкт-Петербург,</a:t>
            </a: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Ворошилова, д. 2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54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3127</TotalTime>
  <Words>245</Words>
  <Application>Microsoft Office PowerPoint</Application>
  <PresentationFormat>Произвольный</PresentationFormat>
  <Paragraphs>40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DINPro-Medium</vt:lpstr>
      <vt:lpstr>Calibri Light</vt:lpstr>
      <vt:lpstr>Тема Office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Катя</dc:creator>
  <cp:lastModifiedBy>user</cp:lastModifiedBy>
  <cp:revision>203</cp:revision>
  <cp:lastPrinted>2016-07-11T09:46:59Z</cp:lastPrinted>
  <dcterms:created xsi:type="dcterms:W3CDTF">2015-02-11T09:44:13Z</dcterms:created>
  <dcterms:modified xsi:type="dcterms:W3CDTF">2017-11-07T04:49:48Z</dcterms:modified>
</cp:coreProperties>
</file>