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71" r:id="rId4"/>
    <p:sldId id="269" r:id="rId5"/>
    <p:sldId id="258" r:id="rId6"/>
    <p:sldId id="281" r:id="rId7"/>
    <p:sldId id="280" r:id="rId8"/>
    <p:sldId id="272" r:id="rId9"/>
    <p:sldId id="295" r:id="rId10"/>
    <p:sldId id="285" r:id="rId11"/>
    <p:sldId id="262" r:id="rId12"/>
    <p:sldId id="284" r:id="rId13"/>
    <p:sldId id="289" r:id="rId14"/>
    <p:sldId id="294" r:id="rId15"/>
    <p:sldId id="291" r:id="rId16"/>
    <p:sldId id="290" r:id="rId17"/>
    <p:sldId id="260" r:id="rId18"/>
    <p:sldId id="278" r:id="rId19"/>
    <p:sldId id="261" r:id="rId20"/>
    <p:sldId id="263" r:id="rId21"/>
    <p:sldId id="264" r:id="rId22"/>
    <p:sldId id="292" r:id="rId23"/>
    <p:sldId id="287" r:id="rId24"/>
  </p:sldIdLst>
  <p:sldSz cx="106807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FF7"/>
    <a:srgbClr val="F2C9F0"/>
    <a:srgbClr val="585B12"/>
    <a:srgbClr val="B41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9"/>
    <p:restoredTop sz="96392"/>
  </p:normalViewPr>
  <p:slideViewPr>
    <p:cSldViewPr snapToGrid="0" snapToObjects="1">
      <p:cViewPr varScale="1">
        <p:scale>
          <a:sx n="118" d="100"/>
          <a:sy n="118" d="100"/>
        </p:scale>
        <p:origin x="232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&#1044;&#1080;&#1072;&#1075;&#1088;&#1072;&#1084;&#1084;&#1072;%20&#1074;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33016007435888"/>
          <c:y val="0.0445166424833494"/>
          <c:w val="0.861779211717487"/>
          <c:h val="0.804426326525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Office PowerPoint]Sheet1'!$A$2</c:f>
              <c:strCache>
                <c:ptCount val="1"/>
                <c:pt idx="0">
                  <c:v>Номенклатура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'[Диаграмма в Microsoft Office PowerPoint]Sheet1'!$B$1:$F$1</c:f>
              <c:strCach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strCache>
            </c:strRef>
          </c:cat>
          <c:val>
            <c:numRef>
              <c:f>'[Диаграмма в Microsoft Office PowerPoint]Sheet1'!$B$2:$F$2</c:f>
              <c:numCache>
                <c:formatCode>General</c:formatCode>
                <c:ptCount val="5"/>
                <c:pt idx="0">
                  <c:v>3.0</c:v>
                </c:pt>
                <c:pt idx="1">
                  <c:v>8.0</c:v>
                </c:pt>
                <c:pt idx="2">
                  <c:v>12.0</c:v>
                </c:pt>
                <c:pt idx="3">
                  <c:v>25.0</c:v>
                </c:pt>
                <c:pt idx="4">
                  <c:v>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93627984"/>
        <c:axId val="-366786528"/>
      </c:barChart>
      <c:catAx>
        <c:axId val="-39362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66786528"/>
        <c:crosses val="autoZero"/>
        <c:auto val="1"/>
        <c:lblAlgn val="ctr"/>
        <c:lblOffset val="100"/>
        <c:noMultiLvlLbl val="0"/>
      </c:catAx>
      <c:valAx>
        <c:axId val="-36678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9362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4934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845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71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90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758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01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332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158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523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54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9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termotronic.ru" TargetMode="External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01885" y="0"/>
            <a:ext cx="9088043" cy="3869084"/>
          </a:xfrm>
          <a:prstGeom prst="rect">
            <a:avLst/>
          </a:prstGeom>
        </p:spPr>
        <p:txBody>
          <a:bodyPr anchor="b"/>
          <a:lstStyle>
            <a:lvl1pPr algn="ctr">
              <a:defRPr sz="6600"/>
            </a:lvl1pPr>
          </a:lstStyle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36477" y="3970580"/>
            <a:ext cx="8018861" cy="358592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600"/>
            </a:lvl1pPr>
            <a:lvl2pPr marL="0" indent="0" algn="ctr">
              <a:buSzTx/>
              <a:buNone/>
              <a:defRPr sz="2600"/>
            </a:lvl2pPr>
            <a:lvl3pPr marL="0" indent="0" algn="ctr">
              <a:buSzTx/>
              <a:buNone/>
              <a:defRPr sz="2600"/>
            </a:lvl3pPr>
            <a:lvl4pPr marL="0" indent="0" algn="ctr">
              <a:buSzTx/>
              <a:buNone/>
              <a:defRPr sz="2600"/>
            </a:lvl4pPr>
            <a:lvl5pPr marL="0" indent="0" algn="ctr">
              <a:buSzTx/>
              <a:buNone/>
              <a:defRPr sz="2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3" name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5" y="658795"/>
            <a:ext cx="3104378" cy="4769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736453" y="0"/>
            <a:ext cx="3448392" cy="2267904"/>
          </a:xfrm>
          <a:prstGeom prst="rect">
            <a:avLst/>
          </a:prstGeom>
        </p:spPr>
        <p:txBody>
          <a:bodyPr anchor="b"/>
          <a:lstStyle>
            <a:lvl1pPr algn="r">
              <a:defRPr sz="46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sz="half" idx="1"/>
          </p:nvPr>
        </p:nvSpPr>
        <p:spPr>
          <a:xfrm>
            <a:off x="736453" y="2267902"/>
            <a:ext cx="3448392" cy="528859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700"/>
            </a:lvl1pPr>
            <a:lvl2pPr marL="0" indent="0">
              <a:buSzTx/>
              <a:buNone/>
              <a:defRPr sz="1700"/>
            </a:lvl2pPr>
            <a:lvl3pPr marL="0" indent="0">
              <a:buSzTx/>
              <a:buNone/>
              <a:defRPr sz="1700"/>
            </a:lvl3pPr>
            <a:lvl4pPr marL="0" indent="0">
              <a:buSzTx/>
              <a:buNone/>
              <a:defRPr sz="1700"/>
            </a:lvl4pPr>
            <a:lvl5pPr marL="0" indent="0"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7651329" y="0"/>
            <a:ext cx="2305425" cy="7211442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735062" y="402481"/>
            <a:ext cx="6782621" cy="715402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1336675" y="0"/>
            <a:ext cx="8018465" cy="3868738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half" idx="1"/>
          </p:nvPr>
        </p:nvSpPr>
        <p:spPr>
          <a:xfrm>
            <a:off x="1336675" y="3970337"/>
            <a:ext cx="8018465" cy="3586163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None/>
              <a:defRPr sz="2400"/>
            </a:lvl1pPr>
            <a:lvl2pPr marL="0" indent="0" algn="ctr" defTabSz="914400">
              <a:spcBef>
                <a:spcPts val="1000"/>
              </a:spcBef>
              <a:buSzTx/>
              <a:buNone/>
              <a:defRPr sz="2400"/>
            </a:lvl2pPr>
            <a:lvl3pPr marL="0" indent="0" algn="ctr" defTabSz="914400">
              <a:spcBef>
                <a:spcPts val="1000"/>
              </a:spcBef>
              <a:buSzTx/>
              <a:buNone/>
              <a:defRPr sz="2400"/>
            </a:lvl3pPr>
            <a:lvl4pPr marL="0" indent="0" algn="ctr" defTabSz="914400">
              <a:spcBef>
                <a:spcPts val="1000"/>
              </a:spcBef>
              <a:buSzTx/>
              <a:buNone/>
              <a:defRPr sz="2400"/>
            </a:lvl4pPr>
            <a:lvl5pPr marL="0" indent="0" algn="ctr" defTabSz="914400">
              <a:spcBef>
                <a:spcPts val="1000"/>
              </a:spcBef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735012" y="254000"/>
            <a:ext cx="9221790" cy="17589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735012" y="2012950"/>
            <a:ext cx="9221790" cy="5543552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2800"/>
            </a:lvl1pPr>
            <a:lvl2pPr marL="723900" indent="-266700" defTabSz="914400">
              <a:spcBef>
                <a:spcPts val="1000"/>
              </a:spcBef>
              <a:buBlip>
                <a:blip r:embed="rId2"/>
              </a:buBlip>
              <a:defRPr sz="2800"/>
            </a:lvl2pPr>
            <a:lvl3pPr marL="1234438" indent="-320038" defTabSz="914400">
              <a:spcBef>
                <a:spcPts val="1000"/>
              </a:spcBef>
              <a:buBlip>
                <a:blip r:embed="rId2"/>
              </a:buBlip>
              <a:defRPr sz="2800"/>
            </a:lvl3pPr>
            <a:lvl4pPr marL="1727200" indent="-355600" defTabSz="914400">
              <a:spcBef>
                <a:spcPts val="1000"/>
              </a:spcBef>
              <a:buBlip>
                <a:blip r:embed="rId2"/>
              </a:buBlip>
              <a:defRPr sz="2800"/>
            </a:lvl4pPr>
            <a:lvl5pPr marL="2184400" indent="-355600" defTabSz="914400">
              <a:spcBef>
                <a:spcPts val="1000"/>
              </a:spcBef>
              <a:buBlip>
                <a:blip r:embed="rId2"/>
              </a:buBlip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730250" y="0"/>
            <a:ext cx="9220200" cy="5029200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sz="half" idx="1"/>
          </p:nvPr>
        </p:nvSpPr>
        <p:spPr>
          <a:xfrm>
            <a:off x="730250" y="5059362"/>
            <a:ext cx="9220200" cy="2497140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1pPr>
            <a:lvl2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735012" y="254000"/>
            <a:ext cx="9221790" cy="17589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half" idx="1"/>
          </p:nvPr>
        </p:nvSpPr>
        <p:spPr>
          <a:xfrm>
            <a:off x="735012" y="2012950"/>
            <a:ext cx="4533902" cy="5543552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2800"/>
            </a:lvl1pPr>
            <a:lvl2pPr marL="723900" indent="-266700" defTabSz="914400">
              <a:spcBef>
                <a:spcPts val="1000"/>
              </a:spcBef>
              <a:buBlip>
                <a:blip r:embed="rId2"/>
              </a:buBlip>
              <a:defRPr sz="2800"/>
            </a:lvl2pPr>
            <a:lvl3pPr marL="1234438" indent="-320038" defTabSz="914400">
              <a:spcBef>
                <a:spcPts val="1000"/>
              </a:spcBef>
              <a:buBlip>
                <a:blip r:embed="rId2"/>
              </a:buBlip>
              <a:defRPr sz="2800"/>
            </a:lvl3pPr>
            <a:lvl4pPr marL="1727200" indent="-355600" defTabSz="914400">
              <a:spcBef>
                <a:spcPts val="1000"/>
              </a:spcBef>
              <a:buBlip>
                <a:blip r:embed="rId2"/>
              </a:buBlip>
              <a:defRPr sz="2800"/>
            </a:lvl4pPr>
            <a:lvl5pPr marL="2184400" indent="-355600" defTabSz="914400">
              <a:spcBef>
                <a:spcPts val="1000"/>
              </a:spcBef>
              <a:buBlip>
                <a:blip r:embed="rId2"/>
              </a:buBlip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90" cy="146050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736600" y="1852613"/>
            <a:ext cx="4522788" cy="90805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None/>
              <a:defRPr sz="2400" b="1"/>
            </a:lvl1pPr>
            <a:lvl2pPr marL="0" indent="0" defTabSz="914400">
              <a:spcBef>
                <a:spcPts val="1000"/>
              </a:spcBef>
              <a:buSzTx/>
              <a:buNone/>
              <a:defRPr sz="2400" b="1"/>
            </a:lvl2pPr>
            <a:lvl3pPr marL="0" indent="0" defTabSz="914400">
              <a:spcBef>
                <a:spcPts val="1000"/>
              </a:spcBef>
              <a:buSzTx/>
              <a:buNone/>
              <a:defRPr sz="2400" b="1"/>
            </a:lvl3pPr>
            <a:lvl4pPr marL="0" indent="0" defTabSz="914400">
              <a:spcBef>
                <a:spcPts val="1000"/>
              </a:spcBef>
              <a:buSzTx/>
              <a:buNone/>
              <a:defRPr sz="2400" b="1"/>
            </a:lvl4pPr>
            <a:lvl5pPr marL="0" indent="0" defTabSz="914400">
              <a:spcBef>
                <a:spcPts val="1000"/>
              </a:spcBef>
              <a:buSz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735012" y="0"/>
            <a:ext cx="9221790" cy="22669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-1588"/>
            <a:ext cx="7736288" cy="7559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2" y="527655"/>
            <a:ext cx="3104378" cy="476904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/>
        </p:nvSpPr>
        <p:spPr>
          <a:xfrm>
            <a:off x="400822" y="6189309"/>
            <a:ext cx="628301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ЗАО «ТЕРМОТРОНИК»</a:t>
            </a:r>
            <a:endParaRPr sz="1800"/>
          </a:p>
          <a:p>
            <a:pPr>
              <a:defRPr sz="2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193318, Санкт-Петербург, ул. Ворошилова, д. 2</a:t>
            </a:r>
            <a:endParaRPr sz="1800"/>
          </a:p>
          <a:p>
            <a:pPr>
              <a:defRPr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www.termotronic.ru</a:t>
            </a:r>
          </a:p>
        </p:txBody>
      </p:sp>
      <p:pic>
        <p:nvPicPr>
          <p:cNvPr id="24" name="image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48" y="1697051"/>
            <a:ext cx="3490208" cy="416239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20730" y="0"/>
            <a:ext cx="4236445" cy="256729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" name="Shape 26"/>
          <p:cNvSpPr/>
          <p:nvPr/>
        </p:nvSpPr>
        <p:spPr>
          <a:xfrm>
            <a:off x="503413" y="2411728"/>
            <a:ext cx="4983453" cy="110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Новые технологии</a:t>
            </a:r>
            <a:endParaRPr sz="1800"/>
          </a:p>
          <a:p>
            <a:pPr>
              <a:defRPr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ТЕРМОТРОНИК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5162338" y="6800556"/>
            <a:ext cx="2492164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736600" y="0"/>
            <a:ext cx="3448050" cy="2268540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xfrm>
            <a:off x="4545012" y="1089025"/>
            <a:ext cx="5413378" cy="646747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3200"/>
            </a:lvl1pPr>
            <a:lvl2pPr marL="718457" indent="-261257" defTabSz="914400">
              <a:spcBef>
                <a:spcPts val="1000"/>
              </a:spcBef>
              <a:buBlip>
                <a:blip r:embed="rId2"/>
              </a:buBlip>
              <a:defRPr sz="3200"/>
            </a:lvl2pPr>
            <a:lvl3pPr marL="1219200" indent="-304800" defTabSz="914400">
              <a:spcBef>
                <a:spcPts val="1000"/>
              </a:spcBef>
              <a:buBlip>
                <a:blip r:embed="rId2"/>
              </a:buBlip>
              <a:defRPr sz="3200"/>
            </a:lvl3pPr>
            <a:lvl4pPr marL="1737360" indent="-365760" defTabSz="914400">
              <a:spcBef>
                <a:spcPts val="1000"/>
              </a:spcBef>
              <a:buBlip>
                <a:blip r:embed="rId2"/>
              </a:buBlip>
              <a:defRPr sz="3200"/>
            </a:lvl4pPr>
            <a:lvl5pPr marL="2194560" indent="-365760" defTabSz="914400">
              <a:spcBef>
                <a:spcPts val="1000"/>
              </a:spcBef>
              <a:buBlip>
                <a:blip r:embed="rId2"/>
              </a:buBlip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736600" y="0"/>
            <a:ext cx="3448050" cy="2268540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sz="half" idx="1"/>
          </p:nvPr>
        </p:nvSpPr>
        <p:spPr>
          <a:xfrm>
            <a:off x="736600" y="2268538"/>
            <a:ext cx="3448050" cy="52879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None/>
              <a:defRPr sz="1600"/>
            </a:lvl1pPr>
            <a:lvl2pPr marL="0" indent="0" defTabSz="914400">
              <a:spcBef>
                <a:spcPts val="1000"/>
              </a:spcBef>
              <a:buSzTx/>
              <a:buNone/>
              <a:defRPr sz="1600"/>
            </a:lvl2pPr>
            <a:lvl3pPr marL="0" indent="0" defTabSz="914400">
              <a:spcBef>
                <a:spcPts val="1000"/>
              </a:spcBef>
              <a:buSzTx/>
              <a:buNone/>
              <a:defRPr sz="1600"/>
            </a:lvl3pPr>
            <a:lvl4pPr marL="0" indent="0" defTabSz="914400">
              <a:spcBef>
                <a:spcPts val="1000"/>
              </a:spcBef>
              <a:buSzTx/>
              <a:buNone/>
              <a:defRPr sz="1600"/>
            </a:lvl4pPr>
            <a:lvl5pPr marL="0" indent="0" defTabSz="914400">
              <a:spcBef>
                <a:spcPts val="1000"/>
              </a:spcBef>
              <a:buSz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735012" y="254000"/>
            <a:ext cx="9221790" cy="17589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735012" y="2012950"/>
            <a:ext cx="9221790" cy="5543552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2800"/>
            </a:lvl1pPr>
            <a:lvl2pPr marL="723900" indent="-266700" defTabSz="914400">
              <a:spcBef>
                <a:spcPts val="1000"/>
              </a:spcBef>
              <a:buBlip>
                <a:blip r:embed="rId2"/>
              </a:buBlip>
              <a:defRPr sz="2800"/>
            </a:lvl2pPr>
            <a:lvl3pPr marL="1234438" indent="-320038" defTabSz="914400">
              <a:spcBef>
                <a:spcPts val="1000"/>
              </a:spcBef>
              <a:buBlip>
                <a:blip r:embed="rId2"/>
              </a:buBlip>
              <a:defRPr sz="2800"/>
            </a:lvl3pPr>
            <a:lvl4pPr marL="1727200" indent="-355600" defTabSz="914400">
              <a:spcBef>
                <a:spcPts val="1000"/>
              </a:spcBef>
              <a:buBlip>
                <a:blip r:embed="rId2"/>
              </a:buBlip>
              <a:defRPr sz="2800"/>
            </a:lvl4pPr>
            <a:lvl5pPr marL="2184400" indent="-355600" defTabSz="914400">
              <a:spcBef>
                <a:spcPts val="1000"/>
              </a:spcBef>
              <a:buBlip>
                <a:blip r:embed="rId2"/>
              </a:buBlip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7651750" y="0"/>
            <a:ext cx="2305050" cy="721201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xfrm>
            <a:off x="735012" y="403225"/>
            <a:ext cx="6764340" cy="715327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2800"/>
            </a:lvl1pPr>
            <a:lvl2pPr marL="723900" indent="-266700" defTabSz="914400">
              <a:spcBef>
                <a:spcPts val="1000"/>
              </a:spcBef>
              <a:buBlip>
                <a:blip r:embed="rId2"/>
              </a:buBlip>
              <a:defRPr sz="2800"/>
            </a:lvl2pPr>
            <a:lvl3pPr marL="1234438" indent="-320038" defTabSz="914400">
              <a:spcBef>
                <a:spcPts val="1000"/>
              </a:spcBef>
              <a:buBlip>
                <a:blip r:embed="rId2"/>
              </a:buBlip>
              <a:defRPr sz="2800"/>
            </a:lvl3pPr>
            <a:lvl4pPr marL="1727200" indent="-355600" defTabSz="914400">
              <a:spcBef>
                <a:spcPts val="1000"/>
              </a:spcBef>
              <a:buBlip>
                <a:blip r:embed="rId2"/>
              </a:buBlip>
              <a:defRPr sz="2800"/>
            </a:lvl4pPr>
            <a:lvl5pPr marL="2184400" indent="-355600" defTabSz="914400">
              <a:spcBef>
                <a:spcPts val="1000"/>
              </a:spcBef>
              <a:buBlip>
                <a:blip r:embed="rId2"/>
              </a:buBlip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0" name="Shape 230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7551093" y="7066971"/>
            <a:ext cx="240565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3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888888"/>
                </a:solidFill>
              </a:rPr>
              <a:t>￼</a:t>
            </a:r>
          </a:p>
        </p:txBody>
      </p:sp>
      <p:pic>
        <p:nvPicPr>
          <p:cNvPr id="39" name="image1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3" y="490683"/>
            <a:ext cx="3104377" cy="476905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846529"/>
          </a:xfrm>
          <a:prstGeom prst="rect">
            <a:avLst/>
          </a:prstGeom>
        </p:spPr>
        <p:txBody>
          <a:bodyPr/>
          <a:lstStyle>
            <a:lvl1pPr algn="r">
              <a:defRPr sz="45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353"/>
                </a:solidFill>
              </a:rPr>
              <a:t>Текст заголовка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770383" y="1450488"/>
            <a:ext cx="4717310" cy="500273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Уровень текста 1</a:t>
            </a:r>
          </a:p>
          <a:p>
            <a:pPr lvl="1">
              <a:defRPr sz="1800"/>
            </a:pPr>
            <a:r>
              <a:rPr sz="3000"/>
              <a:t>Уровень текста 2</a:t>
            </a:r>
          </a:p>
          <a:p>
            <a:pPr lvl="2">
              <a:defRPr sz="1800"/>
            </a:pPr>
            <a:r>
              <a:rPr sz="3000"/>
              <a:t>Уровень текста 3</a:t>
            </a:r>
          </a:p>
          <a:p>
            <a:pPr lvl="3">
              <a:defRPr sz="1800"/>
            </a:pPr>
            <a:r>
              <a:rPr sz="3000"/>
              <a:t>Уровень текста 4</a:t>
            </a:r>
          </a:p>
          <a:p>
            <a:pPr lvl="4">
              <a:defRPr sz="1800"/>
            </a:pPr>
            <a:r>
              <a:rPr sz="3000"/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sz="half" idx="3"/>
          </p:nvPr>
        </p:nvSpPr>
        <p:spPr>
          <a:xfrm>
            <a:off x="5581755" y="1458383"/>
            <a:ext cx="4476953" cy="498694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5.jpeg"/>
          <p:cNvPicPr>
            <a:picLocks noChangeAspect="1"/>
          </p:cNvPicPr>
          <p:nvPr/>
        </p:nvPicPr>
        <p:blipFill>
          <a:blip r:embed="rId2">
            <a:alphaModFix amt="59021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882" y="130769"/>
            <a:ext cx="10213770" cy="7294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3" y="400655"/>
            <a:ext cx="3104377" cy="476904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665210" y="2555382"/>
            <a:ext cx="9747213" cy="189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3700">
                <a:solidFill>
                  <a:srgbClr val="535353"/>
                </a:solidFill>
                <a:latin typeface="DINPro-Medium"/>
                <a:ea typeface="DINPro-Medium"/>
                <a:cs typeface="DINPro-Medium"/>
                <a:sym typeface="DINPro-Medium"/>
              </a:defRPr>
            </a:pPr>
            <a:r>
              <a:t>Определение действительных значений</a:t>
            </a:r>
            <a:endParaRPr sz="1800"/>
          </a:p>
          <a:p>
            <a:pPr>
              <a:lnSpc>
                <a:spcPct val="120000"/>
              </a:lnSpc>
              <a:defRPr sz="3700">
                <a:solidFill>
                  <a:srgbClr val="535353"/>
                </a:solidFill>
                <a:latin typeface="DINPro-Medium"/>
                <a:ea typeface="DINPro-Medium"/>
                <a:cs typeface="DINPro-Medium"/>
                <a:sym typeface="DINPro-Medium"/>
              </a:defRPr>
            </a:pPr>
            <a:r>
              <a:t>расхода и погрешности измерений при обратном направлении потока</a:t>
            </a:r>
          </a:p>
        </p:txBody>
      </p:sp>
      <p:sp>
        <p:nvSpPr>
          <p:cNvPr id="37" name="Shape 37"/>
          <p:cNvSpPr/>
          <p:nvPr/>
        </p:nvSpPr>
        <p:spPr>
          <a:xfrm>
            <a:off x="2248274" y="5060934"/>
            <a:ext cx="7895774" cy="1111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404040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r>
              <a:t>Периодические испытания, ноябрь 2014 – февраль 2015</a:t>
            </a:r>
            <a:endParaRPr sz="1800"/>
          </a:p>
          <a:p>
            <a:pPr>
              <a:lnSpc>
                <a:spcPct val="120000"/>
              </a:lnSpc>
              <a:defRPr sz="2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● контроль стабильности качества выпускаемой продукции</a:t>
            </a:r>
            <a:endParaRPr>
              <a:latin typeface="DINPro-Regular"/>
              <a:ea typeface="DINPro-Regular"/>
              <a:cs typeface="DINPro-Regular"/>
              <a:sym typeface="DINPro-Regular"/>
            </a:endParaRPr>
          </a:p>
          <a:p>
            <a:pPr>
              <a:lnSpc>
                <a:spcPct val="120000"/>
              </a:lnSpc>
              <a:defRPr sz="2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● готовность к продолжению серийного производства</a:t>
            </a:r>
          </a:p>
        </p:txBody>
      </p:sp>
      <p:sp>
        <p:nvSpPr>
          <p:cNvPr id="38" name="Shape 38"/>
          <p:cNvSpPr/>
          <p:nvPr/>
        </p:nvSpPr>
        <p:spPr>
          <a:xfrm>
            <a:off x="9814100" y="608542"/>
            <a:ext cx="866552" cy="457201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 </a:t>
            </a:r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543980" y="0"/>
            <a:ext cx="6031774" cy="167428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0" tIns="0" rIns="0" bIns="0"/>
          <a:lstStyle>
            <a:lvl1pPr algn="r" defTabSz="914400">
              <a:defRPr sz="3200">
                <a:solidFill>
                  <a:srgbClr val="53535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5162338" y="6800556"/>
            <a:ext cx="2492164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2" y="514955"/>
            <a:ext cx="3104378" cy="47690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 flipV="1">
            <a:off x="799007" y="6380688"/>
            <a:ext cx="9082687" cy="3"/>
          </a:xfrm>
          <a:prstGeom prst="line">
            <a:avLst/>
          </a:prstGeom>
          <a:ln w="38100">
            <a:solidFill>
              <a:srgbClr val="535353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half" idx="1"/>
          </p:nvPr>
        </p:nvSpPr>
        <p:spPr>
          <a:xfrm>
            <a:off x="6656685" y="1500246"/>
            <a:ext cx="3104379" cy="6056254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5625355" y="0"/>
            <a:ext cx="4275040" cy="1112424"/>
          </a:xfrm>
          <a:prstGeom prst="rect">
            <a:avLst/>
          </a:prstGeom>
        </p:spPr>
        <p:txBody>
          <a:bodyPr anchor="b"/>
          <a:lstStyle>
            <a:lvl1pPr algn="r">
              <a:defRPr sz="46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10014244" y="6971723"/>
            <a:ext cx="361610" cy="396237"/>
          </a:xfrm>
          <a:prstGeom prst="rect">
            <a:avLst/>
          </a:prstGeom>
        </p:spPr>
        <p:txBody>
          <a:bodyPr/>
          <a:lstStyle>
            <a:lvl1pPr>
              <a:defRPr sz="2000" i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7551093" y="7112691"/>
            <a:ext cx="240566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  <p:pic>
        <p:nvPicPr>
          <p:cNvPr id="71" name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2" y="490682"/>
            <a:ext cx="3104378" cy="476907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276178" y="185583"/>
            <a:ext cx="5786540" cy="1264907"/>
          </a:xfrm>
          <a:prstGeom prst="rect">
            <a:avLst/>
          </a:prstGeom>
        </p:spPr>
        <p:txBody>
          <a:bodyPr/>
          <a:lstStyle>
            <a:lvl1pPr algn="r">
              <a:defRPr sz="45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770383" y="1450488"/>
            <a:ext cx="4717311" cy="6106013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5162338" y="6800556"/>
            <a:ext cx="2492164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736453" y="402484"/>
            <a:ext cx="9221693" cy="146119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xfrm>
            <a:off x="736456" y="1853170"/>
            <a:ext cx="4523138" cy="9082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600" b="1"/>
            </a:lvl1pPr>
            <a:lvl2pPr marL="0" indent="0">
              <a:buSzTx/>
              <a:buNone/>
              <a:defRPr sz="2600" b="1"/>
            </a:lvl2pPr>
            <a:lvl3pPr marL="0" indent="0">
              <a:buSzTx/>
              <a:buNone/>
              <a:defRPr sz="2600" b="1"/>
            </a:lvl3pPr>
            <a:lvl4pPr marL="0" indent="0">
              <a:buSzTx/>
              <a:buNone/>
              <a:defRPr sz="2600" b="1"/>
            </a:lvl4pPr>
            <a:lvl5pPr marL="0" indent="0">
              <a:buSzTx/>
              <a:buNone/>
              <a:defRPr sz="26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735062" y="0"/>
            <a:ext cx="9221690" cy="226615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736453" y="0"/>
            <a:ext cx="3448392" cy="2267904"/>
          </a:xfrm>
          <a:prstGeom prst="rect">
            <a:avLst/>
          </a:prstGeom>
        </p:spPr>
        <p:txBody>
          <a:bodyPr anchor="b"/>
          <a:lstStyle>
            <a:lvl1pPr algn="r">
              <a:defRPr sz="46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4545412" y="1088454"/>
            <a:ext cx="5412731" cy="6468048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 sz="3500"/>
            </a:lvl1pPr>
            <a:lvl2pPr marL="797954" indent="-293983">
              <a:buBlip>
                <a:blip r:embed="rId2"/>
              </a:buBlip>
              <a:defRPr sz="3500"/>
            </a:lvl2pPr>
            <a:lvl3pPr marL="1347154" indent="-339210">
              <a:buBlip>
                <a:blip r:embed="rId2"/>
              </a:buBlip>
              <a:defRPr sz="3500"/>
            </a:lvl3pPr>
            <a:lvl4pPr marL="1912798" indent="-400885">
              <a:buBlip>
                <a:blip r:embed="rId2"/>
              </a:buBlip>
              <a:defRPr sz="3500"/>
            </a:lvl4pPr>
            <a:lvl5pPr marL="2416772" indent="-400885">
              <a:buBlip>
                <a:blip r:embed="rId2"/>
              </a:buBlip>
              <a:defRPr sz="35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35062" y="253741"/>
            <a:ext cx="9221690" cy="175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35062" y="2012413"/>
            <a:ext cx="9221690" cy="554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buBlip>
                <a:blip r:embed="rId26"/>
              </a:buBlip>
            </a:lvl1pPr>
            <a:lvl2pPr>
              <a:buBlip>
                <a:blip r:embed="rId26"/>
              </a:buBlip>
            </a:lvl2pPr>
            <a:lvl3pPr>
              <a:buBlip>
                <a:blip r:embed="rId26"/>
              </a:buBlip>
            </a:lvl3pPr>
            <a:lvl4pPr>
              <a:buBlip>
                <a:blip r:embed="rId26"/>
              </a:buBlip>
            </a:lvl4pPr>
            <a:lvl5pPr>
              <a:buBlip>
                <a:blip r:embed="rId26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685260" y="7066971"/>
            <a:ext cx="271494" cy="2819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</p:sldLayoutIdLst>
  <p:transition spd="med"/>
  <p:txStyles>
    <p:titleStyle>
      <a:lvl1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51985" marR="0" indent="-251985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94724" marR="0" indent="-290751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51560" marR="0" indent="-343617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909784" marR="0" indent="-397872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13758" marR="0" indent="-397872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17730" marR="0" indent="-397872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21700" marR="0" indent="-397872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25673" marR="0" indent="-397873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429643" marR="0" indent="-397873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6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jpeg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chart" Target="../charts/chart1.xm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defTabSz="685399">
              <a:lnSpc>
                <a:spcPct val="90000"/>
              </a:lnSpc>
              <a:defRPr sz="44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algn="ctr"/>
            <a:r>
              <a:rPr lang="is-IS" dirty="0" smtClean="0"/>
              <a:t>2011-2017</a:t>
            </a:r>
            <a:endParaRPr lang="is-IS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81" y="3782841"/>
            <a:ext cx="1734488" cy="173017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1058318" y="6618819"/>
            <a:ext cx="85146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 algn="ctr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indent="0" algn="l"/>
            <a:r>
              <a:rPr lang="ru-RU" sz="2400" dirty="0" smtClean="0"/>
              <a:t>Точность измерения скорости 0</a:t>
            </a:r>
            <a:r>
              <a:rPr lang="en-US" sz="2400" dirty="0" smtClean="0"/>
              <a:t>.25% +</a:t>
            </a:r>
            <a:r>
              <a:rPr lang="ru-RU" sz="2400" dirty="0" smtClean="0"/>
              <a:t>-</a:t>
            </a:r>
            <a:r>
              <a:rPr lang="en-US" sz="2400" dirty="0" smtClean="0"/>
              <a:t> </a:t>
            </a:r>
            <a:r>
              <a:rPr lang="ru-RU" sz="2400" dirty="0" smtClean="0"/>
              <a:t>0</a:t>
            </a:r>
            <a:r>
              <a:rPr lang="en-US" sz="2400" dirty="0" smtClean="0"/>
              <a:t>.5</a:t>
            </a:r>
            <a:r>
              <a:rPr lang="ru-RU" sz="2400" dirty="0" smtClean="0"/>
              <a:t>мм/сек</a:t>
            </a:r>
            <a:endParaRPr sz="24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0" t="19899" r="9946" b="6512"/>
          <a:stretch/>
        </p:blipFill>
        <p:spPr>
          <a:xfrm>
            <a:off x="1198085" y="1399821"/>
            <a:ext cx="7900759" cy="4832911"/>
          </a:xfrm>
          <a:prstGeom prst="rect">
            <a:avLst/>
          </a:prstGeom>
        </p:spPr>
      </p:pic>
      <p:sp>
        <p:nvSpPr>
          <p:cNvPr id="5" name="Shape 114"/>
          <p:cNvSpPr>
            <a:spLocks noGrp="1"/>
          </p:cNvSpPr>
          <p:nvPr>
            <p:ph type="title"/>
          </p:nvPr>
        </p:nvSpPr>
        <p:spPr>
          <a:xfrm>
            <a:off x="7493620" y="394771"/>
            <a:ext cx="2569097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smtClean="0">
                <a:solidFill>
                  <a:srgbClr val="535353"/>
                </a:solidFill>
              </a:rPr>
              <a:t>Точность</a:t>
            </a:r>
            <a:endParaRPr sz="3200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ermotronic.ru/thumbs?/products/piterflow/images/pflow_sv_right.jpg,0,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353" y="1493983"/>
            <a:ext cx="3274540" cy="43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ermotronic.ru/thumbs?/products/piterflow/images/pflow_pc_left.jpg,0,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14" y="1441088"/>
            <a:ext cx="3341956" cy="437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14"/>
          <p:cNvSpPr txBox="1">
            <a:spLocks/>
          </p:cNvSpPr>
          <p:nvPr/>
        </p:nvSpPr>
        <p:spPr>
          <a:xfrm>
            <a:off x="8682087" y="394771"/>
            <a:ext cx="1380630" cy="44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90000" lnSpcReduction="20000"/>
          </a:bodyPr>
          <a:lstStyle>
            <a:lvl1pPr marL="0" marR="0" indent="0" algn="r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defRPr sz="1800">
                <a:solidFill>
                  <a:srgbClr val="000000"/>
                </a:solidFill>
              </a:defRPr>
            </a:pPr>
            <a:r>
              <a:rPr lang="is-IS" sz="3200" smtClean="0"/>
              <a:t>2017</a:t>
            </a:r>
            <a:endParaRPr lang="is-IS" sz="32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444644" y="1296365"/>
            <a:ext cx="5635" cy="4670802"/>
          </a:xfrm>
          <a:prstGeom prst="line">
            <a:avLst/>
          </a:prstGeom>
          <a:noFill/>
          <a:ln w="3175" cap="flat">
            <a:solidFill>
              <a:schemeClr val="tx2">
                <a:lumMod val="75000"/>
                <a:alpha val="92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1211245" y="5520727"/>
            <a:ext cx="3544479" cy="1261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800" dirty="0" err="1">
                <a:solidFill>
                  <a:srgbClr val="585B12"/>
                </a:solidFill>
                <a:latin typeface="PT Sans Narrow" charset="-52"/>
                <a:ea typeface="PT Sans Narrow" charset="-52"/>
                <a:cs typeface="PT Sans Narrow" charset="-52"/>
              </a:rPr>
              <a:t>Питерфлоу</a:t>
            </a:r>
            <a:r>
              <a:rPr lang="en-US" sz="2800" dirty="0">
                <a:solidFill>
                  <a:srgbClr val="585B12"/>
                </a:solidFill>
                <a:latin typeface="PT Sans Narrow" charset="-52"/>
                <a:ea typeface="PT Sans Narrow" charset="-52"/>
                <a:cs typeface="PT Sans Narrow" charset="-52"/>
              </a:rPr>
              <a:t> </a:t>
            </a:r>
            <a:r>
              <a:rPr lang="en-US" sz="2800" b="1" dirty="0">
                <a:solidFill>
                  <a:srgbClr val="585B12"/>
                </a:solidFill>
                <a:latin typeface="PT Sans Narrow" charset="-52"/>
                <a:ea typeface="PT Sans Narrow" charset="-52"/>
                <a:cs typeface="PT Sans Narrow" charset="-52"/>
              </a:rPr>
              <a:t>PC</a:t>
            </a:r>
          </a:p>
          <a:p>
            <a:pPr algn="ctr" hangingPunct="1">
              <a:defRPr/>
            </a:pPr>
            <a:endParaRPr lang="en-US" sz="1200" dirty="0">
              <a:solidFill>
                <a:srgbClr val="585B12"/>
              </a:solidFill>
            </a:endParaRPr>
          </a:p>
          <a:p>
            <a:pPr algn="ctr" hangingPunct="1">
              <a:defRPr/>
            </a:pPr>
            <a:r>
              <a:rPr lang="ru-RU" sz="1800" dirty="0">
                <a:solidFill>
                  <a:srgbClr val="585B12"/>
                </a:solidFill>
                <a:latin typeface="Segoe UI" charset="0"/>
                <a:ea typeface="Segoe UI" charset="0"/>
                <a:cs typeface="Segoe UI" charset="0"/>
              </a:rPr>
              <a:t>Расходомеры для работы в системах учёта и </a:t>
            </a:r>
            <a:r>
              <a:rPr lang="ru-RU" sz="1800" dirty="0" smtClean="0">
                <a:solidFill>
                  <a:srgbClr val="585B12"/>
                </a:solidFill>
                <a:latin typeface="Segoe UI" charset="0"/>
                <a:ea typeface="Segoe UI" charset="0"/>
                <a:cs typeface="Segoe UI" charset="0"/>
              </a:rPr>
              <a:t>автоматизации</a:t>
            </a:r>
            <a:endParaRPr lang="en-US" sz="1800" dirty="0">
              <a:solidFill>
                <a:srgbClr val="585B12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59639" y="5520727"/>
            <a:ext cx="3544479" cy="1261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108000" algn="ctr"/>
            <a:r>
              <a:rPr lang="ru-RU" sz="2800" dirty="0" err="1">
                <a:solidFill>
                  <a:srgbClr val="B41916"/>
                </a:solidFill>
                <a:latin typeface="PT Sans Narrow" charset="-52"/>
                <a:ea typeface="PT Sans Narrow" charset="-52"/>
                <a:cs typeface="PT Sans Narrow" charset="-52"/>
              </a:rPr>
              <a:t>Питерфлоу</a:t>
            </a:r>
            <a:r>
              <a:rPr lang="en-US" sz="2800" dirty="0">
                <a:solidFill>
                  <a:srgbClr val="B41916"/>
                </a:solidFill>
                <a:latin typeface="PT Sans Narrow" charset="-52"/>
                <a:ea typeface="PT Sans Narrow" charset="-52"/>
                <a:cs typeface="PT Sans Narrow" charset="-52"/>
              </a:rPr>
              <a:t> </a:t>
            </a:r>
            <a:r>
              <a:rPr lang="ru-RU" sz="2800" b="1" dirty="0">
                <a:solidFill>
                  <a:srgbClr val="B41916"/>
                </a:solidFill>
                <a:latin typeface="PT Sans Narrow" charset="-52"/>
                <a:ea typeface="PT Sans Narrow" charset="-52"/>
                <a:cs typeface="PT Sans Narrow" charset="-52"/>
              </a:rPr>
              <a:t>СВ</a:t>
            </a:r>
            <a:endParaRPr lang="en-US" sz="2800" b="1" dirty="0">
              <a:solidFill>
                <a:srgbClr val="B41916"/>
              </a:solidFill>
              <a:latin typeface="PT Sans Narrow" charset="-52"/>
              <a:ea typeface="PT Sans Narrow" charset="-52"/>
              <a:cs typeface="PT Sans Narrow" charset="-52"/>
            </a:endParaRPr>
          </a:p>
          <a:p>
            <a:pPr marL="108000" algn="ctr"/>
            <a:endParaRPr lang="en-US" sz="1200" dirty="0">
              <a:solidFill>
                <a:srgbClr val="B41916"/>
              </a:solidFill>
            </a:endParaRPr>
          </a:p>
          <a:p>
            <a:pPr marL="108000" algn="ctr"/>
            <a:r>
              <a:rPr lang="ru-RU" sz="1800" dirty="0">
                <a:solidFill>
                  <a:srgbClr val="B41916"/>
                </a:solidFill>
                <a:latin typeface="Segoe UI" charset="0"/>
                <a:ea typeface="Segoe UI" charset="0"/>
                <a:cs typeface="Segoe UI" charset="0"/>
              </a:rPr>
              <a:t>Интегрированные счётчики</a:t>
            </a:r>
            <a:endParaRPr lang="en-US" sz="1800" dirty="0">
              <a:solidFill>
                <a:srgbClr val="B41916"/>
              </a:solidFill>
              <a:latin typeface="Segoe UI" charset="0"/>
              <a:ea typeface="Segoe UI" charset="0"/>
              <a:cs typeface="Segoe UI" charset="0"/>
            </a:endParaRPr>
          </a:p>
          <a:p>
            <a:pPr marL="108000" algn="ctr"/>
            <a:r>
              <a:rPr lang="ru-RU" sz="1800" dirty="0">
                <a:solidFill>
                  <a:srgbClr val="B41916"/>
                </a:solidFill>
                <a:latin typeface="Segoe UI" charset="0"/>
                <a:ea typeface="Segoe UI" charset="0"/>
                <a:cs typeface="Segoe UI" charset="0"/>
              </a:rPr>
              <a:t>для учёта воды</a:t>
            </a:r>
            <a:endParaRPr lang="ru-RU" sz="1800" b="1" dirty="0">
              <a:solidFill>
                <a:srgbClr val="B41916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14604"/>
              </p:ext>
            </p:extLst>
          </p:nvPr>
        </p:nvGraphicFramePr>
        <p:xfrm>
          <a:off x="822685" y="1261967"/>
          <a:ext cx="8966774" cy="59485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2651"/>
                <a:gridCol w="4744123"/>
              </a:tblGrid>
              <a:tr h="128327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PT Sans Narrow" charset="-52"/>
                          <a:ea typeface="PT Sans Narrow" charset="-52"/>
                          <a:cs typeface="PT Sans Narrow" charset="-52"/>
                        </a:rPr>
                        <a:t>Питерфлоу</a:t>
                      </a:r>
                      <a:r>
                        <a:rPr lang="en-US" sz="2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PT Sans Narrow" charset="-52"/>
                          <a:ea typeface="PT Sans Narrow" charset="-52"/>
                          <a:cs typeface="PT Sans Narrow" charset="-52"/>
                        </a:rPr>
                        <a:t> PC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egoe UI" charset="0"/>
                          <a:ea typeface="Segoe UI" charset="0"/>
                          <a:cs typeface="Segoe UI" charset="0"/>
                        </a:rPr>
                        <a:t>Расходомеры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egoe UI" charset="0"/>
                          <a:ea typeface="Segoe UI" charset="0"/>
                          <a:cs typeface="Segoe UI" charset="0"/>
                        </a:rPr>
                        <a:t> для работы в системах учёта и автоматизации</a:t>
                      </a:r>
                      <a:endParaRPr lang="en-US" sz="14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Segoe UI" charset="0"/>
                        <a:ea typeface="Segoe UI" charset="0"/>
                        <a:cs typeface="Segoe UI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ru-RU" sz="2800" dirty="0" err="1" smtClean="0">
                          <a:solidFill>
                            <a:srgbClr val="B41916"/>
                          </a:solidFill>
                          <a:latin typeface="PT Sans Narrow" charset="-52"/>
                          <a:ea typeface="PT Sans Narrow" charset="-52"/>
                          <a:cs typeface="PT Sans Narrow" charset="-52"/>
                        </a:rPr>
                        <a:t>Питерфлоу</a:t>
                      </a:r>
                      <a:r>
                        <a:rPr lang="en-US" sz="2800" dirty="0" smtClean="0">
                          <a:solidFill>
                            <a:srgbClr val="B41916"/>
                          </a:solidFill>
                          <a:latin typeface="PT Sans Narrow" charset="-52"/>
                          <a:ea typeface="PT Sans Narrow" charset="-52"/>
                          <a:cs typeface="PT Sans Narrow" charset="-52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rgbClr val="B41916"/>
                          </a:solidFill>
                          <a:latin typeface="PT Sans Narrow" charset="-52"/>
                          <a:ea typeface="PT Sans Narrow" charset="-52"/>
                          <a:cs typeface="PT Sans Narrow" charset="-52"/>
                        </a:rPr>
                        <a:t>СВ</a:t>
                      </a:r>
                      <a:endParaRPr lang="en-US" sz="2800" b="1" dirty="0" smtClean="0">
                        <a:solidFill>
                          <a:srgbClr val="B41916"/>
                        </a:solidFill>
                        <a:latin typeface="PT Sans Narrow" charset="-52"/>
                        <a:ea typeface="PT Sans Narrow" charset="-52"/>
                        <a:cs typeface="PT Sans Narrow" charset="-52"/>
                      </a:endParaRPr>
                    </a:p>
                    <a:p>
                      <a:pPr marL="108000" indent="0" algn="ctr">
                        <a:buNone/>
                      </a:pPr>
                      <a:endParaRPr lang="en-US" sz="1400" dirty="0" smtClean="0">
                        <a:solidFill>
                          <a:srgbClr val="B41916"/>
                        </a:solidFill>
                      </a:endParaRPr>
                    </a:p>
                    <a:p>
                      <a:pPr marL="108000" indent="0" algn="ctr">
                        <a:buNone/>
                      </a:pPr>
                      <a:r>
                        <a:rPr lang="ru-RU" sz="1400" dirty="0" smtClean="0">
                          <a:solidFill>
                            <a:srgbClr val="B41916"/>
                          </a:solidFill>
                          <a:latin typeface="Segoe UI" charset="0"/>
                          <a:ea typeface="Segoe UI" charset="0"/>
                          <a:cs typeface="Segoe UI" charset="0"/>
                        </a:rPr>
                        <a:t>Интегрированные счётчики для учёта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  <a:latin typeface="Segoe UI" charset="0"/>
                          <a:ea typeface="Segoe UI" charset="0"/>
                          <a:cs typeface="Segoe UI" charset="0"/>
                        </a:rPr>
                        <a:t> воды</a:t>
                      </a:r>
                      <a:endParaRPr lang="ru-RU" sz="1400" b="1" dirty="0" smtClean="0">
                        <a:solidFill>
                          <a:srgbClr val="B41916"/>
                        </a:solidFill>
                        <a:latin typeface="Segoe UI" charset="0"/>
                        <a:ea typeface="Segoe UI" charset="0"/>
                        <a:cs typeface="Segoe UI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73171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charset="0"/>
                        <a:buChar char="o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Системы отопления и кондиционирования</a:t>
                      </a:r>
                      <a:endParaRPr lang="en-US" sz="1400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 algn="just">
                        <a:buFont typeface="Courier New" charset="0"/>
                        <a:buChar char="o"/>
                      </a:pP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Водоснабжение и водоподготовка</a:t>
                      </a:r>
                      <a:endParaRPr lang="en-US" sz="1400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 algn="just">
                        <a:buFont typeface="Courier New" charset="0"/>
                        <a:buChar char="o"/>
                      </a:pP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Системы циркуляции и очистки воды</a:t>
                      </a:r>
                      <a:endParaRPr lang="en-US" sz="1400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93750" indent="-285750" algn="just">
                        <a:buFont typeface="Courier New" charset="0"/>
                        <a:buChar char="o"/>
                      </a:pPr>
                      <a:r>
                        <a:rPr lang="ru-RU" sz="1400" dirty="0" smtClean="0">
                          <a:solidFill>
                            <a:srgbClr val="B41916"/>
                          </a:solidFill>
                        </a:rPr>
                        <a:t>Системы распределения питьевой воды</a:t>
                      </a:r>
                      <a:endParaRPr lang="en-US" sz="1400" dirty="0" smtClean="0">
                        <a:solidFill>
                          <a:srgbClr val="B41916"/>
                        </a:solidFill>
                      </a:endParaRPr>
                    </a:p>
                    <a:p>
                      <a:pPr marL="393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charset="0"/>
                        <a:buChar char="o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B41916"/>
                          </a:solidFill>
                        </a:rPr>
                        <a:t>Системы пожаротушения</a:t>
                      </a:r>
                      <a:endParaRPr lang="en-US" sz="1400" dirty="0" smtClean="0">
                        <a:solidFill>
                          <a:srgbClr val="B41916"/>
                        </a:solidFill>
                      </a:endParaRPr>
                    </a:p>
                    <a:p>
                      <a:pPr marL="393750" indent="-285750" algn="just">
                        <a:buFont typeface="Courier New" charset="0"/>
                        <a:buChar char="o"/>
                      </a:pPr>
                      <a:r>
                        <a:rPr lang="ru-RU" sz="1400" dirty="0" smtClean="0">
                          <a:solidFill>
                            <a:srgbClr val="B41916"/>
                          </a:solidFill>
                        </a:rPr>
                        <a:t>Водоснабжение и водоподготовка</a:t>
                      </a:r>
                      <a:endParaRPr lang="en-US" sz="1400" dirty="0" smtClean="0">
                        <a:solidFill>
                          <a:srgbClr val="B41916"/>
                        </a:solidFill>
                      </a:endParaRPr>
                    </a:p>
                    <a:p>
                      <a:pPr marL="393750" indent="-285750" algn="just">
                        <a:buFont typeface="Courier New" charset="0"/>
                        <a:buChar char="o"/>
                      </a:pPr>
                      <a:r>
                        <a:rPr lang="ru-RU" sz="1400" dirty="0" smtClean="0">
                          <a:solidFill>
                            <a:srgbClr val="B41916"/>
                          </a:solidFill>
                        </a:rPr>
                        <a:t>Водоотведение и стоки</a:t>
                      </a:r>
                      <a:endParaRPr lang="ru-RU" sz="1400" dirty="0">
                        <a:solidFill>
                          <a:srgbClr val="B4191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476">
                <a:tc gridSpan="2">
                  <a:txBody>
                    <a:bodyPr/>
                    <a:lstStyle/>
                    <a:p>
                      <a:pPr marL="108000" algn="ctr"/>
                      <a:r>
                        <a:rPr lang="ru-RU" sz="1800" dirty="0" smtClean="0"/>
                        <a:t>Питание</a:t>
                      </a:r>
                      <a:endParaRPr lang="ru-RU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3966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Внешнее </a:t>
                      </a:r>
                      <a:r>
                        <a:rPr lang="ru-RU" sz="14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гальваноразвязанное</a:t>
                      </a: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питание 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 возможностью питания нескольких расходомеров от единого ИП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just"/>
                      <a:r>
                        <a:rPr lang="ru-RU" sz="1400" dirty="0" smtClean="0">
                          <a:solidFill>
                            <a:srgbClr val="B41916"/>
                          </a:solidFill>
                        </a:rPr>
                        <a:t>Встроенная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батарея</a:t>
                      </a:r>
                      <a:r>
                        <a:rPr lang="en-US" sz="1400" baseline="0" dirty="0" smtClean="0">
                          <a:solidFill>
                            <a:srgbClr val="B41916"/>
                          </a:solidFill>
                        </a:rPr>
                        <a:t>,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с возможностью подключения внешнего питания</a:t>
                      </a:r>
                      <a:r>
                        <a:rPr lang="en-US" sz="1400" baseline="0" dirty="0" smtClean="0">
                          <a:solidFill>
                            <a:srgbClr val="B41916"/>
                          </a:solidFill>
                        </a:rPr>
                        <a:t>. 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Ресурса батареи достаточно на 6 лет гарантированной работы в течении </a:t>
                      </a:r>
                      <a:r>
                        <a:rPr lang="ru-RU" sz="1400" baseline="0" dirty="0" err="1" smtClean="0">
                          <a:solidFill>
                            <a:srgbClr val="B41916"/>
                          </a:solidFill>
                        </a:rPr>
                        <a:t>межповерочного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периода (4 года)</a:t>
                      </a:r>
                      <a:r>
                        <a:rPr lang="en-US" sz="1400" baseline="0" dirty="0" smtClean="0">
                          <a:solidFill>
                            <a:srgbClr val="B41916"/>
                          </a:solidFill>
                        </a:rPr>
                        <a:t>.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Замена батареи производится перед поверкой</a:t>
                      </a:r>
                      <a:r>
                        <a:rPr lang="en-US" sz="1400" baseline="0" dirty="0" smtClean="0">
                          <a:solidFill>
                            <a:srgbClr val="B41916"/>
                          </a:solidFill>
                        </a:rPr>
                        <a:t>.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Встроенной </a:t>
                      </a:r>
                      <a:r>
                        <a:rPr lang="ru-RU" sz="1400" baseline="0" dirty="0" err="1" smtClean="0">
                          <a:solidFill>
                            <a:srgbClr val="B41916"/>
                          </a:solidFill>
                        </a:rPr>
                        <a:t>гальваноразвязки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нет</a:t>
                      </a:r>
                      <a:r>
                        <a:rPr lang="en-US" sz="1400" baseline="0" dirty="0" smtClean="0">
                          <a:solidFill>
                            <a:srgbClr val="B41916"/>
                          </a:solidFill>
                        </a:rPr>
                        <a:t>,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так как нет необходимости совместной работы</a:t>
                      </a:r>
                      <a:r>
                        <a:rPr lang="en-US" sz="1400" baseline="0" dirty="0" smtClean="0">
                          <a:solidFill>
                            <a:srgbClr val="B41916"/>
                          </a:solidFill>
                        </a:rPr>
                        <a:t>. </a:t>
                      </a:r>
                      <a:endParaRPr lang="ru-RU" sz="1400" dirty="0">
                        <a:solidFill>
                          <a:srgbClr val="B4191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4297">
                <a:tc gridSpan="2">
                  <a:txBody>
                    <a:bodyPr/>
                    <a:lstStyle/>
                    <a:p>
                      <a:pPr marL="108000" algn="ctr"/>
                      <a:r>
                        <a:rPr lang="ru-RU" sz="1800" dirty="0" smtClean="0"/>
                        <a:t>Индикация</a:t>
                      </a:r>
                      <a:r>
                        <a:rPr lang="ru-RU" sz="1800" baseline="0" dirty="0" smtClean="0"/>
                        <a:t> и архивы</a:t>
                      </a:r>
                      <a:endParaRPr lang="ru-RU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2365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Матричный индикатор с подсветкой</a:t>
                      </a:r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400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Часы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отсутствуют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архивы привязаны к часам наработки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US" sz="1400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just"/>
                      <a:r>
                        <a:rPr lang="ru-RU" sz="1400" dirty="0" err="1" smtClean="0">
                          <a:solidFill>
                            <a:srgbClr val="B41916"/>
                          </a:solidFill>
                        </a:rPr>
                        <a:t>Микропотребляющий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с</a:t>
                      </a:r>
                      <a:r>
                        <a:rPr lang="ru-RU" sz="1400" dirty="0" smtClean="0">
                          <a:solidFill>
                            <a:srgbClr val="B41916"/>
                          </a:solidFill>
                        </a:rPr>
                        <a:t>егментный ЖКИ без подсветки</a:t>
                      </a:r>
                      <a:r>
                        <a:rPr lang="en-US" sz="1400" dirty="0" smtClean="0">
                          <a:solidFill>
                            <a:srgbClr val="B41916"/>
                          </a:solidFill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rgbClr val="B41916"/>
                          </a:solidFill>
                        </a:rPr>
                        <a:t>Встроенные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 часы</a:t>
                      </a:r>
                      <a:r>
                        <a:rPr lang="en-US" sz="1400" baseline="0" dirty="0" smtClean="0">
                          <a:solidFill>
                            <a:srgbClr val="B41916"/>
                          </a:solidFill>
                        </a:rPr>
                        <a:t>. </a:t>
                      </a:r>
                      <a:r>
                        <a:rPr lang="ru-RU" sz="1400" baseline="0" dirty="0" smtClean="0">
                          <a:solidFill>
                            <a:srgbClr val="B41916"/>
                          </a:solidFill>
                        </a:rPr>
                        <a:t>Архивы с привязкой к реальному времени</a:t>
                      </a:r>
                      <a:r>
                        <a:rPr lang="en-US" sz="1400" baseline="0" dirty="0" smtClean="0">
                          <a:solidFill>
                            <a:srgbClr val="B41916"/>
                          </a:solidFill>
                        </a:rPr>
                        <a:t>.</a:t>
                      </a:r>
                      <a:endParaRPr lang="ru-RU" sz="1400" dirty="0">
                        <a:solidFill>
                          <a:srgbClr val="B4191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Shape 114"/>
          <p:cNvSpPr>
            <a:spLocks noGrp="1"/>
          </p:cNvSpPr>
          <p:nvPr>
            <p:ph type="title"/>
          </p:nvPr>
        </p:nvSpPr>
        <p:spPr>
          <a:xfrm>
            <a:off x="8993171" y="394771"/>
            <a:ext cx="1069546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smtClean="0">
                <a:solidFill>
                  <a:srgbClr val="535353"/>
                </a:solidFill>
              </a:rPr>
              <a:t>201</a:t>
            </a:r>
            <a:r>
              <a:rPr lang="en-US" sz="3200" smtClean="0">
                <a:solidFill>
                  <a:srgbClr val="535353"/>
                </a:solidFill>
              </a:rPr>
              <a:t>7</a:t>
            </a:r>
            <a:endParaRPr sz="3200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64"/>
          <p:cNvSpPr/>
          <p:nvPr/>
        </p:nvSpPr>
        <p:spPr>
          <a:xfrm>
            <a:off x="1094595" y="6566413"/>
            <a:ext cx="85146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 algn="ctr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indent="0" algn="l"/>
            <a:r>
              <a:rPr lang="ru-RU" sz="2400" dirty="0"/>
              <a:t>Порог чувствительности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3" name="AutoShape 3" descr="ОСТ 6019-83 Счетчики холодной воды крыльчатые. Общие технические условия (с Изменениями N 1, 2)"/>
          <p:cNvSpPr>
            <a:spLocks noChangeAspect="1" noChangeArrowheads="1"/>
          </p:cNvSpPr>
          <p:nvPr/>
        </p:nvSpPr>
        <p:spPr bwMode="auto">
          <a:xfrm>
            <a:off x="-1886268" y="2323657"/>
            <a:ext cx="101129" cy="1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ОСТ 6019-83 Счетчики холодной воды крыльчатые. Общие технические условия (с Изменениями N 1, 2)"/>
          <p:cNvSpPr>
            <a:spLocks noChangeAspect="1" noChangeArrowheads="1"/>
          </p:cNvSpPr>
          <p:nvPr/>
        </p:nvSpPr>
        <p:spPr bwMode="auto">
          <a:xfrm>
            <a:off x="-1821100" y="2323657"/>
            <a:ext cx="330968" cy="1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ОСТ 6019-83 Счетчики холодной воды крыльчатые. Общие технические условия (с Изменениями N 1, 2)"/>
          <p:cNvSpPr>
            <a:spLocks noChangeAspect="1" noChangeArrowheads="1"/>
          </p:cNvSpPr>
          <p:nvPr/>
        </p:nvSpPr>
        <p:spPr bwMode="auto">
          <a:xfrm>
            <a:off x="-1862808" y="2328398"/>
            <a:ext cx="183871" cy="1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ОСТ 6019-83 Счетчики холодной воды крыльчатые. Общие технические условия (с Изменениями N 1, 2)"/>
          <p:cNvSpPr>
            <a:spLocks noChangeAspect="1" noChangeArrowheads="1"/>
          </p:cNvSpPr>
          <p:nvPr/>
        </p:nvSpPr>
        <p:spPr bwMode="auto">
          <a:xfrm>
            <a:off x="-1854987" y="2328398"/>
            <a:ext cx="211452" cy="1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ОСТ 6019-83 Счетчики холодной воды крыльчатые. Общие технические условия (с Изменениями N 1, 2)"/>
          <p:cNvSpPr>
            <a:spLocks noChangeAspect="1" noChangeArrowheads="1"/>
          </p:cNvSpPr>
          <p:nvPr/>
        </p:nvSpPr>
        <p:spPr bwMode="auto">
          <a:xfrm>
            <a:off x="-1818494" y="2328398"/>
            <a:ext cx="340161" cy="1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ОСТ 6019-83 Счетчики холодной воды крыльчатые. Общие технические условия (с Изменениями N 1, 2)"/>
          <p:cNvSpPr>
            <a:spLocks noChangeAspect="1" noChangeArrowheads="1"/>
          </p:cNvSpPr>
          <p:nvPr/>
        </p:nvSpPr>
        <p:spPr bwMode="auto">
          <a:xfrm>
            <a:off x="-1886268" y="2323657"/>
            <a:ext cx="101129" cy="1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ОСТ 6019-83 Счетчики холодной воды крыльчатые. Общие технические условия (с Изменениями N 1, 2)"/>
          <p:cNvSpPr>
            <a:spLocks noChangeAspect="1" noChangeArrowheads="1"/>
          </p:cNvSpPr>
          <p:nvPr/>
        </p:nvSpPr>
        <p:spPr bwMode="auto">
          <a:xfrm>
            <a:off x="-1852381" y="2333139"/>
            <a:ext cx="220645" cy="1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001901"/>
              </p:ext>
            </p:extLst>
          </p:nvPr>
        </p:nvGraphicFramePr>
        <p:xfrm>
          <a:off x="1094595" y="1308459"/>
          <a:ext cx="8269324" cy="4653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3233"/>
                <a:gridCol w="995423"/>
                <a:gridCol w="1006997"/>
                <a:gridCol w="1018572"/>
                <a:gridCol w="1875099"/>
              </a:tblGrid>
              <a:tr h="740367">
                <a:tc>
                  <a:txBody>
                    <a:bodyPr/>
                    <a:lstStyle/>
                    <a:p>
                      <a:pPr algn="l"/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Q3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м</a:t>
                      </a:r>
                      <a:r>
                        <a:rPr lang="en-US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</a:t>
                      </a: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/ч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</a:rPr>
                        <a:t>Q2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м</a:t>
                      </a:r>
                      <a:r>
                        <a:rPr lang="en-US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</a:t>
                      </a: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/ч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</a:rPr>
                        <a:t>Q1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м</a:t>
                      </a:r>
                      <a:r>
                        <a:rPr lang="en-US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</a:t>
                      </a: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/ч </a:t>
                      </a:r>
                      <a:endParaRPr lang="ru-RU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mtClean="0">
                          <a:effectLst/>
                        </a:rPr>
                        <a:t>Порог чувствительности</a:t>
                      </a:r>
                      <a:endParaRPr lang="en-US" sz="110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mtClean="0">
                          <a:effectLst/>
                        </a:rPr>
                        <a:t>м</a:t>
                      </a:r>
                      <a:r>
                        <a:rPr lang="en-US" sz="1100" smtClean="0">
                          <a:effectLst/>
                        </a:rPr>
                        <a:t>3</a:t>
                      </a:r>
                      <a:r>
                        <a:rPr lang="ru-RU" sz="1100" smtClean="0">
                          <a:effectLst/>
                        </a:rPr>
                        <a:t>/ч</a:t>
                      </a:r>
                      <a:endParaRPr lang="ru-RU" sz="1100" dirty="0" smtClean="0">
                        <a:effectLst/>
                      </a:endParaRPr>
                    </a:p>
                  </a:txBody>
                  <a:tcPr anchor="ctr"/>
                </a:tc>
              </a:tr>
              <a:tr h="40552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/>
                        <a:t>МЕТРАН-320</a:t>
                      </a:r>
                      <a:r>
                        <a:rPr lang="en-US" sz="1400" b="0" dirty="0" smtClean="0"/>
                        <a:t> DN</a:t>
                      </a:r>
                      <a:r>
                        <a:rPr lang="ru-RU" sz="1400" b="0" dirty="0" smtClean="0"/>
                        <a:t>50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ru-RU" sz="14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0,4 =Q3</a:t>
                      </a:r>
                      <a:r>
                        <a:rPr lang="en-US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/ 120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1965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/>
                        <a:t>ВЭПС ВРМ </a:t>
                      </a:r>
                      <a:r>
                        <a:rPr lang="en-US" sz="1400" b="0" dirty="0" smtClean="0"/>
                        <a:t>DN50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32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1,0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39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ULTRAHEAT 2WR7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0,08= Q3 / 500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389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КАРАТ-520</a:t>
                      </a:r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DN50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0,3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0,15 = Q3 / 200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8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УРСВ-311</a:t>
                      </a:r>
                      <a:r>
                        <a:rPr lang="en-US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 DN50</a:t>
                      </a:r>
                      <a:endParaRPr lang="ru-RU" sz="14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 charset="0"/>
                        <a:ea typeface="Arial" charset="0"/>
                        <a:cs typeface="Arial" charset="0"/>
                        <a:sym typeface="Calibri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35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b="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0,3</a:t>
                      </a:r>
                      <a:endParaRPr lang="uk-UA" sz="1400" b="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0,06 = Q3 / 600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964">
                <a:tc>
                  <a:txBody>
                    <a:bodyPr/>
                    <a:lstStyle/>
                    <a:p>
                      <a:pPr algn="l"/>
                      <a:r>
                        <a:rPr lang="de-D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SITRANS MAG 8000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63</a:t>
                      </a:r>
                      <a:endParaRPr lang="ru-RU" sz="14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0,25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0,16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</a:tr>
              <a:tr h="393539">
                <a:tc>
                  <a:txBody>
                    <a:bodyPr/>
                    <a:lstStyle/>
                    <a:p>
                      <a:pPr algn="l"/>
                      <a:r>
                        <a:rPr lang="en-US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KROHNE WATERFLUX 3000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63</a:t>
                      </a:r>
                      <a:endParaRPr lang="ru-RU" sz="14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0,25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0,16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</a:tr>
              <a:tr h="381965">
                <a:tc>
                  <a:txBody>
                    <a:bodyPr/>
                    <a:lstStyle/>
                    <a:p>
                      <a:pPr algn="l"/>
                      <a:r>
                        <a:rPr lang="en-US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KROHNE WATERFLUX 3000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40</a:t>
                      </a:r>
                      <a:endParaRPr lang="ru-RU" sz="14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0,25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0,16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</a:tr>
              <a:tr h="428263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Питерфлоу</a:t>
                      </a:r>
                      <a:r>
                        <a:rPr lang="ru-RU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CB50-63 </a:t>
                      </a:r>
                      <a:r>
                        <a:rPr lang="ru-RU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класс 24 (1</a:t>
                      </a:r>
                      <a:r>
                        <a:rPr lang="en-US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:</a:t>
                      </a:r>
                      <a:r>
                        <a:rPr lang="ru-RU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400)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63</a:t>
                      </a:r>
                      <a:endParaRPr lang="ru-RU" sz="14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0,25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0,16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0,02 = Q3 / 3200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</a:tr>
              <a:tr h="4398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Питерфлоу</a:t>
                      </a:r>
                      <a:r>
                        <a:rPr lang="ru-RU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CB50-40</a:t>
                      </a:r>
                      <a:r>
                        <a:rPr lang="ru-RU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класс 24</a:t>
                      </a:r>
                      <a:r>
                        <a:rPr lang="en-US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ru-RU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(1</a:t>
                      </a:r>
                      <a:r>
                        <a:rPr lang="en-US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:</a:t>
                      </a:r>
                      <a:r>
                        <a:rPr lang="ru-RU" sz="1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400)</a:t>
                      </a:r>
                      <a:endParaRPr lang="ru-RU" sz="14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0,16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0,10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0,02 =Q3 / 2000</a:t>
                      </a:r>
                      <a:endParaRPr lang="ru-RU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F6DFF7"/>
                    </a:solidFill>
                  </a:tcPr>
                </a:tc>
              </a:tr>
            </a:tbl>
          </a:graphicData>
        </a:graphic>
      </p:graphicFrame>
      <p:sp>
        <p:nvSpPr>
          <p:cNvPr id="16" name="Shape 114"/>
          <p:cNvSpPr>
            <a:spLocks noGrp="1"/>
          </p:cNvSpPr>
          <p:nvPr>
            <p:ph type="title"/>
          </p:nvPr>
        </p:nvSpPr>
        <p:spPr>
          <a:xfrm>
            <a:off x="7493620" y="394771"/>
            <a:ext cx="2569097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/>
              <a:t>Метрология</a:t>
            </a:r>
            <a:endParaRPr sz="3200" dirty="0">
              <a:solidFill>
                <a:srgbClr val="53535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4657" y="1432183"/>
            <a:ext cx="1540934" cy="384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Расходы</a:t>
            </a:r>
            <a:endParaRPr kumimoji="0" lang="ru-RU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4595" y="1610924"/>
            <a:ext cx="1896534" cy="384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Приборы</a:t>
            </a:r>
            <a:endParaRPr kumimoji="0" lang="ru-RU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08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"/>
          <a:stretch/>
        </p:blipFill>
        <p:spPr>
          <a:xfrm>
            <a:off x="1292268" y="1480548"/>
            <a:ext cx="5357273" cy="4881839"/>
          </a:xfrm>
          <a:prstGeom prst="rect">
            <a:avLst/>
          </a:prstGeom>
        </p:spPr>
      </p:pic>
      <p:sp>
        <p:nvSpPr>
          <p:cNvPr id="9" name="Shape 114"/>
          <p:cNvSpPr txBox="1">
            <a:spLocks/>
          </p:cNvSpPr>
          <p:nvPr/>
        </p:nvSpPr>
        <p:spPr>
          <a:xfrm>
            <a:off x="6568518" y="394771"/>
            <a:ext cx="3494199" cy="44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90000" lnSpcReduction="20000"/>
          </a:bodyPr>
          <a:lstStyle>
            <a:lvl1pPr marL="0" marR="0" indent="0" algn="r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defRPr sz="1800">
                <a:solidFill>
                  <a:srgbClr val="000000"/>
                </a:solidFill>
              </a:defRPr>
            </a:pPr>
            <a:r>
              <a:rPr lang="is-IS" sz="3200" dirty="0" smtClean="0"/>
              <a:t>201</a:t>
            </a:r>
            <a:r>
              <a:rPr lang="ru-RU" sz="3200" dirty="0" smtClean="0"/>
              <a:t>7-2018</a:t>
            </a:r>
            <a:endParaRPr lang="is-I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1211245" y="5520727"/>
            <a:ext cx="3544479" cy="1261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800" dirty="0" err="1">
                <a:solidFill>
                  <a:srgbClr val="585B12"/>
                </a:solidFill>
                <a:latin typeface="PT Sans Narrow" charset="-52"/>
                <a:ea typeface="PT Sans Narrow" charset="-52"/>
                <a:cs typeface="PT Sans Narrow" charset="-52"/>
              </a:rPr>
              <a:t>Питерфлоу</a:t>
            </a:r>
            <a:r>
              <a:rPr lang="en-US" sz="2800" dirty="0">
                <a:solidFill>
                  <a:srgbClr val="585B12"/>
                </a:solidFill>
                <a:latin typeface="PT Sans Narrow" charset="-52"/>
                <a:ea typeface="PT Sans Narrow" charset="-52"/>
                <a:cs typeface="PT Sans Narrow" charset="-52"/>
              </a:rPr>
              <a:t> </a:t>
            </a:r>
            <a:r>
              <a:rPr lang="en-US" sz="2800" b="1" dirty="0">
                <a:solidFill>
                  <a:srgbClr val="585B12"/>
                </a:solidFill>
                <a:latin typeface="PT Sans Narrow" charset="-52"/>
                <a:ea typeface="PT Sans Narrow" charset="-52"/>
                <a:cs typeface="PT Sans Narrow" charset="-52"/>
              </a:rPr>
              <a:t>T</a:t>
            </a:r>
          </a:p>
          <a:p>
            <a:pPr algn="ctr" hangingPunct="1">
              <a:defRPr/>
            </a:pPr>
            <a:endParaRPr lang="en-US" sz="1200" dirty="0">
              <a:solidFill>
                <a:srgbClr val="585B12"/>
              </a:solidFill>
            </a:endParaRPr>
          </a:p>
          <a:p>
            <a:pPr algn="ctr" hangingPunct="1">
              <a:defRPr/>
            </a:pPr>
            <a:r>
              <a:rPr lang="ru-RU" sz="1800" dirty="0">
                <a:solidFill>
                  <a:srgbClr val="585B12"/>
                </a:solidFill>
                <a:latin typeface="Segoe UI" charset="0"/>
                <a:ea typeface="Segoe UI" charset="0"/>
                <a:cs typeface="Segoe UI" charset="0"/>
              </a:rPr>
              <a:t>Расходомеры </a:t>
            </a:r>
            <a:r>
              <a:rPr lang="ru-RU" sz="1800" dirty="0" smtClean="0">
                <a:solidFill>
                  <a:srgbClr val="585B12"/>
                </a:solidFill>
                <a:latin typeface="Segoe UI" charset="0"/>
                <a:ea typeface="Segoe UI" charset="0"/>
                <a:cs typeface="Segoe UI" charset="0"/>
              </a:rPr>
              <a:t>для промышленности</a:t>
            </a:r>
            <a:endParaRPr lang="en-US" sz="1800" dirty="0">
              <a:solidFill>
                <a:srgbClr val="585B12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203" y="5520727"/>
            <a:ext cx="3256817" cy="16158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charset="0"/>
                <a:ea typeface="Segoe UI" charset="0"/>
                <a:cs typeface="Segoe UI" charset="0"/>
                <a:sym typeface="Helvetica Neue"/>
              </a:rPr>
              <a:t>Встроенный токовый выход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ru-RU" sz="1600" dirty="0" smtClean="0">
                <a:latin typeface="Segoe UI" charset="0"/>
                <a:ea typeface="Segoe UI" charset="0"/>
                <a:cs typeface="Segoe UI" charset="0"/>
              </a:rPr>
              <a:t>Питание 24 вольта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ru-RU" sz="1600" dirty="0" smtClean="0">
                <a:latin typeface="Segoe UI" charset="0"/>
                <a:ea typeface="Segoe UI" charset="0"/>
                <a:cs typeface="Segoe UI" charset="0"/>
              </a:rPr>
              <a:t>Электроды </a:t>
            </a:r>
            <a:r>
              <a:rPr lang="ru-RU" sz="1600" dirty="0" err="1" smtClean="0">
                <a:latin typeface="Segoe UI" charset="0"/>
                <a:ea typeface="Segoe UI" charset="0"/>
                <a:cs typeface="Segoe UI" charset="0"/>
              </a:rPr>
              <a:t>хастеллой</a:t>
            </a:r>
            <a:endParaRPr lang="ru-RU" sz="1600" dirty="0" smtClean="0">
              <a:latin typeface="Segoe UI" charset="0"/>
              <a:ea typeface="Segoe UI" charset="0"/>
              <a:cs typeface="Segoe UI" charset="0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ru-RU" sz="1600" dirty="0" smtClean="0">
                <a:latin typeface="Segoe UI" charset="0"/>
                <a:ea typeface="Segoe UI" charset="0"/>
                <a:cs typeface="Segoe UI" charset="0"/>
              </a:rPr>
              <a:t>Технологические настройки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ru-RU" sz="1600" dirty="0" smtClean="0">
                <a:latin typeface="Segoe UI" charset="0"/>
                <a:ea typeface="Segoe UI" charset="0"/>
                <a:cs typeface="Segoe UI" charset="0"/>
              </a:rPr>
              <a:t>Высокая точность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50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xfrm>
            <a:off x="735917" y="1325235"/>
            <a:ext cx="9208866" cy="47179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algn="ctr">
              <a:buNone/>
            </a:pPr>
            <a:r>
              <a:rPr lang="ru-RU" sz="2800" dirty="0"/>
              <a:t>Требования стандарта</a:t>
            </a:r>
          </a:p>
          <a:p>
            <a:pPr marL="0" indent="0" algn="ctr">
              <a:buNone/>
            </a:pPr>
            <a:r>
              <a:rPr lang="ru-RU" sz="2600" dirty="0" smtClean="0"/>
              <a:t>Учёт тепла</a:t>
            </a:r>
            <a:r>
              <a:rPr lang="en-US" sz="2600" dirty="0" smtClean="0"/>
              <a:t>.</a:t>
            </a:r>
          </a:p>
          <a:p>
            <a:pPr marL="0" indent="0">
              <a:buNone/>
            </a:pPr>
            <a:r>
              <a:rPr lang="ru-RU" sz="2600" dirty="0" smtClean="0"/>
              <a:t>С </a:t>
            </a:r>
            <a:r>
              <a:rPr lang="is-IS" sz="2600" dirty="0"/>
              <a:t>2015-09-1</a:t>
            </a:r>
            <a:r>
              <a:rPr lang="ru-RU" sz="2600" dirty="0"/>
              <a:t> </a:t>
            </a:r>
            <a:r>
              <a:rPr lang="ru-RU" sz="2600" dirty="0" smtClean="0"/>
              <a:t>действует </a:t>
            </a:r>
            <a:r>
              <a:rPr lang="ru-RU" sz="2600" dirty="0" smtClean="0">
                <a:solidFill>
                  <a:srgbClr val="C00000"/>
                </a:solidFill>
              </a:rPr>
              <a:t>ГОСТ </a:t>
            </a:r>
            <a:r>
              <a:rPr lang="ru-RU" sz="2600" dirty="0">
                <a:solidFill>
                  <a:srgbClr val="C00000"/>
                </a:solidFill>
              </a:rPr>
              <a:t>Р 51649-2014 Теплосчетчики </a:t>
            </a:r>
            <a:r>
              <a:rPr lang="ru-RU" sz="2600" dirty="0" smtClean="0">
                <a:solidFill>
                  <a:srgbClr val="C00000"/>
                </a:solidFill>
              </a:rPr>
              <a:t>для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ru-RU" sz="2600" dirty="0" smtClean="0">
                <a:solidFill>
                  <a:srgbClr val="C00000"/>
                </a:solidFill>
              </a:rPr>
              <a:t>водяных </a:t>
            </a:r>
            <a:r>
              <a:rPr lang="ru-RU" sz="2600" dirty="0">
                <a:solidFill>
                  <a:srgbClr val="C00000"/>
                </a:solidFill>
              </a:rPr>
              <a:t>систем </a:t>
            </a:r>
            <a:r>
              <a:rPr lang="ru-RU" sz="2600" dirty="0" smtClean="0">
                <a:solidFill>
                  <a:srgbClr val="C00000"/>
                </a:solidFill>
              </a:rPr>
              <a:t>теплоснабжения</a:t>
            </a:r>
            <a:r>
              <a:rPr lang="en-US" sz="2600" dirty="0" smtClean="0">
                <a:solidFill>
                  <a:srgbClr val="C00000"/>
                </a:solidFill>
              </a:rPr>
              <a:t>. </a:t>
            </a:r>
            <a:r>
              <a:rPr lang="ru-RU" sz="2600" dirty="0" smtClean="0"/>
              <a:t>Стандарт основан на рекомендации Международной </a:t>
            </a:r>
            <a:r>
              <a:rPr lang="ru-RU" sz="2600" dirty="0"/>
              <a:t>организации по законодательной метрологии (МОЗМ) </a:t>
            </a:r>
            <a:r>
              <a:rPr lang="en-US" sz="2600" dirty="0" smtClean="0">
                <a:solidFill>
                  <a:srgbClr val="C00000"/>
                </a:solidFill>
              </a:rPr>
              <a:t>R</a:t>
            </a:r>
            <a:r>
              <a:rPr lang="ru-RU" sz="2600" dirty="0" smtClean="0">
                <a:solidFill>
                  <a:srgbClr val="C00000"/>
                </a:solidFill>
              </a:rPr>
              <a:t>75:2002</a:t>
            </a:r>
            <a:r>
              <a:rPr lang="ru-RU" sz="2600" dirty="0" smtClean="0"/>
              <a:t> </a:t>
            </a:r>
            <a:r>
              <a:rPr lang="is-IS" sz="2600" dirty="0" smtClean="0"/>
              <a:t>"</a:t>
            </a:r>
            <a:r>
              <a:rPr lang="is-IS" sz="2600" dirty="0"/>
              <a:t>Счетчики тепла" (части 1, 2) и </a:t>
            </a:r>
            <a:r>
              <a:rPr lang="is-IS" sz="2600" dirty="0" smtClean="0"/>
              <a:t>ГОСТ </a:t>
            </a:r>
            <a:r>
              <a:rPr lang="is-IS" sz="2600" dirty="0"/>
              <a:t>Р ЕН </a:t>
            </a:r>
            <a:r>
              <a:rPr lang="is-IS" sz="2600" dirty="0" smtClean="0"/>
              <a:t>1434-2011,</a:t>
            </a:r>
            <a:r>
              <a:rPr lang="ru-RU" sz="2600" dirty="0" smtClean="0"/>
              <a:t> используемых </a:t>
            </a:r>
            <a:r>
              <a:rPr lang="ru-RU" sz="2600" dirty="0"/>
              <a:t>в качестве основы для </a:t>
            </a:r>
            <a:r>
              <a:rPr lang="ru-RU" sz="2600" dirty="0" smtClean="0"/>
              <a:t>поставки </a:t>
            </a:r>
            <a:r>
              <a:rPr lang="ru-RU" sz="2600" dirty="0"/>
              <a:t>одноканальных </a:t>
            </a:r>
            <a:r>
              <a:rPr lang="ru-RU" sz="2600" dirty="0" smtClean="0"/>
              <a:t>теплосчетчиков на </a:t>
            </a:r>
            <a:r>
              <a:rPr lang="ru-RU" sz="2600" dirty="0"/>
              <a:t>экспорт</a:t>
            </a:r>
            <a:r>
              <a:rPr lang="ru-RU" sz="2600" dirty="0" smtClean="0"/>
              <a:t>.</a:t>
            </a:r>
          </a:p>
          <a:p>
            <a:pPr marL="0" indent="0">
              <a:buNone/>
            </a:pPr>
            <a:r>
              <a:rPr lang="ru-RU" sz="2600" dirty="0"/>
              <a:t>В стандарте учтены </a:t>
            </a:r>
            <a:r>
              <a:rPr lang="ru-RU" sz="2600" dirty="0">
                <a:solidFill>
                  <a:srgbClr val="C00000"/>
                </a:solidFill>
              </a:rPr>
              <a:t>требования Правил коммерческого учета тепловой энергии</a:t>
            </a:r>
            <a:r>
              <a:rPr lang="ru-RU" sz="2600" dirty="0"/>
              <a:t>,</a:t>
            </a:r>
            <a:r>
              <a:rPr lang="en-US" sz="2600" dirty="0"/>
              <a:t> </a:t>
            </a:r>
            <a:r>
              <a:rPr lang="ru-RU" sz="2600" dirty="0"/>
              <a:t>теплоносителя от 18 ноября 2013 г. </a:t>
            </a:r>
            <a:r>
              <a:rPr lang="ru-RU" sz="2600" dirty="0" err="1"/>
              <a:t>N</a:t>
            </a:r>
            <a:r>
              <a:rPr lang="is-IS" sz="2600" dirty="0" smtClean="0"/>
              <a:t>1034.</a:t>
            </a:r>
            <a:endParaRPr lang="ru-RU" sz="2600" dirty="0"/>
          </a:p>
        </p:txBody>
      </p:sp>
      <p:sp>
        <p:nvSpPr>
          <p:cNvPr id="9" name="Shape 114"/>
          <p:cNvSpPr>
            <a:spLocks noGrp="1"/>
          </p:cNvSpPr>
          <p:nvPr>
            <p:ph type="title"/>
          </p:nvPr>
        </p:nvSpPr>
        <p:spPr>
          <a:xfrm>
            <a:off x="7493620" y="394771"/>
            <a:ext cx="2569097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/>
              <a:t>Метрология</a:t>
            </a:r>
            <a:endParaRPr sz="3200" dirty="0">
              <a:solidFill>
                <a:srgbClr val="535353"/>
              </a:solidFill>
            </a:endParaRPr>
          </a:p>
        </p:txBody>
      </p:sp>
      <p:sp>
        <p:nvSpPr>
          <p:cNvPr id="10" name="Shape 264"/>
          <p:cNvSpPr/>
          <p:nvPr/>
        </p:nvSpPr>
        <p:spPr>
          <a:xfrm>
            <a:off x="1083020" y="6531688"/>
            <a:ext cx="851466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 algn="ctr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indent="0" algn="l"/>
            <a:r>
              <a:rPr lang="ru-RU" sz="2400" dirty="0">
                <a:solidFill>
                  <a:schemeClr val="tx1"/>
                </a:solidFill>
              </a:rPr>
              <a:t>ГОСТ Р 51649-2014 Теплосчетчики для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водяных систем теплоснабжения.</a:t>
            </a:r>
            <a:endParaRPr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6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xfrm>
            <a:off x="735917" y="1210235"/>
            <a:ext cx="9208866" cy="48329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Методика</a:t>
            </a:r>
            <a:r>
              <a:rPr lang="en-US" sz="1800" dirty="0" smtClean="0">
                <a:solidFill>
                  <a:srgbClr val="C00000"/>
                </a:solidFill>
              </a:rPr>
              <a:t>: </a:t>
            </a:r>
            <a:r>
              <a:rPr lang="ru-RU" sz="1800" dirty="0" smtClean="0">
                <a:solidFill>
                  <a:srgbClr val="C00000"/>
                </a:solidFill>
              </a:rPr>
              <a:t>пункт XII</a:t>
            </a:r>
            <a:r>
              <a:rPr lang="ru-RU" sz="1800" dirty="0">
                <a:solidFill>
                  <a:srgbClr val="C00000"/>
                </a:solidFill>
              </a:rPr>
              <a:t>. Требования к метрологическим </a:t>
            </a:r>
            <a:endParaRPr lang="en-US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и </a:t>
            </a:r>
            <a:r>
              <a:rPr lang="ru-RU" sz="1800" dirty="0">
                <a:solidFill>
                  <a:srgbClr val="C00000"/>
                </a:solidFill>
              </a:rPr>
              <a:t>эксплуатационным х</a:t>
            </a:r>
            <a:r>
              <a:rPr lang="ru-RU" sz="1800" dirty="0" smtClean="0">
                <a:solidFill>
                  <a:srgbClr val="C00000"/>
                </a:solidFill>
              </a:rPr>
              <a:t>арактеристикам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smtClean="0">
                <a:solidFill>
                  <a:srgbClr val="C00000"/>
                </a:solidFill>
              </a:rPr>
              <a:t>приборов учета</a:t>
            </a:r>
            <a:endParaRPr lang="en-US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/>
              <a:t>115. Для измерения тепловой энергии в водяных системах теплоснабжения </a:t>
            </a:r>
            <a:r>
              <a:rPr lang="ru-RU" sz="1400" dirty="0" smtClean="0"/>
              <a:t>должны</a:t>
            </a:r>
            <a:r>
              <a:rPr lang="en-US" sz="1400" dirty="0" smtClean="0"/>
              <a:t> </a:t>
            </a:r>
            <a:r>
              <a:rPr lang="ru-RU" sz="1400" dirty="0" smtClean="0"/>
              <a:t>приниматься </a:t>
            </a:r>
            <a:r>
              <a:rPr lang="ru-RU" sz="1400" dirty="0"/>
              <a:t>теплосчетчики не ниже класса 2, на источниках тепловой энергии </a:t>
            </a:r>
            <a:r>
              <a:rPr lang="ru-RU" sz="1400" dirty="0" smtClean="0"/>
              <a:t>рекомендуется </a:t>
            </a:r>
            <a:r>
              <a:rPr lang="ru-RU" sz="1400" dirty="0"/>
              <a:t>применение теплосчетчиков класса 1. При </a:t>
            </a:r>
            <a:r>
              <a:rPr lang="ru-RU" sz="1400" dirty="0" smtClean="0"/>
              <a:t>этом </a:t>
            </a:r>
            <a:r>
              <a:rPr lang="en-US" sz="1400" dirty="0" smtClean="0"/>
              <a:t>..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/>
              <a:t>б) относительная максимально допускаемая погрешность для датчика расхода (</a:t>
            </a:r>
            <a:r>
              <a:rPr lang="ru-RU" sz="1400" dirty="0" err="1"/>
              <a:t>Ef</a:t>
            </a:r>
            <a:r>
              <a:rPr lang="ru-RU" sz="1400" dirty="0" smtClean="0"/>
              <a:t>),</a:t>
            </a: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/>
              <a:t>выраженная в процентах в зависимости от расхода (</a:t>
            </a:r>
            <a:r>
              <a:rPr lang="ru-RU" sz="1400" dirty="0" err="1"/>
              <a:t>G</a:t>
            </a:r>
            <a:r>
              <a:rPr lang="ru-RU" sz="1400" dirty="0"/>
              <a:t>):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r-IN" sz="1400" dirty="0" err="1"/>
              <a:t>класс</a:t>
            </a:r>
            <a:r>
              <a:rPr lang="mr-IN" sz="1400" dirty="0"/>
              <a:t> 2: </a:t>
            </a:r>
            <a:r>
              <a:rPr lang="mr-IN" sz="1400" b="1" dirty="0" err="1"/>
              <a:t>Eʄ</a:t>
            </a:r>
            <a:r>
              <a:rPr lang="mr-IN" sz="1400" dirty="0"/>
              <a:t> = ±(2 + 0,02Gmax/</a:t>
            </a:r>
            <a:r>
              <a:rPr lang="mr-IN" sz="1400" dirty="0" err="1"/>
              <a:t>G</a:t>
            </a:r>
            <a:r>
              <a:rPr lang="mr-IN" sz="1400" dirty="0"/>
              <a:t>), </a:t>
            </a:r>
            <a:r>
              <a:rPr lang="mr-IN" sz="1400" dirty="0" err="1"/>
              <a:t>но</a:t>
            </a:r>
            <a:r>
              <a:rPr lang="mr-IN" sz="1400" dirty="0"/>
              <a:t> </a:t>
            </a:r>
            <a:r>
              <a:rPr lang="mr-IN" sz="1400" dirty="0" err="1"/>
              <a:t>не</a:t>
            </a:r>
            <a:r>
              <a:rPr lang="mr-IN" sz="1400" dirty="0"/>
              <a:t> </a:t>
            </a:r>
            <a:r>
              <a:rPr lang="mr-IN" sz="1400" dirty="0" err="1"/>
              <a:t>более</a:t>
            </a:r>
            <a:r>
              <a:rPr lang="mr-IN" sz="1400" dirty="0"/>
              <a:t> ± 5%, %, (</a:t>
            </a:r>
            <a:r>
              <a:rPr lang="mr-IN" sz="1400" dirty="0" smtClean="0"/>
              <a:t>12.1)</a:t>
            </a:r>
            <a:endParaRPr lang="en-US" sz="14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r-IN" sz="1400" dirty="0" err="1" smtClean="0"/>
              <a:t>класс</a:t>
            </a:r>
            <a:r>
              <a:rPr lang="mr-IN" sz="1400" dirty="0" smtClean="0"/>
              <a:t> </a:t>
            </a:r>
            <a:r>
              <a:rPr lang="mr-IN" sz="1400" dirty="0"/>
              <a:t>1</a:t>
            </a:r>
            <a:r>
              <a:rPr lang="mr-IN" sz="1400" dirty="0" smtClean="0"/>
              <a:t>:</a:t>
            </a:r>
            <a:r>
              <a:rPr lang="en-US" sz="1400" dirty="0" smtClean="0"/>
              <a:t> </a:t>
            </a:r>
            <a:r>
              <a:rPr lang="mr-IN" sz="1400" b="1" dirty="0" err="1" smtClean="0"/>
              <a:t>Eʄ</a:t>
            </a:r>
            <a:r>
              <a:rPr lang="mr-IN" sz="1400" dirty="0" smtClean="0"/>
              <a:t> </a:t>
            </a:r>
            <a:r>
              <a:rPr lang="mr-IN" sz="1400" dirty="0"/>
              <a:t>= ±(1 + 0,01 </a:t>
            </a:r>
            <a:r>
              <a:rPr lang="mr-IN" sz="1400" dirty="0" err="1"/>
              <a:t>Gmax</a:t>
            </a:r>
            <a:r>
              <a:rPr lang="mr-IN" sz="1400" dirty="0"/>
              <a:t>/</a:t>
            </a:r>
            <a:r>
              <a:rPr lang="mr-IN" sz="1400" dirty="0" err="1"/>
              <a:t>G</a:t>
            </a:r>
            <a:r>
              <a:rPr lang="mr-IN" sz="1400" dirty="0"/>
              <a:t>), </a:t>
            </a:r>
            <a:r>
              <a:rPr lang="mr-IN" sz="1400" dirty="0" err="1"/>
              <a:t>но</a:t>
            </a:r>
            <a:r>
              <a:rPr lang="mr-IN" sz="1400" dirty="0"/>
              <a:t> </a:t>
            </a:r>
            <a:r>
              <a:rPr lang="mr-IN" sz="1400" dirty="0" err="1"/>
              <a:t>не</a:t>
            </a:r>
            <a:r>
              <a:rPr lang="mr-IN" sz="1400" dirty="0"/>
              <a:t> </a:t>
            </a:r>
            <a:r>
              <a:rPr lang="mr-IN" sz="1400" dirty="0" err="1"/>
              <a:t>более</a:t>
            </a:r>
            <a:r>
              <a:rPr lang="mr-IN" sz="1400" dirty="0"/>
              <a:t> ± 3,5%, %, (12.2</a:t>
            </a:r>
            <a:r>
              <a:rPr lang="mr-IN" sz="1400" dirty="0" smtClean="0"/>
              <a:t>)</a:t>
            </a:r>
            <a:endParaRPr lang="en-US" sz="1400" dirty="0" smtClean="0"/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ГОСТ </a:t>
            </a:r>
            <a:r>
              <a:rPr lang="ru-RU" sz="1800" dirty="0">
                <a:solidFill>
                  <a:srgbClr val="C00000"/>
                </a:solidFill>
              </a:rPr>
              <a:t>Р 51649-2014 Теплосчетчики </a:t>
            </a:r>
            <a:r>
              <a:rPr lang="ru-RU" sz="1800" dirty="0" smtClean="0">
                <a:solidFill>
                  <a:srgbClr val="C00000"/>
                </a:solidFill>
              </a:rPr>
              <a:t>для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smtClean="0">
                <a:solidFill>
                  <a:srgbClr val="C00000"/>
                </a:solidFill>
              </a:rPr>
              <a:t>водяных </a:t>
            </a:r>
            <a:r>
              <a:rPr lang="ru-RU" sz="1800" dirty="0">
                <a:solidFill>
                  <a:srgbClr val="C00000"/>
                </a:solidFill>
              </a:rPr>
              <a:t>систем теплоснабжения.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/>
              <a:t>5.1.8.2 Допускаемую относительную погрешность измерительного канала расхода ,%, для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/>
              <a:t>классов точности 1-3 вычисляют по формулам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/>
              <a:t>𝛅𝗚</a:t>
            </a:r>
            <a:r>
              <a:rPr lang="mr-IN" sz="1400" dirty="0"/>
              <a:t>= ±(1 + 0,01GB/</a:t>
            </a:r>
            <a:r>
              <a:rPr lang="mr-IN" sz="1400" dirty="0" err="1"/>
              <a:t>G</a:t>
            </a:r>
            <a:r>
              <a:rPr lang="mr-IN" sz="1400" dirty="0"/>
              <a:t>), </a:t>
            </a:r>
            <a:r>
              <a:rPr lang="mr-IN" sz="1400" dirty="0" err="1"/>
              <a:t>но</a:t>
            </a:r>
            <a:r>
              <a:rPr lang="mr-IN" sz="1400" dirty="0"/>
              <a:t> </a:t>
            </a:r>
            <a:r>
              <a:rPr lang="mr-IN" sz="1400" dirty="0" err="1"/>
              <a:t>не</a:t>
            </a:r>
            <a:r>
              <a:rPr lang="mr-IN" sz="1400" dirty="0"/>
              <a:t> </a:t>
            </a:r>
            <a:r>
              <a:rPr lang="mr-IN" sz="1400" dirty="0" err="1"/>
              <a:t>более</a:t>
            </a:r>
            <a:r>
              <a:rPr lang="mr-IN" sz="1400" dirty="0"/>
              <a:t>, </a:t>
            </a:r>
            <a:r>
              <a:rPr lang="mr-IN" sz="1400" dirty="0" err="1"/>
              <a:t>чем</a:t>
            </a:r>
            <a:r>
              <a:rPr lang="mr-IN" sz="1400" dirty="0"/>
              <a:t> ±3,5% - </a:t>
            </a:r>
            <a:r>
              <a:rPr lang="mr-IN" sz="1400" dirty="0" err="1"/>
              <a:t>для</a:t>
            </a:r>
            <a:r>
              <a:rPr lang="mr-IN" sz="1400" dirty="0"/>
              <a:t> </a:t>
            </a:r>
            <a:r>
              <a:rPr lang="mr-IN" sz="1400" dirty="0" err="1"/>
              <a:t>класса</a:t>
            </a:r>
            <a:r>
              <a:rPr lang="mr-IN" sz="1400" dirty="0"/>
              <a:t> 1;            </a:t>
            </a:r>
            <a:r>
              <a:rPr lang="en-US" sz="1400" dirty="0"/>
              <a:t>  </a:t>
            </a:r>
            <a:r>
              <a:rPr lang="mr-IN" sz="1400" dirty="0"/>
              <a:t>(1)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/>
              <a:t>𝛅𝗚 </a:t>
            </a:r>
            <a:r>
              <a:rPr lang="mr-IN" sz="1400" dirty="0"/>
              <a:t>= ±(2 + 0,02GB/</a:t>
            </a:r>
            <a:r>
              <a:rPr lang="mr-IN" sz="1400" dirty="0" err="1"/>
              <a:t>G</a:t>
            </a:r>
            <a:r>
              <a:rPr lang="mr-IN" sz="1400" dirty="0"/>
              <a:t>), </a:t>
            </a:r>
            <a:r>
              <a:rPr lang="mr-IN" sz="1400" dirty="0" err="1"/>
              <a:t>но</a:t>
            </a:r>
            <a:r>
              <a:rPr lang="mr-IN" sz="1400" dirty="0"/>
              <a:t> </a:t>
            </a:r>
            <a:r>
              <a:rPr lang="mr-IN" sz="1400" dirty="0" err="1"/>
              <a:t>не</a:t>
            </a:r>
            <a:r>
              <a:rPr lang="mr-IN" sz="1400" dirty="0"/>
              <a:t> </a:t>
            </a:r>
            <a:r>
              <a:rPr lang="mr-IN" sz="1400" dirty="0" err="1"/>
              <a:t>более</a:t>
            </a:r>
            <a:r>
              <a:rPr lang="mr-IN" sz="1400" dirty="0"/>
              <a:t>, </a:t>
            </a:r>
            <a:r>
              <a:rPr lang="mr-IN" sz="1400" dirty="0" err="1"/>
              <a:t>чем</a:t>
            </a:r>
            <a:r>
              <a:rPr lang="mr-IN" sz="1400" dirty="0"/>
              <a:t> ±5% - </a:t>
            </a:r>
            <a:r>
              <a:rPr lang="mr-IN" sz="1400" dirty="0" err="1"/>
              <a:t>для</a:t>
            </a:r>
            <a:r>
              <a:rPr lang="mr-IN" sz="1400" dirty="0"/>
              <a:t> </a:t>
            </a:r>
            <a:r>
              <a:rPr lang="mr-IN" sz="1400" dirty="0" err="1"/>
              <a:t>класса</a:t>
            </a:r>
            <a:r>
              <a:rPr lang="mr-IN" sz="1400" dirty="0"/>
              <a:t> 2;                (2)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/>
              <a:t>𝛅𝗚</a:t>
            </a:r>
            <a:r>
              <a:rPr lang="mr-IN" sz="1400" dirty="0"/>
              <a:t> = ±(3 + 0,05GB/</a:t>
            </a:r>
            <a:r>
              <a:rPr lang="mr-IN" sz="1400" dirty="0" err="1"/>
              <a:t>G</a:t>
            </a:r>
            <a:r>
              <a:rPr lang="mr-IN" sz="1400" dirty="0"/>
              <a:t>), </a:t>
            </a:r>
            <a:r>
              <a:rPr lang="mr-IN" sz="1400" dirty="0" err="1"/>
              <a:t>но</a:t>
            </a:r>
            <a:r>
              <a:rPr lang="mr-IN" sz="1400" dirty="0"/>
              <a:t> </a:t>
            </a:r>
            <a:r>
              <a:rPr lang="mr-IN" sz="1400" dirty="0" err="1"/>
              <a:t>не</a:t>
            </a:r>
            <a:r>
              <a:rPr lang="mr-IN" sz="1400" dirty="0"/>
              <a:t> </a:t>
            </a:r>
            <a:r>
              <a:rPr lang="mr-IN" sz="1400" dirty="0" err="1"/>
              <a:t>более</a:t>
            </a:r>
            <a:r>
              <a:rPr lang="mr-IN" sz="1400" dirty="0"/>
              <a:t>, </a:t>
            </a:r>
            <a:r>
              <a:rPr lang="mr-IN" sz="1400" dirty="0" err="1"/>
              <a:t>чем</a:t>
            </a:r>
            <a:r>
              <a:rPr lang="mr-IN" sz="1400" dirty="0"/>
              <a:t> ±5% - </a:t>
            </a:r>
            <a:r>
              <a:rPr lang="mr-IN" sz="1400" dirty="0" err="1"/>
              <a:t>для</a:t>
            </a:r>
            <a:r>
              <a:rPr lang="mr-IN" sz="1400" dirty="0"/>
              <a:t> </a:t>
            </a:r>
            <a:r>
              <a:rPr lang="mr-IN" sz="1400" dirty="0" err="1"/>
              <a:t>класса</a:t>
            </a:r>
            <a:r>
              <a:rPr lang="mr-IN" sz="1400" dirty="0"/>
              <a:t> 3.                (3)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/>
          </a:p>
        </p:txBody>
      </p:sp>
      <p:sp>
        <p:nvSpPr>
          <p:cNvPr id="9" name="Shape 114"/>
          <p:cNvSpPr>
            <a:spLocks noGrp="1"/>
          </p:cNvSpPr>
          <p:nvPr>
            <p:ph type="title"/>
          </p:nvPr>
        </p:nvSpPr>
        <p:spPr>
          <a:xfrm>
            <a:off x="7493620" y="394771"/>
            <a:ext cx="2569097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/>
              <a:t>Метрология</a:t>
            </a:r>
            <a:endParaRPr sz="3200" dirty="0">
              <a:solidFill>
                <a:srgbClr val="535353"/>
              </a:solidFill>
            </a:endParaRPr>
          </a:p>
        </p:txBody>
      </p:sp>
      <p:sp>
        <p:nvSpPr>
          <p:cNvPr id="10" name="Shape 264"/>
          <p:cNvSpPr/>
          <p:nvPr/>
        </p:nvSpPr>
        <p:spPr>
          <a:xfrm>
            <a:off x="1083020" y="6531688"/>
            <a:ext cx="85146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 algn="ctr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indent="0" algn="l"/>
            <a:r>
              <a:rPr lang="ru-RU" sz="2400" dirty="0" smtClean="0">
                <a:solidFill>
                  <a:schemeClr val="tx1"/>
                </a:solidFill>
              </a:rPr>
              <a:t>Правила и методика учёта теплоносителя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endParaRPr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3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22" y="792172"/>
            <a:ext cx="5524090" cy="3951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506" y="2135984"/>
            <a:ext cx="3387779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 smtClean="0">
                <a:solidFill>
                  <a:srgbClr val="FF0000"/>
                </a:solidFill>
              </a:rPr>
              <a:t>75 – </a:t>
            </a:r>
            <a:r>
              <a:rPr lang="ru-RU" sz="3200" dirty="0" smtClean="0">
                <a:solidFill>
                  <a:srgbClr val="FF0000"/>
                </a:solidFill>
              </a:rPr>
              <a:t>Учёт тепла</a:t>
            </a:r>
          </a:p>
          <a:p>
            <a:r>
              <a:rPr lang="cs-CZ" sz="3200" dirty="0" smtClean="0">
                <a:solidFill>
                  <a:srgbClr val="FF0000"/>
                </a:solidFill>
              </a:rPr>
              <a:t>ГОСТ</a:t>
            </a:r>
            <a:r>
              <a:rPr lang="cs-CZ" sz="3200" dirty="0">
                <a:solidFill>
                  <a:srgbClr val="FF0000"/>
                </a:solidFill>
              </a:rPr>
              <a:t> </a:t>
            </a:r>
            <a:r>
              <a:rPr lang="cs-CZ" sz="3200" dirty="0" err="1">
                <a:solidFill>
                  <a:srgbClr val="FF0000"/>
                </a:solidFill>
              </a:rPr>
              <a:t>Р</a:t>
            </a:r>
            <a:r>
              <a:rPr lang="cs-CZ" sz="3200" dirty="0">
                <a:solidFill>
                  <a:srgbClr val="FF0000"/>
                </a:solidFill>
              </a:rPr>
              <a:t> </a:t>
            </a:r>
            <a:r>
              <a:rPr lang="cs-CZ" sz="3200" dirty="0" smtClean="0">
                <a:solidFill>
                  <a:srgbClr val="FF0000"/>
                </a:solidFill>
              </a:rPr>
              <a:t>51649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749505" y="5178559"/>
            <a:ext cx="8979107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s-IS" sz="2800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±(1 + </a:t>
            </a:r>
            <a:r>
              <a:rPr lang="is-IS" sz="2800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0,01Q/Q3), </a:t>
            </a:r>
            <a:r>
              <a:rPr lang="is-IS" sz="2800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но не более, чем ±3,5% - для класса 1</a:t>
            </a:r>
            <a:r>
              <a:rPr lang="is-IS" sz="2800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;</a:t>
            </a:r>
            <a:endParaRPr lang="is-IS" sz="2800" dirty="0">
              <a:solidFill>
                <a:srgbClr val="FF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is-IS" sz="2800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±(</a:t>
            </a:r>
            <a:r>
              <a:rPr lang="is-IS" sz="2800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+ </a:t>
            </a:r>
            <a:r>
              <a:rPr lang="is-IS" sz="2800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0,02Q/Q3), </a:t>
            </a:r>
            <a:r>
              <a:rPr lang="is-IS" sz="2800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но не более, чем ±5% - для класса 2</a:t>
            </a:r>
            <a:r>
              <a:rPr lang="is-IS" sz="2800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;</a:t>
            </a:r>
            <a:endParaRPr kumimoji="0" lang="ru-RU" sz="280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badi MT Condensed Extra Bold" charset="0"/>
              <a:ea typeface="Abadi MT Condensed Extra Bold" charset="0"/>
              <a:cs typeface="Abadi MT Condensed Extra Bold" charset="0"/>
              <a:sym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505" y="3465448"/>
            <a:ext cx="338777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R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49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 –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Учёт воды</a:t>
            </a:r>
          </a:p>
        </p:txBody>
      </p:sp>
      <p:sp>
        <p:nvSpPr>
          <p:cNvPr id="9" name="Shape 114"/>
          <p:cNvSpPr>
            <a:spLocks noGrp="1"/>
          </p:cNvSpPr>
          <p:nvPr>
            <p:ph type="title"/>
          </p:nvPr>
        </p:nvSpPr>
        <p:spPr>
          <a:xfrm>
            <a:off x="7493620" y="394771"/>
            <a:ext cx="2569097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/>
              <a:t>Метрология</a:t>
            </a:r>
            <a:endParaRPr sz="3200" dirty="0">
              <a:solidFill>
                <a:srgbClr val="535353"/>
              </a:solidFill>
            </a:endParaRPr>
          </a:p>
        </p:txBody>
      </p:sp>
      <p:sp>
        <p:nvSpPr>
          <p:cNvPr id="10" name="Shape 264"/>
          <p:cNvSpPr/>
          <p:nvPr/>
        </p:nvSpPr>
        <p:spPr>
          <a:xfrm>
            <a:off x="1083020" y="6531688"/>
            <a:ext cx="85146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 algn="ctr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indent="0" algn="l"/>
            <a:r>
              <a:rPr lang="ru-RU" sz="2400" dirty="0" smtClean="0">
                <a:solidFill>
                  <a:schemeClr val="tx1"/>
                </a:solidFill>
              </a:rPr>
              <a:t>Международные рекомендации </a:t>
            </a:r>
            <a:r>
              <a:rPr lang="en-US" sz="2400" dirty="0" smtClean="0">
                <a:solidFill>
                  <a:schemeClr val="tx1"/>
                </a:solidFill>
              </a:rPr>
              <a:t>R49 </a:t>
            </a:r>
            <a:r>
              <a:rPr lang="ru-RU" sz="2400" dirty="0" smtClean="0">
                <a:solidFill>
                  <a:schemeClr val="tx1"/>
                </a:solidFill>
              </a:rPr>
              <a:t>и </a:t>
            </a:r>
            <a:r>
              <a:rPr lang="en-US" sz="2400" dirty="0" smtClean="0">
                <a:solidFill>
                  <a:schemeClr val="tx1"/>
                </a:solidFill>
              </a:rPr>
              <a:t>R75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586978" y="6608408"/>
            <a:ext cx="926485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 algn="ctr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sz="2000" dirty="0"/>
              <a:t>Диапазон измерения </a:t>
            </a:r>
            <a:r>
              <a:rPr lang="en-US" sz="2000" dirty="0" smtClean="0"/>
              <a:t>R=Q3/Q1 </a:t>
            </a:r>
            <a:r>
              <a:rPr sz="2000" dirty="0" smtClean="0"/>
              <a:t>выбирается </a:t>
            </a:r>
            <a:r>
              <a:rPr sz="2000" dirty="0"/>
              <a:t>из ряда 160, 250, 400, 630, 1000</a:t>
            </a:r>
          </a:p>
        </p:txBody>
      </p:sp>
      <p:sp>
        <p:nvSpPr>
          <p:cNvPr id="7" name="Shape 114"/>
          <p:cNvSpPr>
            <a:spLocks noGrp="1"/>
          </p:cNvSpPr>
          <p:nvPr>
            <p:ph type="title"/>
          </p:nvPr>
        </p:nvSpPr>
        <p:spPr>
          <a:xfrm>
            <a:off x="7493620" y="394771"/>
            <a:ext cx="2569097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/>
              <a:t>Метрология</a:t>
            </a:r>
            <a:endParaRPr sz="3200" dirty="0">
              <a:solidFill>
                <a:srgbClr val="535353"/>
              </a:solidFill>
            </a:endParaRPr>
          </a:p>
        </p:txBody>
      </p:sp>
      <p:pic>
        <p:nvPicPr>
          <p:cNvPr id="1026" name="Picture 2" descr="http://termotronic.ru/products/piterflow/images/pflow_k1k2_metr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51" y="1243704"/>
            <a:ext cx="6153024" cy="48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0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13" y="3297513"/>
            <a:ext cx="4339816" cy="285611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xfrm>
            <a:off x="1152910" y="1862607"/>
            <a:ext cx="8659516" cy="1501902"/>
          </a:xfrm>
          <a:prstGeom prst="rect">
            <a:avLst/>
          </a:prstGeom>
        </p:spPr>
        <p:txBody>
          <a:bodyPr lIns="0" tIns="0" rIns="0" bIns="0"/>
          <a:lstStyle/>
          <a:p>
            <a:pPr marL="0" indent="361188" defTabSz="722376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Для совместимости старые классы точности оставлены без изменения: A, B и С. Маркировка новых классов состоит из двух полей, например, маркировка </a:t>
            </a:r>
            <a:r>
              <a:rPr sz="2000"/>
              <a:t>Питерфлоу РС20-10</a:t>
            </a:r>
            <a:r>
              <a:rPr sz="2000">
                <a:solidFill>
                  <a:srgbClr val="0433FF"/>
                </a:solidFill>
              </a:rPr>
              <a:t>K24</a:t>
            </a:r>
            <a:r>
              <a:t> соответствует расходомеру с 2 классом точности и диапазоном 400.</a:t>
            </a:r>
          </a:p>
        </p:txBody>
      </p:sp>
      <p:sp>
        <p:nvSpPr>
          <p:cNvPr id="271" name="Shape 271"/>
          <p:cNvSpPr/>
          <p:nvPr/>
        </p:nvSpPr>
        <p:spPr>
          <a:xfrm>
            <a:off x="1122025" y="1206846"/>
            <a:ext cx="5352908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indent="457200">
              <a:lnSpc>
                <a:spcPct val="120000"/>
              </a:lnSpc>
              <a:defRPr sz="2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Маркировка класса точности</a:t>
            </a:r>
          </a:p>
        </p:txBody>
      </p:sp>
      <p:sp>
        <p:nvSpPr>
          <p:cNvPr id="8" name="Shape 114"/>
          <p:cNvSpPr>
            <a:spLocks noGrp="1"/>
          </p:cNvSpPr>
          <p:nvPr>
            <p:ph type="title"/>
          </p:nvPr>
        </p:nvSpPr>
        <p:spPr>
          <a:xfrm>
            <a:off x="7493620" y="394771"/>
            <a:ext cx="2569097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/>
              <a:t>Метрология</a:t>
            </a:r>
            <a:endParaRPr sz="3200" dirty="0">
              <a:solidFill>
                <a:srgbClr val="535353"/>
              </a:solidFill>
            </a:endParaRPr>
          </a:p>
        </p:txBody>
      </p:sp>
      <p:sp>
        <p:nvSpPr>
          <p:cNvPr id="9" name="Shape 264"/>
          <p:cNvSpPr/>
          <p:nvPr/>
        </p:nvSpPr>
        <p:spPr>
          <a:xfrm>
            <a:off x="352814" y="6608409"/>
            <a:ext cx="92316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457200" algn="ctr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Диапазон измерения выбирается из ряда 160, 250, 400, 630, 1000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834391" y="1451610"/>
            <a:ext cx="6873496" cy="539152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lvl="0" indent="0" algn="ctr" defTabSz="947466">
              <a:spcBef>
                <a:spcPts val="1000"/>
              </a:spcBef>
              <a:buSzTx/>
              <a:buNone/>
              <a:defRPr sz="1800"/>
            </a:pPr>
            <a:r>
              <a:rPr lang="ru-RU" sz="2800" dirty="0" err="1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Питерфлоу</a:t>
            </a:r>
            <a:r>
              <a:rPr lang="ru-RU" sz="28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= инновации + технологи</a:t>
            </a:r>
            <a:r>
              <a:rPr lang="ru-RU" sz="2800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и</a:t>
            </a:r>
            <a:endParaRPr lang="ru-RU" sz="2800" dirty="0" smtClean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marL="0" lvl="0" indent="0" algn="ctr" defTabSz="947466">
              <a:spcBef>
                <a:spcPts val="1000"/>
              </a:spcBef>
              <a:buSzTx/>
              <a:buNone/>
              <a:defRPr sz="1800"/>
            </a:pPr>
            <a:endParaRPr lang="en-US" sz="2000" dirty="0" smtClean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lvl="0" defTabSz="947466">
              <a:spcBef>
                <a:spcPts val="1000"/>
              </a:spcBef>
              <a:buSzTx/>
              <a:buFont typeface="Arial" charset="0"/>
              <a:buChar char="•"/>
              <a:defRPr sz="1800"/>
            </a:pP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Футеровка жёстким термостойким пластиком (композитом)</a:t>
            </a:r>
            <a:r>
              <a:rPr lang="en-US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,</a:t>
            </a: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термостабильный измерительный канал</a:t>
            </a:r>
            <a:r>
              <a:rPr lang="en-US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.</a:t>
            </a:r>
            <a:endParaRPr sz="2200" dirty="0" smtClean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lvl="0" defTabSz="947466">
              <a:spcBef>
                <a:spcPts val="1000"/>
              </a:spcBef>
              <a:buSzTx/>
              <a:buFont typeface="Arial" charset="0"/>
              <a:buChar char="•"/>
              <a:defRPr sz="1800"/>
            </a:pPr>
            <a:r>
              <a:rPr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Технология стабилизации электродов</a:t>
            </a:r>
          </a:p>
          <a:p>
            <a:pPr lvl="0" defTabSz="947466">
              <a:spcBef>
                <a:spcPts val="1000"/>
              </a:spcBef>
              <a:buSzTx/>
              <a:buFont typeface="Arial" charset="0"/>
              <a:buChar char="•"/>
              <a:defRPr sz="1800"/>
            </a:pP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Заполнение корпусов</a:t>
            </a:r>
            <a:r>
              <a:rPr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полиуретановой пеной</a:t>
            </a:r>
          </a:p>
          <a:p>
            <a:pPr lvl="0" defTabSz="947466">
              <a:spcBef>
                <a:spcPts val="1000"/>
              </a:spcBef>
              <a:buSzTx/>
              <a:buFont typeface="Arial" charset="0"/>
              <a:buChar char="•"/>
              <a:defRPr sz="1800"/>
            </a:pPr>
            <a:r>
              <a:rPr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Принципиально новая </a:t>
            </a:r>
            <a:r>
              <a:rPr lang="ru-RU" sz="2200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конструкция </a:t>
            </a: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электродных  узлов </a:t>
            </a:r>
            <a:r>
              <a:rPr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с</a:t>
            </a: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пожизненной </a:t>
            </a:r>
            <a:r>
              <a:rPr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гарантией</a:t>
            </a:r>
          </a:p>
          <a:p>
            <a:pPr lvl="0" defTabSz="947466">
              <a:spcBef>
                <a:spcPts val="1000"/>
              </a:spcBef>
              <a:buSzTx/>
              <a:buFont typeface="Arial" charset="0"/>
              <a:buChar char="•"/>
              <a:defRPr sz="1800"/>
            </a:pP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Герметичный (</a:t>
            </a:r>
            <a:r>
              <a:rPr lang="en-US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IP66</a:t>
            </a: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)</a:t>
            </a:r>
            <a:r>
              <a:rPr lang="en-US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корпус электронного блока с гарантией от заливки</a:t>
            </a:r>
            <a:endParaRPr sz="2200" dirty="0" smtClean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lvl="0" defTabSz="947466">
              <a:spcBef>
                <a:spcPts val="1000"/>
              </a:spcBef>
              <a:buSzTx/>
              <a:buFont typeface="Arial" charset="0"/>
              <a:buChar char="•"/>
              <a:defRPr sz="1800"/>
            </a:pP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О</a:t>
            </a:r>
            <a:r>
              <a:rPr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тслеживание </a:t>
            </a: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истории к</a:t>
            </a:r>
            <a:r>
              <a:rPr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аждого прибора</a:t>
            </a:r>
            <a:r>
              <a:rPr lang="ru-RU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по </a:t>
            </a:r>
            <a:r>
              <a:rPr lang="en-US" sz="22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VIN</a:t>
            </a:r>
            <a:endParaRPr sz="2200" dirty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1241298"/>
            <a:ext cx="1997204" cy="282002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4153607"/>
            <a:ext cx="1983293" cy="2761150"/>
          </a:xfrm>
          <a:prstGeom prst="rect">
            <a:avLst/>
          </a:prstGeom>
        </p:spPr>
      </p:pic>
      <p:sp>
        <p:nvSpPr>
          <p:cNvPr id="7" name="Shape 114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535353"/>
                </a:solidFill>
              </a:rPr>
              <a:t>2011</a:t>
            </a:r>
            <a:endParaRPr sz="3200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089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1" y="-266187"/>
            <a:ext cx="11028072" cy="7933046"/>
          </a:xfrm>
          <a:prstGeom prst="rect">
            <a:avLst/>
          </a:prstGeom>
        </p:spPr>
      </p:pic>
      <p:sp>
        <p:nvSpPr>
          <p:cNvPr id="281" name="Shape 281"/>
          <p:cNvSpPr>
            <a:spLocks noGrp="1"/>
          </p:cNvSpPr>
          <p:nvPr>
            <p:ph type="body" sz="half" idx="1"/>
          </p:nvPr>
        </p:nvSpPr>
        <p:spPr>
          <a:xfrm>
            <a:off x="1320799" y="3851469"/>
            <a:ext cx="8476226" cy="2174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443483" defTabSz="886967">
              <a:lnSpc>
                <a:spcPct val="120000"/>
              </a:lnSpc>
              <a:spcBef>
                <a:spcPts val="0"/>
              </a:spcBef>
              <a:buSzTx/>
              <a:buNone/>
              <a:defRPr sz="24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ru-RU" dirty="0" smtClean="0"/>
              <a:t>В </a:t>
            </a:r>
            <a:r>
              <a:rPr lang="ru-RU" smtClean="0"/>
              <a:t>телеметрическом режиме</a:t>
            </a:r>
            <a:r>
              <a:rPr lang="en-US" dirty="0" smtClean="0"/>
              <a:t>:</a:t>
            </a:r>
          </a:p>
          <a:p>
            <a:r>
              <a:rPr lang="en-US" dirty="0" smtClean="0"/>
              <a:t>- </a:t>
            </a:r>
            <a:r>
              <a:rPr lang="ru-RU" dirty="0"/>
              <a:t>ч</a:t>
            </a:r>
            <a:r>
              <a:rPr dirty="0" smtClean="0"/>
              <a:t>ислоимпульсные </a:t>
            </a:r>
            <a:r>
              <a:rPr dirty="0"/>
              <a:t>выходы </a:t>
            </a:r>
            <a:r>
              <a:rPr dirty="0" smtClean="0"/>
              <a:t>расходомер</a:t>
            </a:r>
            <a:r>
              <a:rPr lang="ru-RU" dirty="0" err="1" smtClean="0"/>
              <a:t>ов</a:t>
            </a:r>
            <a:r>
              <a:rPr dirty="0" smtClean="0"/>
              <a:t> </a:t>
            </a:r>
            <a:r>
              <a:rPr dirty="0"/>
              <a:t>«Питерфлоу» </a:t>
            </a:r>
            <a:r>
              <a:rPr dirty="0" smtClean="0"/>
              <a:t>п</a:t>
            </a:r>
            <a:r>
              <a:rPr lang="ru-RU" dirty="0" err="1" smtClean="0"/>
              <a:t>ередают</a:t>
            </a:r>
            <a:r>
              <a:rPr lang="ru-RU" dirty="0" smtClean="0"/>
              <a:t> информацию в цифровом формате</a:t>
            </a:r>
            <a:r>
              <a:rPr lang="en-US" dirty="0" smtClean="0"/>
              <a:t>,</a:t>
            </a:r>
          </a:p>
          <a:p>
            <a:r>
              <a:rPr lang="ru-RU" dirty="0" smtClean="0"/>
              <a:t>- </a:t>
            </a:r>
            <a:r>
              <a:rPr dirty="0" smtClean="0"/>
              <a:t>числоимпульсные </a:t>
            </a:r>
            <a:r>
              <a:rPr dirty="0"/>
              <a:t>входы в тепловычислителях «ТВ7» </a:t>
            </a:r>
            <a:r>
              <a:rPr dirty="0" smtClean="0"/>
              <a:t>при</a:t>
            </a:r>
            <a:r>
              <a:rPr lang="ru-RU" dirty="0" err="1" smtClean="0"/>
              <a:t>нимают</a:t>
            </a:r>
            <a:r>
              <a:rPr dirty="0" smtClean="0"/>
              <a:t> </a:t>
            </a:r>
            <a:r>
              <a:rPr lang="ru-RU" dirty="0" smtClean="0"/>
              <a:t>эту </a:t>
            </a:r>
            <a:r>
              <a:rPr dirty="0" smtClean="0"/>
              <a:t>информаци</a:t>
            </a:r>
            <a:r>
              <a:rPr lang="ru-RU" dirty="0" smtClean="0"/>
              <a:t>ю</a:t>
            </a:r>
            <a:r>
              <a:rPr dirty="0" smtClean="0"/>
              <a:t>. </a:t>
            </a:r>
            <a:endParaRPr dirty="0"/>
          </a:p>
        </p:txBody>
      </p:sp>
      <p:sp>
        <p:nvSpPr>
          <p:cNvPr id="284" name="Shape 284"/>
          <p:cNvSpPr/>
          <p:nvPr/>
        </p:nvSpPr>
        <p:spPr>
          <a:xfrm>
            <a:off x="556038" y="6582347"/>
            <a:ext cx="924098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457200">
              <a:defRPr sz="22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Вся диагностика из расходомеров будет доступна для вычислителя. </a:t>
            </a:r>
          </a:p>
        </p:txBody>
      </p:sp>
      <p:sp>
        <p:nvSpPr>
          <p:cNvPr id="285" name="Shape 285"/>
          <p:cNvSpPr/>
          <p:nvPr/>
        </p:nvSpPr>
        <p:spPr>
          <a:xfrm>
            <a:off x="1171209" y="2041187"/>
            <a:ext cx="3078978" cy="59690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5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/>
              <a:t>Телеметрия</a:t>
            </a:r>
          </a:p>
        </p:txBody>
      </p:sp>
      <p:pic>
        <p:nvPicPr>
          <p:cNvPr id="286" name="image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191449"/>
            <a:ext cx="4153513" cy="3115135"/>
          </a:xfrm>
          <a:prstGeom prst="rect">
            <a:avLst/>
          </a:prstGeom>
          <a:ln w="12700">
            <a:miter lim="400000"/>
          </a:ln>
          <a:effectLst>
            <a:reflection blurRad="165100" stA="63000" endPos="30000" dir="5400000" sy="-100000" algn="bl" rotWithShape="0"/>
          </a:effectLst>
        </p:spPr>
      </p:pic>
      <p:sp>
        <p:nvSpPr>
          <p:cNvPr id="9" name="Shape 114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535353"/>
                </a:solidFill>
              </a:rPr>
              <a:t>201</a:t>
            </a:r>
            <a:r>
              <a:rPr lang="ru-RU" sz="3200" dirty="0" smtClean="0">
                <a:solidFill>
                  <a:srgbClr val="535353"/>
                </a:solidFill>
              </a:rPr>
              <a:t>7</a:t>
            </a:r>
            <a:endParaRPr sz="32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885428" y="6704627"/>
            <a:ext cx="890984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1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USB,  SD, RS-232, входы давления, питание датчиков, простота освоения</a:t>
            </a:r>
          </a:p>
        </p:txBody>
      </p:sp>
      <p:pic>
        <p:nvPicPr>
          <p:cNvPr id="290" name="image15.jpe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00" y="2664506"/>
            <a:ext cx="4608000" cy="3398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16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9531" y="1417312"/>
            <a:ext cx="2888098" cy="2412444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6826100" y="4094591"/>
            <a:ext cx="2888062" cy="753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algn="ctr" defTabSz="349554">
              <a:lnSpc>
                <a:spcPct val="90000"/>
              </a:lnSpc>
              <a:defRPr sz="2600">
                <a:solidFill>
                  <a:srgbClr val="535353"/>
                </a:solidFill>
                <a:latin typeface="Nautilus Pompilius"/>
                <a:ea typeface="Nautilus Pompilius"/>
                <a:cs typeface="Nautilus Pompilius"/>
                <a:sym typeface="Nautilus Pompilius"/>
              </a:defRPr>
            </a:pPr>
            <a:r>
              <a:rPr dirty="0"/>
              <a:t>ТВ7</a:t>
            </a:r>
            <a:endParaRPr sz="1800" dirty="0"/>
          </a:p>
          <a:p>
            <a:pPr algn="ctr" defTabSz="349554">
              <a:lnSpc>
                <a:spcPct val="90000"/>
              </a:lnSpc>
              <a:defRPr sz="26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тепловычислитель</a:t>
            </a:r>
          </a:p>
        </p:txBody>
      </p:sp>
      <p:sp>
        <p:nvSpPr>
          <p:cNvPr id="293" name="Shape 293"/>
          <p:cNvSpPr/>
          <p:nvPr/>
        </p:nvSpPr>
        <p:spPr>
          <a:xfrm>
            <a:off x="1449734" y="2064016"/>
            <a:ext cx="2888063" cy="657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ctr" defTabSz="685399">
              <a:lnSpc>
                <a:spcPct val="90000"/>
              </a:lnSpc>
              <a:defRPr sz="44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2011</a:t>
            </a:r>
          </a:p>
        </p:txBody>
      </p:sp>
      <p:sp>
        <p:nvSpPr>
          <p:cNvPr id="295" name="Shape 295"/>
          <p:cNvSpPr/>
          <p:nvPr/>
        </p:nvSpPr>
        <p:spPr>
          <a:xfrm>
            <a:off x="5253285" y="895616"/>
            <a:ext cx="2626458" cy="521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92500" lnSpcReduction="10000"/>
          </a:bodyPr>
          <a:lstStyle>
            <a:lvl1pPr algn="ctr" defTabSz="685399">
              <a:lnSpc>
                <a:spcPct val="90000"/>
              </a:lnSpc>
              <a:defRPr sz="44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2013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52" y="1287093"/>
            <a:ext cx="1773243" cy="1377413"/>
          </a:xfrm>
          <a:prstGeom prst="rect">
            <a:avLst/>
          </a:prstGeom>
        </p:spPr>
      </p:pic>
      <p:sp>
        <p:nvSpPr>
          <p:cNvPr id="14" name="Shape 283"/>
          <p:cNvSpPr txBox="1">
            <a:spLocks/>
          </p:cNvSpPr>
          <p:nvPr/>
        </p:nvSpPr>
        <p:spPr>
          <a:xfrm>
            <a:off x="5625355" y="359761"/>
            <a:ext cx="4275040" cy="75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r" defTabSz="685399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is-IS" dirty="0" smtClean="0"/>
              <a:t>201</a:t>
            </a:r>
            <a:r>
              <a:rPr lang="ru-RU" dirty="0" smtClean="0"/>
              <a:t>7</a:t>
            </a:r>
            <a:endParaRPr lang="is-I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4445" y="5297029"/>
            <a:ext cx="1071767" cy="51444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03" y="5018369"/>
            <a:ext cx="796049" cy="106674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4042" y="5388978"/>
            <a:ext cx="1046115" cy="346149"/>
          </a:xfrm>
          <a:prstGeom prst="rect">
            <a:avLst/>
          </a:prstGeom>
          <a:solidFill>
            <a:schemeClr val="tx1">
              <a:alpha val="74000"/>
            </a:schemeClr>
          </a:solidFill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47" y="5038995"/>
            <a:ext cx="1073348" cy="1063705"/>
          </a:xfrm>
          <a:prstGeom prst="rect">
            <a:avLst/>
          </a:prstGeom>
          <a:solidFill>
            <a:schemeClr val="tx1">
              <a:lumMod val="75000"/>
              <a:lumOff val="25000"/>
              <a:alpha val="39000"/>
            </a:schemeClr>
          </a:solidFill>
          <a:ln>
            <a:noFill/>
          </a:ln>
        </p:spPr>
      </p:pic>
      <p:sp>
        <p:nvSpPr>
          <p:cNvPr id="2" name="Скругленный прямоугольник 1"/>
          <p:cNvSpPr/>
          <p:nvPr/>
        </p:nvSpPr>
        <p:spPr>
          <a:xfrm rot="21399990">
            <a:off x="8765628" y="2128345"/>
            <a:ext cx="252248" cy="204952"/>
          </a:xfrm>
          <a:prstGeom prst="roundRect">
            <a:avLst/>
          </a:prstGeom>
          <a:noFill/>
          <a:ln w="0" cap="flat">
            <a:solidFill>
              <a:schemeClr val="accent1">
                <a:alpha val="46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885428" y="6704627"/>
            <a:ext cx="8909844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1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ru-RU" dirty="0" smtClean="0"/>
              <a:t>Технология</a:t>
            </a:r>
            <a:r>
              <a:rPr lang="en-US" dirty="0" smtClean="0"/>
              <a:t> /</a:t>
            </a:r>
            <a:r>
              <a:rPr lang="ru-RU" dirty="0" smtClean="0"/>
              <a:t> большие диаметры</a:t>
            </a:r>
            <a:r>
              <a:rPr lang="en-US" dirty="0" smtClean="0"/>
              <a:t> / </a:t>
            </a:r>
            <a:r>
              <a:rPr lang="ru-RU" dirty="0" smtClean="0"/>
              <a:t>пищевая промышленность</a:t>
            </a:r>
            <a:endParaRPr dirty="0"/>
          </a:p>
        </p:txBody>
      </p:sp>
      <p:sp>
        <p:nvSpPr>
          <p:cNvPr id="16" name="Shape 114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535353"/>
                </a:solidFill>
              </a:rPr>
              <a:t>201</a:t>
            </a:r>
            <a:r>
              <a:rPr lang="ru-RU" sz="3200" dirty="0" smtClean="0">
                <a:solidFill>
                  <a:srgbClr val="535353"/>
                </a:solidFill>
              </a:rPr>
              <a:t>7</a:t>
            </a:r>
            <a:r>
              <a:rPr lang="en-US" sz="3200" dirty="0" smtClean="0">
                <a:solidFill>
                  <a:srgbClr val="535353"/>
                </a:solidFill>
              </a:rPr>
              <a:t>-2018</a:t>
            </a:r>
            <a:endParaRPr sz="3200" dirty="0">
              <a:solidFill>
                <a:srgbClr val="535353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429839" y="2177592"/>
            <a:ext cx="14805" cy="3789575"/>
          </a:xfrm>
          <a:prstGeom prst="line">
            <a:avLst/>
          </a:prstGeom>
          <a:noFill/>
          <a:ln w="3175" cap="flat">
            <a:solidFill>
              <a:schemeClr val="tx2">
                <a:lumMod val="75000"/>
                <a:alpha val="92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/>
          <p:cNvSpPr txBox="1"/>
          <p:nvPr/>
        </p:nvSpPr>
        <p:spPr>
          <a:xfrm>
            <a:off x="6117789" y="5203585"/>
            <a:ext cx="3544479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800" dirty="0" smtClean="0">
                <a:solidFill>
                  <a:srgbClr val="585B12"/>
                </a:solidFill>
                <a:latin typeface="PT Sans Narrow" charset="-52"/>
                <a:ea typeface="PT Sans Narrow" charset="-52"/>
                <a:cs typeface="PT Sans Narrow" charset="-52"/>
              </a:rPr>
              <a:t>Ротационная футеровка</a:t>
            </a:r>
            <a:endParaRPr lang="en-US" sz="2800" b="1" dirty="0">
              <a:solidFill>
                <a:srgbClr val="585B12"/>
              </a:solidFill>
              <a:latin typeface="PT Sans Narrow" charset="-52"/>
              <a:ea typeface="PT Sans Narrow" charset="-52"/>
              <a:cs typeface="PT Sans Narrow" charset="-52"/>
            </a:endParaRPr>
          </a:p>
          <a:p>
            <a:pPr algn="ctr" hangingPunct="1">
              <a:defRPr/>
            </a:pPr>
            <a:endParaRPr lang="en-US" sz="1200" dirty="0">
              <a:solidFill>
                <a:srgbClr val="585B12"/>
              </a:solidFill>
            </a:endParaRPr>
          </a:p>
        </p:txBody>
      </p:sp>
      <p:pic>
        <p:nvPicPr>
          <p:cNvPr id="1028" name="Picture 4" descr="Kcy;&amp;acy;&amp;rcy;&amp;tcy;&amp;icy;&amp;ncy;&amp;kcy;&amp;i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15" y="2254964"/>
            <a:ext cx="3627496" cy="27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0-01tube-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848" y="2254964"/>
            <a:ext cx="3627496" cy="270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212215" y="5234634"/>
            <a:ext cx="3544479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800" dirty="0" smtClean="0">
                <a:solidFill>
                  <a:srgbClr val="585B12"/>
                </a:solidFill>
                <a:latin typeface="PT Sans Narrow" charset="-52"/>
                <a:ea typeface="PT Sans Narrow" charset="-52"/>
                <a:cs typeface="PT Sans Narrow" charset="-52"/>
              </a:rPr>
              <a:t>Ротационная футеровка</a:t>
            </a:r>
            <a:endParaRPr lang="en-US" sz="2800" b="1" dirty="0">
              <a:solidFill>
                <a:srgbClr val="585B12"/>
              </a:solidFill>
              <a:latin typeface="PT Sans Narrow" charset="-52"/>
              <a:ea typeface="PT Sans Narrow" charset="-52"/>
              <a:cs typeface="PT Sans Narrow" charset="-52"/>
            </a:endParaRPr>
          </a:p>
          <a:p>
            <a:pPr algn="ctr" hangingPunct="1">
              <a:defRPr/>
            </a:pPr>
            <a:endParaRPr lang="en-US" sz="1200" dirty="0">
              <a:solidFill>
                <a:srgbClr val="585B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" b="-2339"/>
          <a:stretch/>
        </p:blipFill>
        <p:spPr>
          <a:xfrm>
            <a:off x="-318051" y="1134086"/>
            <a:ext cx="11298052" cy="659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117" y="6472082"/>
            <a:ext cx="9699716" cy="769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b="1" smtClean="0">
                <a:solidFill>
                  <a:schemeClr val="bg1"/>
                </a:solidFill>
                <a:latin typeface="Lucida Sans Unicode" charset="0"/>
                <a:ea typeface="Lucida Sans Unicode" charset="0"/>
                <a:cs typeface="+mn-cs"/>
              </a:rPr>
              <a:t>СПАСИБО ЗА </a:t>
            </a:r>
            <a:r>
              <a:rPr lang="ru-RU" sz="4400" b="1" dirty="0" smtClean="0">
                <a:solidFill>
                  <a:schemeClr val="bg1"/>
                </a:solidFill>
                <a:latin typeface="Lucida Sans Unicode" charset="0"/>
                <a:ea typeface="Lucida Sans Unicode" charset="0"/>
                <a:cs typeface="+mn-cs"/>
              </a:rPr>
              <a:t>ВНИМАНИЕ</a:t>
            </a:r>
            <a:endParaRPr kumimoji="0" lang="ru-RU" sz="44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Sans Unicode" charset="0"/>
              <a:ea typeface="Lucida Sans Unicode" charset="0"/>
              <a:cs typeface="+mn-cs"/>
              <a:sym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945" y="1649711"/>
            <a:ext cx="9699716" cy="769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err="1" smtClean="0">
                <a:solidFill>
                  <a:schemeClr val="bg1"/>
                </a:solidFill>
                <a:latin typeface="Lucida Sans Unicode" charset="0"/>
                <a:ea typeface="Lucida Sans Unicode" charset="0"/>
                <a:cs typeface="+mn-cs"/>
              </a:rPr>
              <a:t>www.termotronic.ru</a:t>
            </a:r>
            <a:endParaRPr kumimoji="0" lang="ru-RU" sz="44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Sans Unicode" charset="0"/>
              <a:ea typeface="Lucida Sans Unicode" charset="0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63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4" y="1451783"/>
            <a:ext cx="3847503" cy="473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Прямоугольник 4"/>
          <p:cNvSpPr>
            <a:spLocks noChangeArrowheads="1"/>
          </p:cNvSpPr>
          <p:nvPr/>
        </p:nvSpPr>
        <p:spPr bwMode="auto">
          <a:xfrm>
            <a:off x="5336275" y="3821373"/>
            <a:ext cx="43280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Расходомеры 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серии «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» 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(2012) имеют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встроенные конфузоры  с углом сужения порядка 5-8° и оптический класс полировки измерительного канала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Shape 114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/>
              <a:t>L-</a:t>
            </a:r>
            <a:r>
              <a:rPr lang="ru-RU" sz="3200" dirty="0"/>
              <a:t>серия</a:t>
            </a:r>
            <a:endParaRPr sz="3200" dirty="0">
              <a:solidFill>
                <a:srgbClr val="535353"/>
              </a:solidFill>
            </a:endParaRPr>
          </a:p>
        </p:txBody>
      </p:sp>
      <p:pic>
        <p:nvPicPr>
          <p:cNvPr id="8" name="pasted-image-filtered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94" y="1173329"/>
            <a:ext cx="4643224" cy="20939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808620" y="1361114"/>
            <a:ext cx="5735604" cy="1502848"/>
          </a:xfrm>
          <a:prstGeom prst="rect">
            <a:avLst/>
          </a:prstGeom>
        </p:spPr>
        <p:txBody>
          <a:bodyPr lIns="0" tIns="0" rIns="0" bIns="0"/>
          <a:lstStyle/>
          <a:p>
            <a:pPr lvl="0" defTabSz="907148">
              <a:spcBef>
                <a:spcPts val="900"/>
              </a:spcBef>
              <a:defRPr sz="1800">
                <a:solidFill>
                  <a:srgbClr val="000000"/>
                </a:solidFill>
              </a:defRPr>
            </a:pPr>
            <a:r>
              <a:rPr sz="2159" dirty="0">
                <a:solidFill>
                  <a:srgbClr val="535353"/>
                </a:solidFill>
              </a:rPr>
              <a:t>  </a:t>
            </a:r>
            <a:r>
              <a:rPr lang="ru-RU" sz="2159" dirty="0" smtClean="0">
                <a:solidFill>
                  <a:srgbClr val="535353"/>
                </a:solidFill>
              </a:rPr>
              <a:t>Р</a:t>
            </a:r>
            <a:r>
              <a:rPr sz="2159" dirty="0" smtClean="0">
                <a:solidFill>
                  <a:srgbClr val="535353"/>
                </a:solidFill>
              </a:rPr>
              <a:t>асходомер</a:t>
            </a:r>
            <a:r>
              <a:rPr lang="ru-RU" sz="2159" dirty="0">
                <a:solidFill>
                  <a:srgbClr val="535353"/>
                </a:solidFill>
              </a:rPr>
              <a:t>ы</a:t>
            </a:r>
            <a:r>
              <a:rPr sz="2159" dirty="0" smtClean="0">
                <a:solidFill>
                  <a:srgbClr val="535353"/>
                </a:solidFill>
              </a:rPr>
              <a:t> </a:t>
            </a:r>
            <a:r>
              <a:rPr sz="2159" dirty="0">
                <a:solidFill>
                  <a:srgbClr val="535353"/>
                </a:solidFill>
              </a:rPr>
              <a:t>L-серии </a:t>
            </a:r>
            <a:r>
              <a:rPr lang="ru-RU" sz="2159" dirty="0" smtClean="0">
                <a:solidFill>
                  <a:srgbClr val="535353"/>
                </a:solidFill>
              </a:rPr>
              <a:t>отличаются каналом  прямоугольного сечения </a:t>
            </a:r>
            <a:r>
              <a:rPr sz="2159" dirty="0" smtClean="0">
                <a:solidFill>
                  <a:srgbClr val="535353"/>
                </a:solidFill>
              </a:rPr>
              <a:t>и </a:t>
            </a:r>
            <a:r>
              <a:rPr sz="2159" dirty="0">
                <a:solidFill>
                  <a:srgbClr val="535353"/>
                </a:solidFill>
              </a:rPr>
              <a:t>максимальной скоростью </a:t>
            </a:r>
            <a:r>
              <a:rPr lang="ru-RU" sz="2159" dirty="0" smtClean="0">
                <a:solidFill>
                  <a:srgbClr val="535353"/>
                </a:solidFill>
              </a:rPr>
              <a:t>измеряемого потока </a:t>
            </a:r>
            <a:r>
              <a:rPr sz="2159" dirty="0" smtClean="0">
                <a:solidFill>
                  <a:srgbClr val="535353"/>
                </a:solidFill>
              </a:rPr>
              <a:t>5м/сек. </a:t>
            </a:r>
            <a:endParaRPr sz="2159" dirty="0">
              <a:solidFill>
                <a:srgbClr val="535353"/>
              </a:solidFill>
            </a:endParaRPr>
          </a:p>
          <a:p>
            <a:pPr lvl="0" defTabSz="907148">
              <a:spcBef>
                <a:spcPts val="900"/>
              </a:spcBef>
              <a:defRPr sz="1800">
                <a:solidFill>
                  <a:srgbClr val="000000"/>
                </a:solidFill>
              </a:defRPr>
            </a:pPr>
            <a:r>
              <a:rPr sz="2159" dirty="0">
                <a:solidFill>
                  <a:srgbClr val="535353"/>
                </a:solidFill>
              </a:rPr>
              <a:t> </a:t>
            </a:r>
            <a:r>
              <a:rPr lang="ru-RU" sz="2159" dirty="0" smtClean="0">
                <a:solidFill>
                  <a:srgbClr val="535353"/>
                </a:solidFill>
              </a:rPr>
              <a:t>Типоразмеры от </a:t>
            </a:r>
            <a:r>
              <a:rPr lang="en-US" sz="2159" dirty="0" smtClean="0">
                <a:solidFill>
                  <a:srgbClr val="535353"/>
                </a:solidFill>
              </a:rPr>
              <a:t>DN20 </a:t>
            </a:r>
            <a:r>
              <a:rPr lang="ru-RU" sz="2159" dirty="0" smtClean="0">
                <a:solidFill>
                  <a:srgbClr val="535353"/>
                </a:solidFill>
              </a:rPr>
              <a:t>до </a:t>
            </a:r>
            <a:r>
              <a:rPr lang="en-US" sz="2159" dirty="0" smtClean="0">
                <a:solidFill>
                  <a:srgbClr val="535353"/>
                </a:solidFill>
              </a:rPr>
              <a:t>DN100</a:t>
            </a:r>
            <a:endParaRPr sz="2159" dirty="0">
              <a:solidFill>
                <a:srgbClr val="535353"/>
              </a:solidFill>
            </a:endParaRPr>
          </a:p>
        </p:txBody>
      </p:sp>
      <p:graphicFrame>
        <p:nvGraphicFramePr>
          <p:cNvPr id="128" name="Table 128"/>
          <p:cNvGraphicFramePr/>
          <p:nvPr>
            <p:extLst>
              <p:ext uri="{D42A27DB-BD31-4B8C-83A1-F6EECF244321}">
                <p14:modId xmlns:p14="http://schemas.microsoft.com/office/powerpoint/2010/main" val="225132868"/>
              </p:ext>
            </p:extLst>
          </p:nvPr>
        </p:nvGraphicFramePr>
        <p:xfrm>
          <a:off x="7660887" y="2902355"/>
          <a:ext cx="2401829" cy="3210560"/>
        </p:xfrm>
        <a:graphic>
          <a:graphicData uri="http://schemas.openxmlformats.org/drawingml/2006/table">
            <a:tbl>
              <a:tblPr bandRow="1"/>
              <a:tblGrid>
                <a:gridCol w="1735549"/>
                <a:gridCol w="666280"/>
              </a:tblGrid>
              <a:tr h="38734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1800" b="1" dirty="0" smtClean="0"/>
                        <a:t>PC20-6</a:t>
                      </a:r>
                      <a:endParaRPr sz="1800" b="1" dirty="0"/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 defTabSz="1007943">
                        <a:defRPr sz="1800" b="0" i="0"/>
                      </a:pPr>
                      <a:r>
                        <a:rPr 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ru-RU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</a:t>
                      </a:r>
                      <a:r>
                        <a:rPr 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,3</a:t>
                      </a:r>
                      <a:endParaRPr sz="18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734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mr-IN" sz="1800" b="1" dirty="0" smtClean="0"/>
                        <a:t>PC2</a:t>
                      </a:r>
                      <a:r>
                        <a:rPr lang="ru-RU" sz="1800" b="1" dirty="0" smtClean="0"/>
                        <a:t>5</a:t>
                      </a:r>
                      <a:r>
                        <a:rPr lang="mr-IN" sz="1800" b="1" dirty="0" smtClean="0"/>
                        <a:t>-</a:t>
                      </a:r>
                      <a:r>
                        <a:rPr lang="ru-RU" sz="1800" b="1" dirty="0" smtClean="0"/>
                        <a:t>9</a:t>
                      </a:r>
                      <a:endParaRPr lang="mr-IN" sz="1800" b="1" dirty="0" smtClean="0"/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-10</a:t>
                      </a:r>
                      <a:endParaRPr lang="mr-IN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734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1800" b="1" dirty="0" smtClean="0"/>
                        <a:t>PC32-15</a:t>
                      </a:r>
                      <a:endParaRPr sz="1800" b="1" dirty="0"/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mr-I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-16</a:t>
                      </a: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734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1800" b="1" dirty="0" smtClean="0"/>
                        <a:t>PC</a:t>
                      </a:r>
                      <a:r>
                        <a:rPr lang="ru-RU" sz="1800" b="1" dirty="0" smtClean="0"/>
                        <a:t>4</a:t>
                      </a:r>
                      <a:r>
                        <a:rPr sz="1800" b="1" dirty="0" smtClean="0"/>
                        <a:t>0-</a:t>
                      </a:r>
                      <a:r>
                        <a:rPr lang="ru-RU" sz="1800" b="1" dirty="0" smtClean="0"/>
                        <a:t>22</a:t>
                      </a:r>
                      <a:endParaRPr sz="1800" b="1" dirty="0"/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 defTabSz="1007943">
                        <a:defRPr sz="1800" b="0" i="0"/>
                      </a:pPr>
                      <a:r>
                        <a:rPr 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-25</a:t>
                      </a:r>
                      <a:endParaRPr sz="18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734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1800" b="1" dirty="0" smtClean="0"/>
                        <a:t>PC50-36</a:t>
                      </a:r>
                      <a:endParaRPr sz="1800" b="1" dirty="0"/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 defTabSz="1007943">
                        <a:defRPr sz="1800" b="0" i="0"/>
                      </a:pPr>
                      <a:r>
                        <a:rPr 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-40</a:t>
                      </a:r>
                      <a:endParaRPr sz="18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734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1800" b="1" dirty="0" smtClean="0"/>
                        <a:t>PC</a:t>
                      </a:r>
                      <a:r>
                        <a:rPr lang="ru-RU" sz="1800" b="1" dirty="0" smtClean="0"/>
                        <a:t>65</a:t>
                      </a:r>
                      <a:r>
                        <a:rPr sz="1800" b="1" dirty="0" smtClean="0"/>
                        <a:t>-</a:t>
                      </a:r>
                      <a:r>
                        <a:rPr lang="ru-RU" sz="1800" b="1" dirty="0" smtClean="0"/>
                        <a:t>60</a:t>
                      </a:r>
                      <a:endParaRPr sz="1800" b="1" dirty="0"/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mr-I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-63</a:t>
                      </a: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734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1800" b="1" dirty="0" smtClean="0"/>
                        <a:t>PC80-90</a:t>
                      </a:r>
                      <a:endParaRPr sz="1800" b="1" dirty="0">
                        <a:solidFill>
                          <a:srgbClr val="0433FF"/>
                        </a:solidFill>
                      </a:endParaRP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mr-I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-100</a:t>
                      </a: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734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1800" b="1" dirty="0" smtClean="0"/>
                        <a:t>PC100-140</a:t>
                      </a:r>
                      <a:endParaRPr sz="1800" b="1" dirty="0">
                        <a:solidFill>
                          <a:srgbClr val="0433FF"/>
                        </a:solidFill>
                      </a:endParaRP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mr-I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-160</a:t>
                      </a:r>
                    </a:p>
                  </a:txBody>
                  <a:tcPr marL="63500" marR="63500" marT="63500" marB="635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9" name="Shape 129"/>
          <p:cNvSpPr/>
          <p:nvPr/>
        </p:nvSpPr>
        <p:spPr>
          <a:xfrm>
            <a:off x="1488418" y="6411410"/>
            <a:ext cx="79531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>
              <a:defRPr sz="1800"/>
            </a:pP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8 типоразмеров, Q</a:t>
            </a:r>
            <a:r>
              <a:rPr sz="25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max</a:t>
            </a: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от 6 до 140 м</a:t>
            </a:r>
            <a:r>
              <a:rPr sz="2500" baseline="28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3</a:t>
            </a: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/час</a:t>
            </a:r>
          </a:p>
        </p:txBody>
      </p:sp>
      <p:pic>
        <p:nvPicPr>
          <p:cNvPr id="130" name="pasted-image-filtered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87" y="1361113"/>
            <a:ext cx="2401828" cy="1393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76" y="2902561"/>
            <a:ext cx="3578804" cy="3359602"/>
          </a:xfrm>
          <a:prstGeom prst="rect">
            <a:avLst/>
          </a:prstGeom>
        </p:spPr>
      </p:pic>
      <p:sp>
        <p:nvSpPr>
          <p:cNvPr id="11" name="Shape 114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/>
              <a:t>L-</a:t>
            </a:r>
            <a:r>
              <a:rPr lang="ru-RU" sz="3200" dirty="0"/>
              <a:t>серия</a:t>
            </a:r>
            <a:endParaRPr sz="3200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768799" y="4281610"/>
            <a:ext cx="4135455" cy="2304908"/>
          </a:xfrm>
          <a:prstGeom prst="rect">
            <a:avLst/>
          </a:prstGeom>
        </p:spPr>
        <p:txBody>
          <a:bodyPr lIns="0" tIns="0" rIns="0" bIns="0"/>
          <a:lstStyle>
            <a:lvl1pPr marL="0" indent="0" defTabSz="846670">
              <a:spcBef>
                <a:spcPts val="900"/>
              </a:spcBef>
              <a:buSzTx/>
              <a:buNone/>
              <a:defRPr sz="29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Электромагнитные расходомеры Питерфлоу</a:t>
            </a:r>
          </a:p>
        </p:txBody>
      </p:sp>
      <p:sp>
        <p:nvSpPr>
          <p:cNvPr id="251" name="Shape 251"/>
          <p:cNvSpPr/>
          <p:nvPr/>
        </p:nvSpPr>
        <p:spPr>
          <a:xfrm>
            <a:off x="1212120" y="6586518"/>
            <a:ext cx="8099974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dirty="0"/>
              <a:t>5</a:t>
            </a:r>
            <a:r>
              <a:rPr lang="ru-RU" dirty="0" smtClean="0"/>
              <a:t>0</a:t>
            </a:r>
            <a:r>
              <a:rPr dirty="0" smtClean="0"/>
              <a:t> </a:t>
            </a:r>
            <a:r>
              <a:rPr dirty="0"/>
              <a:t>типоразмеров, Q</a:t>
            </a:r>
            <a:r>
              <a:rPr sz="2500" dirty="0"/>
              <a:t>max</a:t>
            </a:r>
            <a:r>
              <a:rPr dirty="0"/>
              <a:t> от 6 до </a:t>
            </a:r>
            <a:r>
              <a:rPr lang="ru-RU" dirty="0" smtClean="0"/>
              <a:t>630</a:t>
            </a:r>
            <a:r>
              <a:rPr dirty="0" smtClean="0"/>
              <a:t> </a:t>
            </a:r>
            <a:r>
              <a:rPr dirty="0"/>
              <a:t>м</a:t>
            </a:r>
            <a:r>
              <a:rPr sz="2500" baseline="28000" dirty="0"/>
              <a:t>3</a:t>
            </a:r>
            <a:r>
              <a:rPr dirty="0"/>
              <a:t>/час</a:t>
            </a:r>
          </a:p>
        </p:txBody>
      </p:sp>
      <p:graphicFrame>
        <p:nvGraphicFramePr>
          <p:cNvPr id="252" name="Table 252"/>
          <p:cNvGraphicFramePr/>
          <p:nvPr>
            <p:extLst>
              <p:ext uri="{D42A27DB-BD31-4B8C-83A1-F6EECF244321}">
                <p14:modId xmlns:p14="http://schemas.microsoft.com/office/powerpoint/2010/main" val="562435723"/>
              </p:ext>
            </p:extLst>
          </p:nvPr>
        </p:nvGraphicFramePr>
        <p:xfrm>
          <a:off x="5635325" y="889753"/>
          <a:ext cx="4248905" cy="5302546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849781"/>
                <a:gridCol w="849781"/>
                <a:gridCol w="849781"/>
                <a:gridCol w="849781"/>
                <a:gridCol w="849781"/>
              </a:tblGrid>
              <a:tr h="368236"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DN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М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  <a:endParaRPr sz="1200" dirty="0">
                        <a:solidFill>
                          <a:srgbClr val="FFFFFF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anchor="ctr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20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FF2600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М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lang="ru-RU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20</a:t>
                      </a:r>
                      <a:r>
                        <a:rPr lang="en-US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FF2600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М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lang="ru-RU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lang="ru-RU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25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endParaRPr sz="1200" dirty="0">
                        <a:solidFill>
                          <a:srgbClr val="FF2600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  <a:endParaRPr lang="ru-RU" sz="1200" dirty="0" smtClean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endParaRPr sz="1200" dirty="0">
                        <a:solidFill>
                          <a:srgbClr val="942192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lang="ru-RU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25</a:t>
                      </a:r>
                      <a:r>
                        <a:rPr lang="en-US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endParaRPr sz="1200" dirty="0">
                        <a:solidFill>
                          <a:srgbClr val="FF2600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  <a:endParaRPr lang="ru-RU" sz="1200" dirty="0" smtClean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endParaRPr sz="1200" dirty="0">
                        <a:solidFill>
                          <a:srgbClr val="942192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32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FF2600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М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lang="ru-RU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lang="en-US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32L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FF2600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М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lang="ru-RU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40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40</a:t>
                      </a:r>
                      <a:r>
                        <a:rPr lang="en-US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50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50</a:t>
                      </a:r>
                      <a:r>
                        <a:rPr lang="en-US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65</a:t>
                      </a:r>
                      <a:r>
                        <a:rPr lang="en-US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80</a:t>
                      </a:r>
                      <a:r>
                        <a:rPr lang="en-US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100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100</a:t>
                      </a:r>
                      <a:r>
                        <a:rPr lang="en-US" sz="1200" dirty="0" smtClean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  <a:endParaRPr sz="12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/>
                    </a:p>
                  </a:txBody>
                  <a:tcPr marL="63500" marR="63500" marT="63500" marB="63500" horzOverflow="overflow"/>
                </a:tc>
              </a:tr>
              <a:tr h="328954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150</a:t>
                      </a:r>
                      <a:endParaRPr sz="1200" dirty="0">
                        <a:solidFill>
                          <a:schemeClr val="bg1"/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endParaRPr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 sz="1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3500" marR="63500" marT="63500" marB="63500" horzOverflow="overflow"/>
                </a:tc>
              </a:tr>
            </a:tbl>
          </a:graphicData>
        </a:graphic>
      </p:graphicFrame>
      <p:pic>
        <p:nvPicPr>
          <p:cNvPr id="253" name="image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8" y="1561300"/>
            <a:ext cx="4527271" cy="254659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14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535353"/>
                </a:solidFill>
              </a:rPr>
              <a:t>201</a:t>
            </a:r>
            <a:r>
              <a:rPr lang="en-US" sz="3200" dirty="0" smtClean="0">
                <a:solidFill>
                  <a:srgbClr val="535353"/>
                </a:solidFill>
              </a:rPr>
              <a:t>6</a:t>
            </a:r>
            <a:endParaRPr sz="3200" dirty="0">
              <a:solidFill>
                <a:srgbClr val="53535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xfrm>
            <a:off x="5764940" y="3993910"/>
            <a:ext cx="4135455" cy="1432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846670">
              <a:spcBef>
                <a:spcPts val="900"/>
              </a:spcBef>
              <a:buSzTx/>
              <a:buNone/>
              <a:defRPr sz="29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sz="3200" dirty="0" smtClean="0"/>
              <a:t>Электромагнитные </a:t>
            </a:r>
            <a:r>
              <a:rPr sz="3200" dirty="0"/>
              <a:t>расходомеры </a:t>
            </a:r>
            <a:r>
              <a:rPr sz="3200" dirty="0" smtClean="0"/>
              <a:t>Питерфлоу</a:t>
            </a:r>
            <a:r>
              <a:rPr lang="en-US" sz="3200" dirty="0" smtClean="0"/>
              <a:t>.</a:t>
            </a:r>
          </a:p>
        </p:txBody>
      </p:sp>
      <p:sp>
        <p:nvSpPr>
          <p:cNvPr id="244" name="Shape 244"/>
          <p:cNvSpPr/>
          <p:nvPr/>
        </p:nvSpPr>
        <p:spPr>
          <a:xfrm>
            <a:off x="1212150" y="6597695"/>
            <a:ext cx="634308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ru-RU" dirty="0" smtClean="0"/>
              <a:t>50</a:t>
            </a:r>
            <a:r>
              <a:rPr dirty="0" smtClean="0"/>
              <a:t> </a:t>
            </a:r>
            <a:r>
              <a:rPr dirty="0"/>
              <a:t>типоразмеров, DN20 - DN200</a:t>
            </a:r>
          </a:p>
        </p:txBody>
      </p:sp>
      <p:pic>
        <p:nvPicPr>
          <p:cNvPr id="245" name="image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66" y="1492324"/>
            <a:ext cx="4135456" cy="223936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310840"/>
              </p:ext>
            </p:extLst>
          </p:nvPr>
        </p:nvGraphicFramePr>
        <p:xfrm>
          <a:off x="765811" y="1005716"/>
          <a:ext cx="4989855" cy="5067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81" y="2001519"/>
            <a:ext cx="1734488" cy="1730173"/>
          </a:xfrm>
          <a:prstGeom prst="rect">
            <a:avLst/>
          </a:prstGeom>
        </p:spPr>
      </p:pic>
      <p:sp>
        <p:nvSpPr>
          <p:cNvPr id="11" name="Shape 114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535353"/>
                </a:solidFill>
              </a:rPr>
              <a:t>201</a:t>
            </a:r>
            <a:r>
              <a:rPr lang="ru-RU" sz="3200" dirty="0" smtClean="0">
                <a:solidFill>
                  <a:srgbClr val="535353"/>
                </a:solidFill>
              </a:rPr>
              <a:t>6</a:t>
            </a:r>
            <a:endParaRPr sz="3200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xfrm>
            <a:off x="735917" y="1325235"/>
            <a:ext cx="3107034" cy="47179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 defTabSz="997863">
              <a:spcBef>
                <a:spcPts val="1000"/>
              </a:spcBef>
              <a:buSzTx/>
              <a:buNone/>
              <a:defRPr sz="24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 smtClean="0"/>
              <a:t>Д</a:t>
            </a:r>
            <a:r>
              <a:rPr sz="2000" dirty="0" smtClean="0"/>
              <a:t>иагностика </a:t>
            </a:r>
            <a:r>
              <a:rPr sz="2000" dirty="0"/>
              <a:t>отвечает требованиям NAMUR к электромагнитным расходомерам. </a:t>
            </a:r>
            <a:endParaRPr sz="1800" dirty="0"/>
          </a:p>
        </p:txBody>
      </p:sp>
      <p:sp>
        <p:nvSpPr>
          <p:cNvPr id="5" name="Shape 258"/>
          <p:cNvSpPr/>
          <p:nvPr/>
        </p:nvSpPr>
        <p:spPr>
          <a:xfrm>
            <a:off x="1516565" y="6567089"/>
            <a:ext cx="54493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defRPr sz="3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algn="l"/>
            <a:r>
              <a:rPr lang="ru-RU" smtClean="0"/>
              <a:t>Питерфлоу</a:t>
            </a:r>
            <a:endParaRPr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98031"/>
              </p:ext>
            </p:extLst>
          </p:nvPr>
        </p:nvGraphicFramePr>
        <p:xfrm>
          <a:off x="3760470" y="1228405"/>
          <a:ext cx="6112584" cy="4217477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708910"/>
                <a:gridCol w="3403674"/>
              </a:tblGrid>
              <a:tr h="373992">
                <a:tc>
                  <a:txBody>
                    <a:bodyPr/>
                    <a:lstStyle/>
                    <a:p>
                      <a:pPr algn="r"/>
                      <a:r>
                        <a:rPr lang="ru-RU" sz="18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Пустой канал</a:t>
                      </a:r>
                      <a:endParaRPr lang="ru-RU" sz="18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</a:tr>
              <a:tr h="37399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Ошибка</a:t>
                      </a:r>
                      <a:r>
                        <a:rPr lang="ru-RU" sz="1800" b="0" i="0" baseline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 аппаратуры</a:t>
                      </a:r>
                      <a:endParaRPr lang="ru-RU" sz="1800" b="0" i="0" dirty="0" smtClean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Производственный</a:t>
                      </a:r>
                      <a:r>
                        <a:rPr lang="ru-RU" sz="1400" b="0" i="0" baseline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 </a:t>
                      </a:r>
                      <a:r>
                        <a:rPr lang="ru-RU" sz="14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тест</a:t>
                      </a:r>
                      <a:r>
                        <a:rPr lang="ru-RU" sz="1400" b="0" i="0" baseline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 не пройден</a:t>
                      </a:r>
                      <a:endParaRPr lang="ru-RU" sz="14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</a:tr>
              <a:tr h="37399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Отказ аппаратуры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Периодический</a:t>
                      </a:r>
                      <a:r>
                        <a:rPr lang="ru-RU" sz="1400" b="0" i="0" baseline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 </a:t>
                      </a:r>
                      <a:r>
                        <a:rPr lang="ru-RU" sz="14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тест</a:t>
                      </a:r>
                      <a:r>
                        <a:rPr lang="ru-RU" sz="1400" b="0" i="0" baseline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 не пройден</a:t>
                      </a:r>
                      <a:endParaRPr lang="ru-RU" sz="1400" b="0" i="0" dirty="0" smtClean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</a:tr>
              <a:tr h="41522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PT Sans" charset="-52"/>
                          <a:ea typeface="PT Sans" charset="-52"/>
                          <a:cs typeface="PT Sans" charset="-52"/>
                          <a:sym typeface="Calibri"/>
                        </a:rPr>
                        <a:t>Загрязнение электродов</a:t>
                      </a:r>
                      <a:r>
                        <a:rPr lang="ru-RU" sz="1800" b="0" i="0" dirty="0" smtClean="0">
                          <a:effectLst/>
                          <a:latin typeface="PT Sans" charset="-52"/>
                          <a:ea typeface="PT Sans" charset="-52"/>
                          <a:cs typeface="PT Sans" charset="-52"/>
                        </a:rPr>
                        <a:t> </a:t>
                      </a:r>
                      <a:endParaRPr lang="ru-RU" sz="1800" b="0" i="0" dirty="0" smtClean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Возможна</a:t>
                      </a:r>
                      <a:r>
                        <a:rPr lang="ru-RU" sz="1400" b="0" i="0" baseline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 потеря точности</a:t>
                      </a:r>
                      <a:endParaRPr lang="ru-RU" sz="14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</a:tr>
              <a:tr h="1184308">
                <a:tc>
                  <a:txBody>
                    <a:bodyPr/>
                    <a:lstStyle/>
                    <a:p>
                      <a:pPr algn="r"/>
                      <a:r>
                        <a:rPr lang="ru-RU" sz="18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Разрыв трубы</a:t>
                      </a:r>
                      <a:endParaRPr lang="ru-RU" sz="18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PT Sans" charset="-52"/>
                          <a:ea typeface="PT Sans" charset="-52"/>
                          <a:cs typeface="PT Sans" charset="-52"/>
                          <a:sym typeface="Calibri"/>
                        </a:rPr>
                        <a:t>расход воды имеет большое значение непрерывно в течении получаса, что может быть признаком разрыва трубы. Можно задать порог срабатывания в процентах от максимума, 10% </a:t>
                      </a:r>
                      <a:r>
                        <a:rPr lang="ru-RU" sz="14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PT Sans" charset="-52"/>
                          <a:ea typeface="PT Sans" charset="-52"/>
                          <a:cs typeface="PT Sans" charset="-52"/>
                          <a:sym typeface="Calibri"/>
                        </a:rPr>
                        <a:t>default</a:t>
                      </a:r>
                      <a:r>
                        <a:rPr lang="ru-RU" sz="1400" b="0" i="0" dirty="0" smtClean="0">
                          <a:effectLst/>
                          <a:latin typeface="PT Sans" charset="-52"/>
                          <a:ea typeface="PT Sans" charset="-52"/>
                          <a:cs typeface="PT Sans" charset="-52"/>
                        </a:rPr>
                        <a:t> </a:t>
                      </a:r>
                      <a:endParaRPr lang="ru-RU" sz="14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</a:tr>
              <a:tr h="747984">
                <a:tc>
                  <a:txBody>
                    <a:bodyPr/>
                    <a:lstStyle/>
                    <a:p>
                      <a:pPr algn="r"/>
                      <a:r>
                        <a:rPr lang="ru-RU" sz="18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Утечка</a:t>
                      </a:r>
                      <a:endParaRPr lang="ru-RU" sz="18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PT Sans" charset="-52"/>
                          <a:ea typeface="PT Sans" charset="-52"/>
                          <a:cs typeface="PT Sans" charset="-52"/>
                          <a:sym typeface="Calibri"/>
                        </a:rPr>
                        <a:t>вода протекала через счетчик, не останавливаясь ни на один целый час в течении последних</a:t>
                      </a:r>
                      <a:r>
                        <a:rPr lang="en-US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PT Sans" charset="-52"/>
                          <a:ea typeface="PT Sans" charset="-52"/>
                          <a:cs typeface="PT Sans" charset="-52"/>
                          <a:sym typeface="Calibri"/>
                        </a:rPr>
                        <a:t> 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PT Sans" charset="-52"/>
                          <a:ea typeface="PT Sans" charset="-52"/>
                          <a:cs typeface="PT Sans" charset="-52"/>
                          <a:sym typeface="Calibri"/>
                        </a:rPr>
                        <a:t>часов (задаётся)</a:t>
                      </a:r>
                      <a:endParaRPr lang="ru-RU" sz="14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</a:tr>
              <a:tr h="747984">
                <a:tc>
                  <a:txBody>
                    <a:bodyPr/>
                    <a:lstStyle/>
                    <a:p>
                      <a:pPr algn="r"/>
                      <a:r>
                        <a:rPr lang="ru-RU" sz="1800" b="0" i="0" dirty="0" smtClean="0">
                          <a:latin typeface="PT Sans" charset="-52"/>
                          <a:ea typeface="PT Sans" charset="-52"/>
                          <a:cs typeface="PT Sans" charset="-52"/>
                        </a:rPr>
                        <a:t>Останов протока</a:t>
                      </a:r>
                      <a:endParaRPr lang="ru-RU" sz="18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PT Sans" charset="-52"/>
                          <a:ea typeface="PT Sans" charset="-52"/>
                          <a:cs typeface="PT Sans" charset="-52"/>
                          <a:sym typeface="Calibri"/>
                        </a:rPr>
                        <a:t>расход меньше отсечки непрерывно в течение заданного времени, по умолчанию полчаса</a:t>
                      </a:r>
                      <a:r>
                        <a:rPr lang="ru-RU" sz="1400" b="0" i="0" dirty="0" smtClean="0">
                          <a:effectLst/>
                          <a:latin typeface="PT Sans" charset="-52"/>
                          <a:ea typeface="PT Sans" charset="-52"/>
                          <a:cs typeface="PT Sans" charset="-52"/>
                        </a:rPr>
                        <a:t> </a:t>
                      </a:r>
                      <a:endParaRPr lang="ru-RU" sz="1400" b="0" i="0" dirty="0">
                        <a:latin typeface="PT Sans" charset="-52"/>
                        <a:ea typeface="PT Sans" charset="-52"/>
                        <a:cs typeface="PT Sans" charset="-5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7" y="2647990"/>
            <a:ext cx="2557884" cy="3613070"/>
          </a:xfrm>
          <a:prstGeom prst="rect">
            <a:avLst/>
          </a:prstGeom>
        </p:spPr>
      </p:pic>
      <p:sp>
        <p:nvSpPr>
          <p:cNvPr id="8" name="Shape 114"/>
          <p:cNvSpPr>
            <a:spLocks noGrp="1"/>
          </p:cNvSpPr>
          <p:nvPr>
            <p:ph type="title"/>
          </p:nvPr>
        </p:nvSpPr>
        <p:spPr>
          <a:xfrm>
            <a:off x="7463883" y="394771"/>
            <a:ext cx="2598834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>
                <a:solidFill>
                  <a:srgbClr val="535353"/>
                </a:solidFill>
              </a:rPr>
              <a:t>Диагностика</a:t>
            </a:r>
            <a:endParaRPr sz="3200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50" y="2058593"/>
            <a:ext cx="3374044" cy="3196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388" y="5"/>
                </a:moveTo>
                <a:lnTo>
                  <a:pt x="21218" y="23"/>
                </a:lnTo>
                <a:lnTo>
                  <a:pt x="21333" y="130"/>
                </a:lnTo>
                <a:cubicBezTo>
                  <a:pt x="21396" y="188"/>
                  <a:pt x="21448" y="274"/>
                  <a:pt x="21448" y="321"/>
                </a:cubicBezTo>
                <a:cubicBezTo>
                  <a:pt x="21448" y="367"/>
                  <a:pt x="21475" y="470"/>
                  <a:pt x="21510" y="549"/>
                </a:cubicBezTo>
                <a:cubicBezTo>
                  <a:pt x="21570" y="684"/>
                  <a:pt x="21575" y="673"/>
                  <a:pt x="21590" y="365"/>
                </a:cubicBezTo>
                <a:cubicBezTo>
                  <a:pt x="21598" y="184"/>
                  <a:pt x="21595" y="27"/>
                  <a:pt x="21582" y="13"/>
                </a:cubicBezTo>
                <a:cubicBezTo>
                  <a:pt x="21569" y="0"/>
                  <a:pt x="21482" y="-4"/>
                  <a:pt x="21388" y="5"/>
                </a:cubicBezTo>
                <a:close/>
                <a:moveTo>
                  <a:pt x="10957" y="869"/>
                </a:moveTo>
                <a:cubicBezTo>
                  <a:pt x="10543" y="880"/>
                  <a:pt x="10151" y="961"/>
                  <a:pt x="9944" y="1110"/>
                </a:cubicBezTo>
                <a:cubicBezTo>
                  <a:pt x="9868" y="1164"/>
                  <a:pt x="9784" y="1210"/>
                  <a:pt x="9756" y="1212"/>
                </a:cubicBezTo>
                <a:cubicBezTo>
                  <a:pt x="9628" y="1225"/>
                  <a:pt x="9428" y="1347"/>
                  <a:pt x="9284" y="1499"/>
                </a:cubicBezTo>
                <a:cubicBezTo>
                  <a:pt x="9198" y="1591"/>
                  <a:pt x="9088" y="1666"/>
                  <a:pt x="9042" y="1666"/>
                </a:cubicBezTo>
                <a:cubicBezTo>
                  <a:pt x="8996" y="1666"/>
                  <a:pt x="8864" y="1734"/>
                  <a:pt x="8747" y="1817"/>
                </a:cubicBezTo>
                <a:cubicBezTo>
                  <a:pt x="8451" y="2028"/>
                  <a:pt x="7989" y="2188"/>
                  <a:pt x="7552" y="2232"/>
                </a:cubicBezTo>
                <a:cubicBezTo>
                  <a:pt x="7349" y="2252"/>
                  <a:pt x="7169" y="2292"/>
                  <a:pt x="7154" y="2318"/>
                </a:cubicBezTo>
                <a:cubicBezTo>
                  <a:pt x="7138" y="2345"/>
                  <a:pt x="7058" y="2366"/>
                  <a:pt x="6975" y="2366"/>
                </a:cubicBezTo>
                <a:cubicBezTo>
                  <a:pt x="6891" y="2366"/>
                  <a:pt x="6769" y="2403"/>
                  <a:pt x="6703" y="2449"/>
                </a:cubicBezTo>
                <a:cubicBezTo>
                  <a:pt x="6501" y="2589"/>
                  <a:pt x="6448" y="2819"/>
                  <a:pt x="6446" y="3560"/>
                </a:cubicBezTo>
                <a:cubicBezTo>
                  <a:pt x="6445" y="4209"/>
                  <a:pt x="6451" y="4248"/>
                  <a:pt x="6569" y="4381"/>
                </a:cubicBezTo>
                <a:cubicBezTo>
                  <a:pt x="6636" y="4458"/>
                  <a:pt x="6718" y="4521"/>
                  <a:pt x="6752" y="4521"/>
                </a:cubicBezTo>
                <a:cubicBezTo>
                  <a:pt x="6786" y="4521"/>
                  <a:pt x="6843" y="4557"/>
                  <a:pt x="6878" y="4602"/>
                </a:cubicBezTo>
                <a:cubicBezTo>
                  <a:pt x="6912" y="4646"/>
                  <a:pt x="6982" y="4682"/>
                  <a:pt x="7033" y="4682"/>
                </a:cubicBezTo>
                <a:cubicBezTo>
                  <a:pt x="7083" y="4682"/>
                  <a:pt x="7170" y="4743"/>
                  <a:pt x="7225" y="4817"/>
                </a:cubicBezTo>
                <a:cubicBezTo>
                  <a:pt x="7280" y="4891"/>
                  <a:pt x="7348" y="4951"/>
                  <a:pt x="7375" y="4951"/>
                </a:cubicBezTo>
                <a:cubicBezTo>
                  <a:pt x="7438" y="4951"/>
                  <a:pt x="7946" y="5490"/>
                  <a:pt x="7946" y="5556"/>
                </a:cubicBezTo>
                <a:cubicBezTo>
                  <a:pt x="7946" y="5584"/>
                  <a:pt x="8015" y="5710"/>
                  <a:pt x="8097" y="5837"/>
                </a:cubicBezTo>
                <a:cubicBezTo>
                  <a:pt x="8180" y="5964"/>
                  <a:pt x="8261" y="6129"/>
                  <a:pt x="8279" y="6205"/>
                </a:cubicBezTo>
                <a:cubicBezTo>
                  <a:pt x="8297" y="6282"/>
                  <a:pt x="8346" y="6358"/>
                  <a:pt x="8385" y="6374"/>
                </a:cubicBezTo>
                <a:cubicBezTo>
                  <a:pt x="8428" y="6391"/>
                  <a:pt x="8457" y="6479"/>
                  <a:pt x="8457" y="6590"/>
                </a:cubicBezTo>
                <a:cubicBezTo>
                  <a:pt x="8457" y="6693"/>
                  <a:pt x="8479" y="6790"/>
                  <a:pt x="8505" y="6807"/>
                </a:cubicBezTo>
                <a:cubicBezTo>
                  <a:pt x="8553" y="6839"/>
                  <a:pt x="8516" y="6930"/>
                  <a:pt x="8320" y="7260"/>
                </a:cubicBezTo>
                <a:cubicBezTo>
                  <a:pt x="8047" y="7718"/>
                  <a:pt x="7302" y="7843"/>
                  <a:pt x="6878" y="7502"/>
                </a:cubicBezTo>
                <a:cubicBezTo>
                  <a:pt x="6836" y="7468"/>
                  <a:pt x="6724" y="7424"/>
                  <a:pt x="6631" y="7403"/>
                </a:cubicBezTo>
                <a:cubicBezTo>
                  <a:pt x="6538" y="7382"/>
                  <a:pt x="6451" y="7331"/>
                  <a:pt x="6436" y="7290"/>
                </a:cubicBezTo>
                <a:cubicBezTo>
                  <a:pt x="6420" y="7245"/>
                  <a:pt x="6338" y="7214"/>
                  <a:pt x="6239" y="7214"/>
                </a:cubicBezTo>
                <a:cubicBezTo>
                  <a:pt x="6145" y="7214"/>
                  <a:pt x="6053" y="7189"/>
                  <a:pt x="6036" y="7159"/>
                </a:cubicBezTo>
                <a:cubicBezTo>
                  <a:pt x="6018" y="7128"/>
                  <a:pt x="5930" y="7114"/>
                  <a:pt x="5842" y="7129"/>
                </a:cubicBezTo>
                <a:cubicBezTo>
                  <a:pt x="5753" y="7143"/>
                  <a:pt x="5572" y="7171"/>
                  <a:pt x="5438" y="7189"/>
                </a:cubicBezTo>
                <a:cubicBezTo>
                  <a:pt x="5275" y="7211"/>
                  <a:pt x="5123" y="7279"/>
                  <a:pt x="4971" y="7401"/>
                </a:cubicBezTo>
                <a:cubicBezTo>
                  <a:pt x="4848" y="7501"/>
                  <a:pt x="4735" y="7572"/>
                  <a:pt x="4722" y="7557"/>
                </a:cubicBezTo>
                <a:cubicBezTo>
                  <a:pt x="4693" y="7527"/>
                  <a:pt x="4228" y="8118"/>
                  <a:pt x="4228" y="8186"/>
                </a:cubicBezTo>
                <a:cubicBezTo>
                  <a:pt x="4228" y="8250"/>
                  <a:pt x="3990" y="8617"/>
                  <a:pt x="3901" y="8690"/>
                </a:cubicBezTo>
                <a:cubicBezTo>
                  <a:pt x="3861" y="8723"/>
                  <a:pt x="3767" y="8907"/>
                  <a:pt x="3692" y="9100"/>
                </a:cubicBezTo>
                <a:cubicBezTo>
                  <a:pt x="3616" y="9292"/>
                  <a:pt x="3509" y="9518"/>
                  <a:pt x="3453" y="9601"/>
                </a:cubicBezTo>
                <a:cubicBezTo>
                  <a:pt x="3397" y="9684"/>
                  <a:pt x="3363" y="9765"/>
                  <a:pt x="3378" y="9781"/>
                </a:cubicBezTo>
                <a:cubicBezTo>
                  <a:pt x="3393" y="9796"/>
                  <a:pt x="3363" y="9915"/>
                  <a:pt x="3311" y="10044"/>
                </a:cubicBezTo>
                <a:cubicBezTo>
                  <a:pt x="3255" y="10182"/>
                  <a:pt x="3202" y="10483"/>
                  <a:pt x="3183" y="10779"/>
                </a:cubicBezTo>
                <a:cubicBezTo>
                  <a:pt x="3154" y="11213"/>
                  <a:pt x="3168" y="11358"/>
                  <a:pt x="3281" y="11846"/>
                </a:cubicBezTo>
                <a:cubicBezTo>
                  <a:pt x="3385" y="12292"/>
                  <a:pt x="3413" y="12546"/>
                  <a:pt x="3413" y="13048"/>
                </a:cubicBezTo>
                <a:cubicBezTo>
                  <a:pt x="3413" y="13398"/>
                  <a:pt x="3392" y="13728"/>
                  <a:pt x="3365" y="13781"/>
                </a:cubicBezTo>
                <a:cubicBezTo>
                  <a:pt x="3297" y="13915"/>
                  <a:pt x="3158" y="15150"/>
                  <a:pt x="3157" y="15626"/>
                </a:cubicBezTo>
                <a:cubicBezTo>
                  <a:pt x="3157" y="16215"/>
                  <a:pt x="3113" y="16426"/>
                  <a:pt x="2980" y="16480"/>
                </a:cubicBezTo>
                <a:cubicBezTo>
                  <a:pt x="2918" y="16505"/>
                  <a:pt x="2853" y="16560"/>
                  <a:pt x="2838" y="16603"/>
                </a:cubicBezTo>
                <a:cubicBezTo>
                  <a:pt x="2792" y="16730"/>
                  <a:pt x="2557" y="16745"/>
                  <a:pt x="1930" y="16664"/>
                </a:cubicBezTo>
                <a:cubicBezTo>
                  <a:pt x="1401" y="16596"/>
                  <a:pt x="1323" y="16597"/>
                  <a:pt x="1179" y="16672"/>
                </a:cubicBezTo>
                <a:cubicBezTo>
                  <a:pt x="1091" y="16719"/>
                  <a:pt x="979" y="16748"/>
                  <a:pt x="930" y="16738"/>
                </a:cubicBezTo>
                <a:cubicBezTo>
                  <a:pt x="877" y="16728"/>
                  <a:pt x="768" y="16803"/>
                  <a:pt x="664" y="16923"/>
                </a:cubicBezTo>
                <a:cubicBezTo>
                  <a:pt x="560" y="17043"/>
                  <a:pt x="441" y="17126"/>
                  <a:pt x="372" y="17126"/>
                </a:cubicBezTo>
                <a:cubicBezTo>
                  <a:pt x="292" y="17126"/>
                  <a:pt x="217" y="17193"/>
                  <a:pt x="128" y="17340"/>
                </a:cubicBezTo>
                <a:lnTo>
                  <a:pt x="0" y="17555"/>
                </a:lnTo>
                <a:lnTo>
                  <a:pt x="0" y="19576"/>
                </a:lnTo>
                <a:lnTo>
                  <a:pt x="0" y="21596"/>
                </a:lnTo>
                <a:lnTo>
                  <a:pt x="10799" y="21596"/>
                </a:lnTo>
                <a:lnTo>
                  <a:pt x="21600" y="21596"/>
                </a:lnTo>
                <a:lnTo>
                  <a:pt x="21600" y="16773"/>
                </a:lnTo>
                <a:cubicBezTo>
                  <a:pt x="21600" y="12548"/>
                  <a:pt x="21590" y="11935"/>
                  <a:pt x="21522" y="11826"/>
                </a:cubicBezTo>
                <a:cubicBezTo>
                  <a:pt x="21477" y="11753"/>
                  <a:pt x="21433" y="11512"/>
                  <a:pt x="21415" y="11249"/>
                </a:cubicBezTo>
                <a:cubicBezTo>
                  <a:pt x="21384" y="10786"/>
                  <a:pt x="21222" y="9932"/>
                  <a:pt x="21146" y="9829"/>
                </a:cubicBezTo>
                <a:cubicBezTo>
                  <a:pt x="21123" y="9798"/>
                  <a:pt x="21091" y="9670"/>
                  <a:pt x="21076" y="9543"/>
                </a:cubicBezTo>
                <a:cubicBezTo>
                  <a:pt x="21061" y="9415"/>
                  <a:pt x="20989" y="9230"/>
                  <a:pt x="20916" y="9128"/>
                </a:cubicBezTo>
                <a:cubicBezTo>
                  <a:pt x="20844" y="9028"/>
                  <a:pt x="20785" y="8926"/>
                  <a:pt x="20785" y="8901"/>
                </a:cubicBezTo>
                <a:cubicBezTo>
                  <a:pt x="20785" y="8877"/>
                  <a:pt x="20637" y="8688"/>
                  <a:pt x="20456" y="8481"/>
                </a:cubicBezTo>
                <a:cubicBezTo>
                  <a:pt x="19962" y="7911"/>
                  <a:pt x="19959" y="7906"/>
                  <a:pt x="19746" y="7646"/>
                </a:cubicBezTo>
                <a:cubicBezTo>
                  <a:pt x="19637" y="7512"/>
                  <a:pt x="19505" y="7385"/>
                  <a:pt x="19453" y="7364"/>
                </a:cubicBezTo>
                <a:cubicBezTo>
                  <a:pt x="19401" y="7342"/>
                  <a:pt x="19358" y="7300"/>
                  <a:pt x="19358" y="7269"/>
                </a:cubicBezTo>
                <a:cubicBezTo>
                  <a:pt x="19358" y="7238"/>
                  <a:pt x="19333" y="7214"/>
                  <a:pt x="19303" y="7214"/>
                </a:cubicBezTo>
                <a:cubicBezTo>
                  <a:pt x="19272" y="7214"/>
                  <a:pt x="19189" y="7166"/>
                  <a:pt x="19117" y="7107"/>
                </a:cubicBezTo>
                <a:cubicBezTo>
                  <a:pt x="19046" y="7047"/>
                  <a:pt x="18938" y="6998"/>
                  <a:pt x="18877" y="6998"/>
                </a:cubicBezTo>
                <a:cubicBezTo>
                  <a:pt x="18816" y="6998"/>
                  <a:pt x="18745" y="6977"/>
                  <a:pt x="18719" y="6949"/>
                </a:cubicBezTo>
                <a:cubicBezTo>
                  <a:pt x="18656" y="6885"/>
                  <a:pt x="18085" y="6729"/>
                  <a:pt x="17911" y="6729"/>
                </a:cubicBezTo>
                <a:cubicBezTo>
                  <a:pt x="17838" y="6729"/>
                  <a:pt x="17737" y="6706"/>
                  <a:pt x="17689" y="6678"/>
                </a:cubicBezTo>
                <a:cubicBezTo>
                  <a:pt x="17640" y="6650"/>
                  <a:pt x="17475" y="6612"/>
                  <a:pt x="17320" y="6595"/>
                </a:cubicBezTo>
                <a:cubicBezTo>
                  <a:pt x="17072" y="6566"/>
                  <a:pt x="17012" y="6535"/>
                  <a:pt x="16811" y="6319"/>
                </a:cubicBezTo>
                <a:lnTo>
                  <a:pt x="16583" y="6075"/>
                </a:lnTo>
                <a:lnTo>
                  <a:pt x="16557" y="5303"/>
                </a:lnTo>
                <a:cubicBezTo>
                  <a:pt x="16536" y="4670"/>
                  <a:pt x="16515" y="4514"/>
                  <a:pt x="16442" y="4428"/>
                </a:cubicBezTo>
                <a:cubicBezTo>
                  <a:pt x="16393" y="4371"/>
                  <a:pt x="16352" y="4253"/>
                  <a:pt x="16351" y="4167"/>
                </a:cubicBezTo>
                <a:cubicBezTo>
                  <a:pt x="16350" y="4080"/>
                  <a:pt x="16293" y="3912"/>
                  <a:pt x="16226" y="3793"/>
                </a:cubicBezTo>
                <a:cubicBezTo>
                  <a:pt x="16158" y="3675"/>
                  <a:pt x="16062" y="3494"/>
                  <a:pt x="16014" y="3390"/>
                </a:cubicBezTo>
                <a:cubicBezTo>
                  <a:pt x="15911" y="3170"/>
                  <a:pt x="15114" y="2312"/>
                  <a:pt x="15012" y="2312"/>
                </a:cubicBezTo>
                <a:cubicBezTo>
                  <a:pt x="14914" y="2312"/>
                  <a:pt x="14643" y="2164"/>
                  <a:pt x="14569" y="2070"/>
                </a:cubicBezTo>
                <a:cubicBezTo>
                  <a:pt x="14534" y="2026"/>
                  <a:pt x="14431" y="1989"/>
                  <a:pt x="14340" y="1989"/>
                </a:cubicBezTo>
                <a:cubicBezTo>
                  <a:pt x="14249" y="1989"/>
                  <a:pt x="14149" y="1955"/>
                  <a:pt x="14116" y="1914"/>
                </a:cubicBezTo>
                <a:cubicBezTo>
                  <a:pt x="14084" y="1872"/>
                  <a:pt x="13995" y="1827"/>
                  <a:pt x="13919" y="1811"/>
                </a:cubicBezTo>
                <a:cubicBezTo>
                  <a:pt x="13563" y="1738"/>
                  <a:pt x="13319" y="1653"/>
                  <a:pt x="13191" y="1556"/>
                </a:cubicBezTo>
                <a:cubicBezTo>
                  <a:pt x="13114" y="1498"/>
                  <a:pt x="13003" y="1450"/>
                  <a:pt x="12943" y="1450"/>
                </a:cubicBezTo>
                <a:cubicBezTo>
                  <a:pt x="12883" y="1450"/>
                  <a:pt x="12822" y="1419"/>
                  <a:pt x="12809" y="1381"/>
                </a:cubicBezTo>
                <a:cubicBezTo>
                  <a:pt x="12795" y="1343"/>
                  <a:pt x="12733" y="1307"/>
                  <a:pt x="12671" y="1302"/>
                </a:cubicBezTo>
                <a:cubicBezTo>
                  <a:pt x="12610" y="1297"/>
                  <a:pt x="12534" y="1257"/>
                  <a:pt x="12503" y="1211"/>
                </a:cubicBezTo>
                <a:cubicBezTo>
                  <a:pt x="12471" y="1165"/>
                  <a:pt x="12405" y="1127"/>
                  <a:pt x="12356" y="1127"/>
                </a:cubicBezTo>
                <a:cubicBezTo>
                  <a:pt x="12308" y="1127"/>
                  <a:pt x="12195" y="1094"/>
                  <a:pt x="12107" y="1053"/>
                </a:cubicBezTo>
                <a:cubicBezTo>
                  <a:pt x="11810" y="918"/>
                  <a:pt x="11372" y="858"/>
                  <a:pt x="10957" y="86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Shape 279"/>
          <p:cNvSpPr/>
          <p:nvPr/>
        </p:nvSpPr>
        <p:spPr>
          <a:xfrm>
            <a:off x="948906" y="6571429"/>
            <a:ext cx="755825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3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dirty="0" smtClean="0"/>
              <a:t>По итогам 4х лет эксплуатации</a:t>
            </a:r>
            <a:endParaRPr dirty="0">
              <a:solidFill>
                <a:schemeClr val="accent5"/>
              </a:solidFill>
              <a:latin typeface="Segoe UI Semibold"/>
              <a:ea typeface="Segoe UI Semibold"/>
              <a:cs typeface="Segoe UI Semibold"/>
              <a:sym typeface="Segoe UI Semi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906" y="5595876"/>
            <a:ext cx="2383656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err="1" smtClean="0"/>
              <a:t>Питерфлоу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407961"/>
              </p:ext>
            </p:extLst>
          </p:nvPr>
        </p:nvGraphicFramePr>
        <p:xfrm>
          <a:off x="3783980" y="1317411"/>
          <a:ext cx="6185001" cy="467857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748920"/>
                <a:gridCol w="3436081"/>
              </a:tblGrid>
              <a:tr h="16693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Гальваническая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развязка измерительной схемы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Отсутствие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отказов электроники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отсутствие требований к заземлению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Возможность питания нескольких расходомеров от общего источника питания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695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Технология старения электродов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Отсутствие 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замачивания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”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839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Схема стабилизации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тока индуктора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Отсутствие температурной зависимости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970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Заполнение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полиуретановой пеной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Устойчивость к  конденсату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221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Индикация всех параметров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Нет необходимости использовании компьютера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контроль настроек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190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Высокая надёжность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Гарантия до 12 лет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Shape 114"/>
          <p:cNvSpPr>
            <a:spLocks noGrp="1"/>
          </p:cNvSpPr>
          <p:nvPr>
            <p:ph type="title"/>
          </p:nvPr>
        </p:nvSpPr>
        <p:spPr>
          <a:xfrm>
            <a:off x="7463883" y="394771"/>
            <a:ext cx="2598834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>
                <a:solidFill>
                  <a:srgbClr val="535353"/>
                </a:solidFill>
              </a:rPr>
              <a:t>Надёжность</a:t>
            </a:r>
            <a:endParaRPr sz="3200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50" y="2058593"/>
            <a:ext cx="3374044" cy="3196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388" y="5"/>
                </a:moveTo>
                <a:lnTo>
                  <a:pt x="21218" y="23"/>
                </a:lnTo>
                <a:lnTo>
                  <a:pt x="21333" y="130"/>
                </a:lnTo>
                <a:cubicBezTo>
                  <a:pt x="21396" y="188"/>
                  <a:pt x="21448" y="274"/>
                  <a:pt x="21448" y="321"/>
                </a:cubicBezTo>
                <a:cubicBezTo>
                  <a:pt x="21448" y="367"/>
                  <a:pt x="21475" y="470"/>
                  <a:pt x="21510" y="549"/>
                </a:cubicBezTo>
                <a:cubicBezTo>
                  <a:pt x="21570" y="684"/>
                  <a:pt x="21575" y="673"/>
                  <a:pt x="21590" y="365"/>
                </a:cubicBezTo>
                <a:cubicBezTo>
                  <a:pt x="21598" y="184"/>
                  <a:pt x="21595" y="27"/>
                  <a:pt x="21582" y="13"/>
                </a:cubicBezTo>
                <a:cubicBezTo>
                  <a:pt x="21569" y="0"/>
                  <a:pt x="21482" y="-4"/>
                  <a:pt x="21388" y="5"/>
                </a:cubicBezTo>
                <a:close/>
                <a:moveTo>
                  <a:pt x="10957" y="869"/>
                </a:moveTo>
                <a:cubicBezTo>
                  <a:pt x="10543" y="880"/>
                  <a:pt x="10151" y="961"/>
                  <a:pt x="9944" y="1110"/>
                </a:cubicBezTo>
                <a:cubicBezTo>
                  <a:pt x="9868" y="1164"/>
                  <a:pt x="9784" y="1210"/>
                  <a:pt x="9756" y="1212"/>
                </a:cubicBezTo>
                <a:cubicBezTo>
                  <a:pt x="9628" y="1225"/>
                  <a:pt x="9428" y="1347"/>
                  <a:pt x="9284" y="1499"/>
                </a:cubicBezTo>
                <a:cubicBezTo>
                  <a:pt x="9198" y="1591"/>
                  <a:pt x="9088" y="1666"/>
                  <a:pt x="9042" y="1666"/>
                </a:cubicBezTo>
                <a:cubicBezTo>
                  <a:pt x="8996" y="1666"/>
                  <a:pt x="8864" y="1734"/>
                  <a:pt x="8747" y="1817"/>
                </a:cubicBezTo>
                <a:cubicBezTo>
                  <a:pt x="8451" y="2028"/>
                  <a:pt x="7989" y="2188"/>
                  <a:pt x="7552" y="2232"/>
                </a:cubicBezTo>
                <a:cubicBezTo>
                  <a:pt x="7349" y="2252"/>
                  <a:pt x="7169" y="2292"/>
                  <a:pt x="7154" y="2318"/>
                </a:cubicBezTo>
                <a:cubicBezTo>
                  <a:pt x="7138" y="2345"/>
                  <a:pt x="7058" y="2366"/>
                  <a:pt x="6975" y="2366"/>
                </a:cubicBezTo>
                <a:cubicBezTo>
                  <a:pt x="6891" y="2366"/>
                  <a:pt x="6769" y="2403"/>
                  <a:pt x="6703" y="2449"/>
                </a:cubicBezTo>
                <a:cubicBezTo>
                  <a:pt x="6501" y="2589"/>
                  <a:pt x="6448" y="2819"/>
                  <a:pt x="6446" y="3560"/>
                </a:cubicBezTo>
                <a:cubicBezTo>
                  <a:pt x="6445" y="4209"/>
                  <a:pt x="6451" y="4248"/>
                  <a:pt x="6569" y="4381"/>
                </a:cubicBezTo>
                <a:cubicBezTo>
                  <a:pt x="6636" y="4458"/>
                  <a:pt x="6718" y="4521"/>
                  <a:pt x="6752" y="4521"/>
                </a:cubicBezTo>
                <a:cubicBezTo>
                  <a:pt x="6786" y="4521"/>
                  <a:pt x="6843" y="4557"/>
                  <a:pt x="6878" y="4602"/>
                </a:cubicBezTo>
                <a:cubicBezTo>
                  <a:pt x="6912" y="4646"/>
                  <a:pt x="6982" y="4682"/>
                  <a:pt x="7033" y="4682"/>
                </a:cubicBezTo>
                <a:cubicBezTo>
                  <a:pt x="7083" y="4682"/>
                  <a:pt x="7170" y="4743"/>
                  <a:pt x="7225" y="4817"/>
                </a:cubicBezTo>
                <a:cubicBezTo>
                  <a:pt x="7280" y="4891"/>
                  <a:pt x="7348" y="4951"/>
                  <a:pt x="7375" y="4951"/>
                </a:cubicBezTo>
                <a:cubicBezTo>
                  <a:pt x="7438" y="4951"/>
                  <a:pt x="7946" y="5490"/>
                  <a:pt x="7946" y="5556"/>
                </a:cubicBezTo>
                <a:cubicBezTo>
                  <a:pt x="7946" y="5584"/>
                  <a:pt x="8015" y="5710"/>
                  <a:pt x="8097" y="5837"/>
                </a:cubicBezTo>
                <a:cubicBezTo>
                  <a:pt x="8180" y="5964"/>
                  <a:pt x="8261" y="6129"/>
                  <a:pt x="8279" y="6205"/>
                </a:cubicBezTo>
                <a:cubicBezTo>
                  <a:pt x="8297" y="6282"/>
                  <a:pt x="8346" y="6358"/>
                  <a:pt x="8385" y="6374"/>
                </a:cubicBezTo>
                <a:cubicBezTo>
                  <a:pt x="8428" y="6391"/>
                  <a:pt x="8457" y="6479"/>
                  <a:pt x="8457" y="6590"/>
                </a:cubicBezTo>
                <a:cubicBezTo>
                  <a:pt x="8457" y="6693"/>
                  <a:pt x="8479" y="6790"/>
                  <a:pt x="8505" y="6807"/>
                </a:cubicBezTo>
                <a:cubicBezTo>
                  <a:pt x="8553" y="6839"/>
                  <a:pt x="8516" y="6930"/>
                  <a:pt x="8320" y="7260"/>
                </a:cubicBezTo>
                <a:cubicBezTo>
                  <a:pt x="8047" y="7718"/>
                  <a:pt x="7302" y="7843"/>
                  <a:pt x="6878" y="7502"/>
                </a:cubicBezTo>
                <a:cubicBezTo>
                  <a:pt x="6836" y="7468"/>
                  <a:pt x="6724" y="7424"/>
                  <a:pt x="6631" y="7403"/>
                </a:cubicBezTo>
                <a:cubicBezTo>
                  <a:pt x="6538" y="7382"/>
                  <a:pt x="6451" y="7331"/>
                  <a:pt x="6436" y="7290"/>
                </a:cubicBezTo>
                <a:cubicBezTo>
                  <a:pt x="6420" y="7245"/>
                  <a:pt x="6338" y="7214"/>
                  <a:pt x="6239" y="7214"/>
                </a:cubicBezTo>
                <a:cubicBezTo>
                  <a:pt x="6145" y="7214"/>
                  <a:pt x="6053" y="7189"/>
                  <a:pt x="6036" y="7159"/>
                </a:cubicBezTo>
                <a:cubicBezTo>
                  <a:pt x="6018" y="7128"/>
                  <a:pt x="5930" y="7114"/>
                  <a:pt x="5842" y="7129"/>
                </a:cubicBezTo>
                <a:cubicBezTo>
                  <a:pt x="5753" y="7143"/>
                  <a:pt x="5572" y="7171"/>
                  <a:pt x="5438" y="7189"/>
                </a:cubicBezTo>
                <a:cubicBezTo>
                  <a:pt x="5275" y="7211"/>
                  <a:pt x="5123" y="7279"/>
                  <a:pt x="4971" y="7401"/>
                </a:cubicBezTo>
                <a:cubicBezTo>
                  <a:pt x="4848" y="7501"/>
                  <a:pt x="4735" y="7572"/>
                  <a:pt x="4722" y="7557"/>
                </a:cubicBezTo>
                <a:cubicBezTo>
                  <a:pt x="4693" y="7527"/>
                  <a:pt x="4228" y="8118"/>
                  <a:pt x="4228" y="8186"/>
                </a:cubicBezTo>
                <a:cubicBezTo>
                  <a:pt x="4228" y="8250"/>
                  <a:pt x="3990" y="8617"/>
                  <a:pt x="3901" y="8690"/>
                </a:cubicBezTo>
                <a:cubicBezTo>
                  <a:pt x="3861" y="8723"/>
                  <a:pt x="3767" y="8907"/>
                  <a:pt x="3692" y="9100"/>
                </a:cubicBezTo>
                <a:cubicBezTo>
                  <a:pt x="3616" y="9292"/>
                  <a:pt x="3509" y="9518"/>
                  <a:pt x="3453" y="9601"/>
                </a:cubicBezTo>
                <a:cubicBezTo>
                  <a:pt x="3397" y="9684"/>
                  <a:pt x="3363" y="9765"/>
                  <a:pt x="3378" y="9781"/>
                </a:cubicBezTo>
                <a:cubicBezTo>
                  <a:pt x="3393" y="9796"/>
                  <a:pt x="3363" y="9915"/>
                  <a:pt x="3311" y="10044"/>
                </a:cubicBezTo>
                <a:cubicBezTo>
                  <a:pt x="3255" y="10182"/>
                  <a:pt x="3202" y="10483"/>
                  <a:pt x="3183" y="10779"/>
                </a:cubicBezTo>
                <a:cubicBezTo>
                  <a:pt x="3154" y="11213"/>
                  <a:pt x="3168" y="11358"/>
                  <a:pt x="3281" y="11846"/>
                </a:cubicBezTo>
                <a:cubicBezTo>
                  <a:pt x="3385" y="12292"/>
                  <a:pt x="3413" y="12546"/>
                  <a:pt x="3413" y="13048"/>
                </a:cubicBezTo>
                <a:cubicBezTo>
                  <a:pt x="3413" y="13398"/>
                  <a:pt x="3392" y="13728"/>
                  <a:pt x="3365" y="13781"/>
                </a:cubicBezTo>
                <a:cubicBezTo>
                  <a:pt x="3297" y="13915"/>
                  <a:pt x="3158" y="15150"/>
                  <a:pt x="3157" y="15626"/>
                </a:cubicBezTo>
                <a:cubicBezTo>
                  <a:pt x="3157" y="16215"/>
                  <a:pt x="3113" y="16426"/>
                  <a:pt x="2980" y="16480"/>
                </a:cubicBezTo>
                <a:cubicBezTo>
                  <a:pt x="2918" y="16505"/>
                  <a:pt x="2853" y="16560"/>
                  <a:pt x="2838" y="16603"/>
                </a:cubicBezTo>
                <a:cubicBezTo>
                  <a:pt x="2792" y="16730"/>
                  <a:pt x="2557" y="16745"/>
                  <a:pt x="1930" y="16664"/>
                </a:cubicBezTo>
                <a:cubicBezTo>
                  <a:pt x="1401" y="16596"/>
                  <a:pt x="1323" y="16597"/>
                  <a:pt x="1179" y="16672"/>
                </a:cubicBezTo>
                <a:cubicBezTo>
                  <a:pt x="1091" y="16719"/>
                  <a:pt x="979" y="16748"/>
                  <a:pt x="930" y="16738"/>
                </a:cubicBezTo>
                <a:cubicBezTo>
                  <a:pt x="877" y="16728"/>
                  <a:pt x="768" y="16803"/>
                  <a:pt x="664" y="16923"/>
                </a:cubicBezTo>
                <a:cubicBezTo>
                  <a:pt x="560" y="17043"/>
                  <a:pt x="441" y="17126"/>
                  <a:pt x="372" y="17126"/>
                </a:cubicBezTo>
                <a:cubicBezTo>
                  <a:pt x="292" y="17126"/>
                  <a:pt x="217" y="17193"/>
                  <a:pt x="128" y="17340"/>
                </a:cubicBezTo>
                <a:lnTo>
                  <a:pt x="0" y="17555"/>
                </a:lnTo>
                <a:lnTo>
                  <a:pt x="0" y="19576"/>
                </a:lnTo>
                <a:lnTo>
                  <a:pt x="0" y="21596"/>
                </a:lnTo>
                <a:lnTo>
                  <a:pt x="10799" y="21596"/>
                </a:lnTo>
                <a:lnTo>
                  <a:pt x="21600" y="21596"/>
                </a:lnTo>
                <a:lnTo>
                  <a:pt x="21600" y="16773"/>
                </a:lnTo>
                <a:cubicBezTo>
                  <a:pt x="21600" y="12548"/>
                  <a:pt x="21590" y="11935"/>
                  <a:pt x="21522" y="11826"/>
                </a:cubicBezTo>
                <a:cubicBezTo>
                  <a:pt x="21477" y="11753"/>
                  <a:pt x="21433" y="11512"/>
                  <a:pt x="21415" y="11249"/>
                </a:cubicBezTo>
                <a:cubicBezTo>
                  <a:pt x="21384" y="10786"/>
                  <a:pt x="21222" y="9932"/>
                  <a:pt x="21146" y="9829"/>
                </a:cubicBezTo>
                <a:cubicBezTo>
                  <a:pt x="21123" y="9798"/>
                  <a:pt x="21091" y="9670"/>
                  <a:pt x="21076" y="9543"/>
                </a:cubicBezTo>
                <a:cubicBezTo>
                  <a:pt x="21061" y="9415"/>
                  <a:pt x="20989" y="9230"/>
                  <a:pt x="20916" y="9128"/>
                </a:cubicBezTo>
                <a:cubicBezTo>
                  <a:pt x="20844" y="9028"/>
                  <a:pt x="20785" y="8926"/>
                  <a:pt x="20785" y="8901"/>
                </a:cubicBezTo>
                <a:cubicBezTo>
                  <a:pt x="20785" y="8877"/>
                  <a:pt x="20637" y="8688"/>
                  <a:pt x="20456" y="8481"/>
                </a:cubicBezTo>
                <a:cubicBezTo>
                  <a:pt x="19962" y="7911"/>
                  <a:pt x="19959" y="7906"/>
                  <a:pt x="19746" y="7646"/>
                </a:cubicBezTo>
                <a:cubicBezTo>
                  <a:pt x="19637" y="7512"/>
                  <a:pt x="19505" y="7385"/>
                  <a:pt x="19453" y="7364"/>
                </a:cubicBezTo>
                <a:cubicBezTo>
                  <a:pt x="19401" y="7342"/>
                  <a:pt x="19358" y="7300"/>
                  <a:pt x="19358" y="7269"/>
                </a:cubicBezTo>
                <a:cubicBezTo>
                  <a:pt x="19358" y="7238"/>
                  <a:pt x="19333" y="7214"/>
                  <a:pt x="19303" y="7214"/>
                </a:cubicBezTo>
                <a:cubicBezTo>
                  <a:pt x="19272" y="7214"/>
                  <a:pt x="19189" y="7166"/>
                  <a:pt x="19117" y="7107"/>
                </a:cubicBezTo>
                <a:cubicBezTo>
                  <a:pt x="19046" y="7047"/>
                  <a:pt x="18938" y="6998"/>
                  <a:pt x="18877" y="6998"/>
                </a:cubicBezTo>
                <a:cubicBezTo>
                  <a:pt x="18816" y="6998"/>
                  <a:pt x="18745" y="6977"/>
                  <a:pt x="18719" y="6949"/>
                </a:cubicBezTo>
                <a:cubicBezTo>
                  <a:pt x="18656" y="6885"/>
                  <a:pt x="18085" y="6729"/>
                  <a:pt x="17911" y="6729"/>
                </a:cubicBezTo>
                <a:cubicBezTo>
                  <a:pt x="17838" y="6729"/>
                  <a:pt x="17737" y="6706"/>
                  <a:pt x="17689" y="6678"/>
                </a:cubicBezTo>
                <a:cubicBezTo>
                  <a:pt x="17640" y="6650"/>
                  <a:pt x="17475" y="6612"/>
                  <a:pt x="17320" y="6595"/>
                </a:cubicBezTo>
                <a:cubicBezTo>
                  <a:pt x="17072" y="6566"/>
                  <a:pt x="17012" y="6535"/>
                  <a:pt x="16811" y="6319"/>
                </a:cubicBezTo>
                <a:lnTo>
                  <a:pt x="16583" y="6075"/>
                </a:lnTo>
                <a:lnTo>
                  <a:pt x="16557" y="5303"/>
                </a:lnTo>
                <a:cubicBezTo>
                  <a:pt x="16536" y="4670"/>
                  <a:pt x="16515" y="4514"/>
                  <a:pt x="16442" y="4428"/>
                </a:cubicBezTo>
                <a:cubicBezTo>
                  <a:pt x="16393" y="4371"/>
                  <a:pt x="16352" y="4253"/>
                  <a:pt x="16351" y="4167"/>
                </a:cubicBezTo>
                <a:cubicBezTo>
                  <a:pt x="16350" y="4080"/>
                  <a:pt x="16293" y="3912"/>
                  <a:pt x="16226" y="3793"/>
                </a:cubicBezTo>
                <a:cubicBezTo>
                  <a:pt x="16158" y="3675"/>
                  <a:pt x="16062" y="3494"/>
                  <a:pt x="16014" y="3390"/>
                </a:cubicBezTo>
                <a:cubicBezTo>
                  <a:pt x="15911" y="3170"/>
                  <a:pt x="15114" y="2312"/>
                  <a:pt x="15012" y="2312"/>
                </a:cubicBezTo>
                <a:cubicBezTo>
                  <a:pt x="14914" y="2312"/>
                  <a:pt x="14643" y="2164"/>
                  <a:pt x="14569" y="2070"/>
                </a:cubicBezTo>
                <a:cubicBezTo>
                  <a:pt x="14534" y="2026"/>
                  <a:pt x="14431" y="1989"/>
                  <a:pt x="14340" y="1989"/>
                </a:cubicBezTo>
                <a:cubicBezTo>
                  <a:pt x="14249" y="1989"/>
                  <a:pt x="14149" y="1955"/>
                  <a:pt x="14116" y="1914"/>
                </a:cubicBezTo>
                <a:cubicBezTo>
                  <a:pt x="14084" y="1872"/>
                  <a:pt x="13995" y="1827"/>
                  <a:pt x="13919" y="1811"/>
                </a:cubicBezTo>
                <a:cubicBezTo>
                  <a:pt x="13563" y="1738"/>
                  <a:pt x="13319" y="1653"/>
                  <a:pt x="13191" y="1556"/>
                </a:cubicBezTo>
                <a:cubicBezTo>
                  <a:pt x="13114" y="1498"/>
                  <a:pt x="13003" y="1450"/>
                  <a:pt x="12943" y="1450"/>
                </a:cubicBezTo>
                <a:cubicBezTo>
                  <a:pt x="12883" y="1450"/>
                  <a:pt x="12822" y="1419"/>
                  <a:pt x="12809" y="1381"/>
                </a:cubicBezTo>
                <a:cubicBezTo>
                  <a:pt x="12795" y="1343"/>
                  <a:pt x="12733" y="1307"/>
                  <a:pt x="12671" y="1302"/>
                </a:cubicBezTo>
                <a:cubicBezTo>
                  <a:pt x="12610" y="1297"/>
                  <a:pt x="12534" y="1257"/>
                  <a:pt x="12503" y="1211"/>
                </a:cubicBezTo>
                <a:cubicBezTo>
                  <a:pt x="12471" y="1165"/>
                  <a:pt x="12405" y="1127"/>
                  <a:pt x="12356" y="1127"/>
                </a:cubicBezTo>
                <a:cubicBezTo>
                  <a:pt x="12308" y="1127"/>
                  <a:pt x="12195" y="1094"/>
                  <a:pt x="12107" y="1053"/>
                </a:cubicBezTo>
                <a:cubicBezTo>
                  <a:pt x="11810" y="918"/>
                  <a:pt x="11372" y="858"/>
                  <a:pt x="10957" y="86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Shape 279"/>
          <p:cNvSpPr/>
          <p:nvPr/>
        </p:nvSpPr>
        <p:spPr>
          <a:xfrm>
            <a:off x="948906" y="6571429"/>
            <a:ext cx="755825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3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dirty="0" smtClean="0"/>
              <a:t>По итогам 4х лет эксплуатации</a:t>
            </a:r>
            <a:endParaRPr dirty="0">
              <a:solidFill>
                <a:schemeClr val="accent5"/>
              </a:solidFill>
              <a:latin typeface="Segoe UI Semibold"/>
              <a:ea typeface="Segoe UI Semibold"/>
              <a:cs typeface="Segoe UI Semibold"/>
              <a:sym typeface="Segoe UI Semi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906" y="5595876"/>
            <a:ext cx="2383656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err="1" smtClean="0"/>
              <a:t>Питерфлоу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394606"/>
              </p:ext>
            </p:extLst>
          </p:nvPr>
        </p:nvGraphicFramePr>
        <p:xfrm>
          <a:off x="3783980" y="1317411"/>
          <a:ext cx="6185001" cy="4868028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748920"/>
                <a:gridCol w="3436081"/>
              </a:tblGrid>
              <a:tr h="114638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Проектирование 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Механическая стабильность 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конструкции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о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тсутствие температурной зависимости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система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защиты от отложений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5146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Защита от фальсификаций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Механическая защита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пломбирование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программная защита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ru-RU" sz="1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индикация всех параметров на ЖКИ</a:t>
                      </a:r>
                      <a:r>
                        <a:rPr kumimoji="0" lang="en-US" sz="1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,</a:t>
                      </a:r>
                      <a:r>
                        <a:rPr kumimoji="0" lang="ru-RU" sz="1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защищённый журнал событий</a:t>
                      </a:r>
                      <a:r>
                        <a:rPr kumimoji="0" lang="en-US" sz="1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.</a:t>
                      </a:r>
                      <a:endParaRPr kumimoji="0" lang="ru-RU" sz="1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Neue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0913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Устойчивость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к нарушению условий эксплуатации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Диагностика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диагностические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архивы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возможность </a:t>
                      </a:r>
                      <a:r>
                        <a:rPr lang="ru-RU" sz="1400" b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реагировани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выходов на события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0236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Отслеживание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прохождения жизненного цикла по 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VIN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База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по всем приборам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начиная со сборочного участка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регистрация всех изменений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партийный учёт комплектующих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190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Долговременная стабильность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измерений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Shape 114"/>
          <p:cNvSpPr>
            <a:spLocks noGrp="1"/>
          </p:cNvSpPr>
          <p:nvPr>
            <p:ph type="title"/>
          </p:nvPr>
        </p:nvSpPr>
        <p:spPr>
          <a:xfrm>
            <a:off x="5334000" y="394771"/>
            <a:ext cx="4728717" cy="4419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 smtClean="0">
                <a:solidFill>
                  <a:srgbClr val="535353"/>
                </a:solidFill>
              </a:rPr>
              <a:t>Достоверность измерений</a:t>
            </a:r>
            <a:endParaRPr sz="3200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53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1287</Words>
  <Application>Microsoft Macintosh PowerPoint</Application>
  <PresentationFormat>Другой</PresentationFormat>
  <Paragraphs>291</Paragraphs>
  <Slides>23</Slides>
  <Notes>13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8" baseType="lpstr">
      <vt:lpstr>Abadi MT Condensed Extra Bold</vt:lpstr>
      <vt:lpstr>Calibri</vt:lpstr>
      <vt:lpstr>Courier New</vt:lpstr>
      <vt:lpstr>DINPro-Medium</vt:lpstr>
      <vt:lpstr>DINPro-Regular</vt:lpstr>
      <vt:lpstr>Helvetica</vt:lpstr>
      <vt:lpstr>Helvetica Neue</vt:lpstr>
      <vt:lpstr>Lucida Sans Unicode</vt:lpstr>
      <vt:lpstr>Nautilus Pompilius</vt:lpstr>
      <vt:lpstr>PT Sans</vt:lpstr>
      <vt:lpstr>PT Sans Narrow</vt:lpstr>
      <vt:lpstr>Segoe UI</vt:lpstr>
      <vt:lpstr>Segoe UI Semibold</vt:lpstr>
      <vt:lpstr>Arial</vt:lpstr>
      <vt:lpstr>Default</vt:lpstr>
      <vt:lpstr>2011-2017</vt:lpstr>
      <vt:lpstr>2011</vt:lpstr>
      <vt:lpstr>L-серия</vt:lpstr>
      <vt:lpstr>L-серия</vt:lpstr>
      <vt:lpstr>2016</vt:lpstr>
      <vt:lpstr>2016</vt:lpstr>
      <vt:lpstr>Диагностика</vt:lpstr>
      <vt:lpstr>Надёжность</vt:lpstr>
      <vt:lpstr>Достоверность измерений</vt:lpstr>
      <vt:lpstr>Точность</vt:lpstr>
      <vt:lpstr>Презентация PowerPoint</vt:lpstr>
      <vt:lpstr>2017</vt:lpstr>
      <vt:lpstr>Метрология</vt:lpstr>
      <vt:lpstr>Презентация PowerPoint</vt:lpstr>
      <vt:lpstr>Метрология</vt:lpstr>
      <vt:lpstr>Метрология</vt:lpstr>
      <vt:lpstr>Метрология</vt:lpstr>
      <vt:lpstr>Метрология</vt:lpstr>
      <vt:lpstr>Метрология</vt:lpstr>
      <vt:lpstr>2017</vt:lpstr>
      <vt:lpstr>Презентация PowerPoint</vt:lpstr>
      <vt:lpstr>2017-2018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</dc:title>
  <dc:subject/>
  <dc:creator/>
  <cp:keywords/>
  <dc:description/>
  <cp:lastModifiedBy>Александр Шохин</cp:lastModifiedBy>
  <cp:revision>114</cp:revision>
  <dcterms:modified xsi:type="dcterms:W3CDTF">2017-05-22T15:39:53Z</dcterms:modified>
  <cp:category/>
</cp:coreProperties>
</file>