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7" r:id="rId3"/>
    <p:sldId id="265" r:id="rId4"/>
    <p:sldId id="266" r:id="rId5"/>
    <p:sldId id="264" r:id="rId6"/>
    <p:sldId id="257" r:id="rId7"/>
    <p:sldId id="259" r:id="rId8"/>
    <p:sldId id="261" r:id="rId9"/>
    <p:sldId id="269" r:id="rId10"/>
    <p:sldId id="262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708788-3DB1-4952-A8F1-3E26433BC5CF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00426-C199-4BFC-AD4B-5397310793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4E1D30-A364-42A8-88D9-799A54F301BA}" type="slidenum">
              <a:rPr lang="ru-RU"/>
              <a:pPr/>
              <a:t>4</a:t>
            </a:fld>
            <a:endParaRPr lang="ru-RU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00426-C199-4BFC-AD4B-53973107932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F94AAF-8638-496B-9BBF-F0F55EF9E528}" type="datetime1">
              <a:rPr lang="ru-RU" smtClean="0"/>
              <a:pPr/>
              <a:t>17.05.2017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ru-RU" smtClean="0"/>
              <a:t>С- Петербург 2017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04102D-272B-48AE-860D-44ABB92BC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05B00B-D24D-40C7-9934-AF46111D1874}" type="datetime1">
              <a:rPr lang="ru-RU" smtClean="0"/>
              <a:pPr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С- Петербург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04102D-272B-48AE-860D-44ABB92BC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19A6C8-09D1-4B26-99A0-061984AF1027}" type="datetime1">
              <a:rPr lang="ru-RU" smtClean="0"/>
              <a:pPr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С- Петербург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04102D-272B-48AE-860D-44ABB92BC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24841-D98C-4793-A1BF-7018326DBB05}" type="datetime1">
              <a:rPr lang="ru-RU" smtClean="0"/>
              <a:pPr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С- Петербург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04102D-272B-48AE-860D-44ABB92BC1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311293-FB41-436D-885A-9983A5D8CA9B}" type="datetime1">
              <a:rPr lang="ru-RU" smtClean="0"/>
              <a:pPr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С- Петербург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04102D-272B-48AE-860D-44ABB92BC1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9D020-35F9-4CE0-95F2-170DD177CE35}" type="datetime1">
              <a:rPr lang="ru-RU" smtClean="0"/>
              <a:pPr/>
              <a:t>17.05.2017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С- Петербург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04102D-272B-48AE-860D-44ABB92BC1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05188-CC9E-40BD-85A3-0586FE8D7049}" type="datetime1">
              <a:rPr lang="ru-RU" smtClean="0"/>
              <a:pPr/>
              <a:t>17.05.2017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С- Петербург 2017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04102D-272B-48AE-860D-44ABB92BC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7EA852-149C-4C16-B2BC-CFB1A6215E3E}" type="datetime1">
              <a:rPr lang="ru-RU" smtClean="0"/>
              <a:pPr/>
              <a:t>17.05.2017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С- Петербург 2017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04102D-272B-48AE-860D-44ABB92BC1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05D1E3-BB00-40F9-A6AD-5EFC74529BE1}" type="datetime1">
              <a:rPr lang="ru-RU" smtClean="0"/>
              <a:pPr/>
              <a:t>17.05.2017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С- Петербург 2017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04102D-272B-48AE-860D-44ABB92BC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2CEBB45-9393-4749-BBD1-AE9771807084}" type="datetime1">
              <a:rPr lang="ru-RU" smtClean="0"/>
              <a:pPr/>
              <a:t>17.05.2017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С- Петербург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04102D-272B-48AE-860D-44ABB92BC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5D4C22-1440-4127-A7D6-EF2076983A3E}" type="datetime1">
              <a:rPr lang="ru-RU" smtClean="0"/>
              <a:pPr/>
              <a:t>17.05.2017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С- Петербург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04102D-272B-48AE-860D-44ABB92BC1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24B125-99B2-4765-955E-E95C63D9280A}" type="datetime1">
              <a:rPr lang="ru-RU" smtClean="0"/>
              <a:pPr/>
              <a:t>17.05.2017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С- Петербург 2017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204102D-272B-48AE-860D-44ABB92BC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7988424" cy="1470025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Коммерческому учету тепловой энергии – единую приборную базу</a:t>
            </a:r>
            <a:endParaRPr lang="ru-RU" sz="36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i="1" dirty="0" smtClean="0"/>
              <a:t>В.А. Медведев </a:t>
            </a:r>
          </a:p>
          <a:p>
            <a:pPr algn="ctr"/>
            <a:r>
              <a:rPr lang="ru-RU" sz="1800" i="1" dirty="0" smtClean="0"/>
              <a:t>ФБУ «</a:t>
            </a:r>
            <a:r>
              <a:rPr lang="ru-RU" sz="1800" i="1" dirty="0" err="1" smtClean="0"/>
              <a:t>Ростест</a:t>
            </a:r>
            <a:r>
              <a:rPr lang="ru-RU" sz="1800" i="1" dirty="0" smtClean="0"/>
              <a:t> – Москва»</a:t>
            </a:r>
            <a:endParaRPr lang="ru-RU" sz="1800" i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102D-272B-48AE-860D-44ABB92BC1F6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С- Петербург 2017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412776"/>
            <a:ext cx="8229600" cy="4781550"/>
          </a:xfrm>
        </p:spPr>
        <p:txBody>
          <a:bodyPr/>
          <a:lstStyle/>
          <a:p>
            <a:pPr algn="ctr"/>
            <a:r>
              <a:rPr lang="en-US" sz="2400" dirty="0" smtClean="0"/>
              <a:t>C</a:t>
            </a:r>
            <a:r>
              <a:rPr lang="ru-RU" sz="2400" dirty="0" err="1" smtClean="0"/>
              <a:t>оотношение</a:t>
            </a:r>
            <a:r>
              <a:rPr lang="ru-RU" sz="2400" dirty="0" smtClean="0"/>
              <a:t> </a:t>
            </a:r>
            <a:r>
              <a:rPr lang="ru-RU" sz="2400" dirty="0"/>
              <a:t>терминов «теплосчетчик</a:t>
            </a:r>
            <a:r>
              <a:rPr lang="ru-RU" sz="2400" dirty="0" smtClean="0"/>
              <a:t>» </a:t>
            </a:r>
            <a:endParaRPr lang="en-US" sz="2400" dirty="0" smtClean="0"/>
          </a:p>
          <a:p>
            <a:pPr algn="ctr"/>
            <a:r>
              <a:rPr lang="ru-RU" sz="2400" dirty="0" smtClean="0"/>
              <a:t>по ГОСТ Р</a:t>
            </a:r>
            <a:r>
              <a:rPr lang="en-US" sz="2400" dirty="0" smtClean="0"/>
              <a:t> 51649</a:t>
            </a:r>
            <a:r>
              <a:rPr lang="ru-RU" sz="2400" dirty="0" smtClean="0"/>
              <a:t> и </a:t>
            </a:r>
            <a:r>
              <a:rPr lang="en-US" sz="2400" dirty="0" smtClean="0"/>
              <a:t>EN 1434</a:t>
            </a:r>
            <a:endParaRPr lang="ru-RU" sz="2400" dirty="0"/>
          </a:p>
        </p:txBody>
      </p:sp>
      <p:sp>
        <p:nvSpPr>
          <p:cNvPr id="2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812E-317E-4E40-82E3-F7C7C2385D82}" type="slidenum">
              <a:rPr lang="ru-RU" altLang="en-US"/>
              <a:pPr/>
              <a:t>10</a:t>
            </a:fld>
            <a:endParaRPr lang="ru-RU" altLang="en-US"/>
          </a:p>
        </p:txBody>
      </p:sp>
      <p:graphicFrame>
        <p:nvGraphicFramePr>
          <p:cNvPr id="12383" name="Group 95"/>
          <p:cNvGraphicFramePr>
            <a:graphicFrameLocks noGrp="1"/>
          </p:cNvGraphicFramePr>
          <p:nvPr/>
        </p:nvGraphicFramePr>
        <p:xfrm>
          <a:off x="827088" y="3068638"/>
          <a:ext cx="7704137" cy="3078480"/>
        </p:xfrm>
        <a:graphic>
          <a:graphicData uri="http://schemas.openxmlformats.org/drawingml/2006/table">
            <a:tbl>
              <a:tblPr/>
              <a:tblGrid>
                <a:gridCol w="2170112"/>
                <a:gridCol w="1069975"/>
                <a:gridCol w="4464050"/>
              </a:tblGrid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1434-97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соотношение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 ГОСТ Р 51649-2000</a:t>
                      </a: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</a:tr>
              <a:tr h="37465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Теплосчетчик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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Теплосчетчик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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Одноканальный теплосчетчик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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Измерительный компонент канала </a:t>
                      </a:r>
                      <a:r>
                        <a:rPr kumimoji="0" lang="ru-RU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измерительной системы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- многоканального теплосчетчика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</a:tr>
            </a:tbl>
          </a:graphicData>
        </a:graphic>
      </p:graphicFrame>
      <p:sp>
        <p:nvSpPr>
          <p:cNvPr id="12384" name="Oval 96"/>
          <p:cNvSpPr>
            <a:spLocks noChangeArrowheads="1"/>
          </p:cNvSpPr>
          <p:nvPr/>
        </p:nvSpPr>
        <p:spPr bwMode="auto">
          <a:xfrm>
            <a:off x="4499993" y="188913"/>
            <a:ext cx="4644008" cy="1152525"/>
          </a:xfrm>
          <a:prstGeom prst="ellipse">
            <a:avLst/>
          </a:prstGeom>
          <a:solidFill>
            <a:srgbClr val="BDFFDE"/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 i="1" dirty="0">
                <a:solidFill>
                  <a:schemeClr val="tx2"/>
                </a:solidFill>
              </a:rPr>
              <a:t>Теплосчетчики </a:t>
            </a:r>
            <a:br>
              <a:rPr lang="ru-RU" sz="1600" b="1" i="1" dirty="0">
                <a:solidFill>
                  <a:schemeClr val="tx2"/>
                </a:solidFill>
              </a:rPr>
            </a:br>
            <a:r>
              <a:rPr lang="ru-RU" sz="1600" b="1" i="1" dirty="0">
                <a:solidFill>
                  <a:schemeClr val="tx2"/>
                </a:solidFill>
              </a:rPr>
              <a:t>и системы измерения тепловой энергии </a:t>
            </a:r>
            <a:br>
              <a:rPr lang="ru-RU" sz="1600" b="1" i="1" dirty="0">
                <a:solidFill>
                  <a:schemeClr val="tx2"/>
                </a:solidFill>
              </a:rPr>
            </a:br>
            <a:r>
              <a:rPr lang="ru-RU" sz="1600" b="1" i="1" dirty="0">
                <a:solidFill>
                  <a:schemeClr val="tx2"/>
                </a:solidFill>
              </a:rPr>
              <a:t>в России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С- Петербург 2017</a:t>
            </a: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95536" y="4766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2008 г.</a:t>
            </a:r>
            <a:endParaRPr lang="ru-RU" dirty="0"/>
          </a:p>
        </p:txBody>
      </p:sp>
    </p:spTree>
  </p:cSld>
  <p:clrMapOvr>
    <a:masterClrMapping/>
  </p:clrMapOvr>
  <p:transition advTm="30163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«Настоящие рекомендации…соответствуют Директиве</a:t>
            </a:r>
          </a:p>
          <a:p>
            <a:r>
              <a:rPr lang="ru-RU" sz="2000" dirty="0" smtClean="0"/>
              <a:t>2004/22/ЕС Европейского Парламента и Совета от 31 марта 2004 г. "О средствах измерения".</a:t>
            </a:r>
          </a:p>
          <a:p>
            <a:r>
              <a:rPr lang="ru-RU" sz="2000" dirty="0" smtClean="0"/>
              <a:t>Настоящие методические рекомендации предлагаются для использования производителями и потребителями систем и приборов учета воды, газа, тепловой энергии, электрической энергии.»</a:t>
            </a:r>
          </a:p>
          <a:p>
            <a:r>
              <a:rPr lang="ru-RU" sz="1600" dirty="0" smtClean="0"/>
              <a:t>Из </a:t>
            </a:r>
            <a:r>
              <a:rPr lang="ru-RU" sz="1600" dirty="0" smtClean="0"/>
              <a:t>Приложения 3:</a:t>
            </a:r>
          </a:p>
          <a:p>
            <a:r>
              <a:rPr lang="ru-RU" sz="2000" dirty="0" smtClean="0"/>
              <a:t>«Теплосчетчик представляет собой техническое средство в виде единой законченной конструкции либо в виде соединения составных частей: датчика расхода, датчиков температуры, </a:t>
            </a:r>
            <a:r>
              <a:rPr lang="ru-RU" sz="2000" dirty="0" smtClean="0"/>
              <a:t>вычислителя».</a:t>
            </a:r>
          </a:p>
          <a:p>
            <a:r>
              <a:rPr lang="ru-RU" sz="1600" i="1" dirty="0" smtClean="0"/>
              <a:t>Методика 99/</a:t>
            </a:r>
            <a:r>
              <a:rPr lang="ru-RU" sz="1600" i="1" dirty="0" err="1" smtClean="0"/>
              <a:t>пр</a:t>
            </a:r>
            <a:r>
              <a:rPr lang="ru-RU" sz="1600" i="1" dirty="0" smtClean="0"/>
              <a:t> содержит указание на использование этих рекомендаций</a:t>
            </a:r>
            <a:endParaRPr lang="ru-RU" sz="1600" i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С- Петербург 2017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102D-272B-48AE-860D-44ABB92BC1F6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1600" dirty="0" smtClean="0"/>
              <a:t>Из </a:t>
            </a:r>
            <a:r>
              <a:rPr lang="ru-RU" sz="1600" dirty="0" smtClean="0"/>
              <a:t>Приказа  </a:t>
            </a:r>
            <a:r>
              <a:rPr lang="ru-RU" sz="1600" dirty="0" err="1" smtClean="0"/>
              <a:t>МинПромТорга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от 21 января 2011 г. N 57</a:t>
            </a:r>
            <a:br>
              <a:rPr lang="ru-RU" sz="1600" dirty="0" smtClean="0"/>
            </a:br>
            <a:r>
              <a:rPr lang="ru-RU" sz="1600" dirty="0" smtClean="0"/>
              <a:t>ОБ УТВЕРЖДЕНИИ МЕТОДИЧЕСКИХ РЕКОМЕНДАЦИЙ</a:t>
            </a:r>
            <a:br>
              <a:rPr lang="ru-RU" sz="1600" dirty="0" smtClean="0"/>
            </a:br>
            <a:r>
              <a:rPr lang="ru-RU" sz="1600" dirty="0" smtClean="0"/>
              <a:t>ПО ТЕХНИЧЕСКИМ ТРЕБОВАНИЯМ К СИСТЕМАМ И ПРИБОРАМ УЧЕТА</a:t>
            </a:r>
            <a:br>
              <a:rPr lang="ru-RU" sz="1600" dirty="0" smtClean="0"/>
            </a:br>
            <a:r>
              <a:rPr lang="ru-RU" sz="1600" dirty="0" smtClean="0"/>
              <a:t>ВОДЫ, ГАЗА, ТЕПЛОВОЙ ЭНЕРГИИ, ЭЛЕКТРИЧЕСКОЙ ЭНЕРГИИ</a:t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С- Петербург 2017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102D-272B-48AE-860D-44ABB92BC1F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95536" y="1484784"/>
            <a:ext cx="80648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i="1" dirty="0" smtClean="0"/>
              <a:t>Навести порядок в применяемых средствах и методиках измерений тепловой энергии, сделать прозрачными результаты ее приборного коммерческого учета у производителей и потребителей - значит снизить риски возникновения споров и претензий  на рынках этого специфического товара</a:t>
            </a:r>
            <a:endParaRPr lang="ru-RU" sz="28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62FCF-3383-48D7-A0ED-2C335412B419}" type="slidenum">
              <a:rPr lang="ru-RU"/>
              <a:pPr/>
              <a:t>3</a:t>
            </a:fld>
            <a:endParaRPr lang="ru-RU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39750" y="260350"/>
            <a:ext cx="7777163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/>
              <a:t>Измерительные системы на базе </a:t>
            </a:r>
            <a:r>
              <a:rPr lang="ru-RU" sz="2400" dirty="0" smtClean="0"/>
              <a:t>теплосчетчиков </a:t>
            </a:r>
            <a:endParaRPr lang="ru-RU" sz="2400" dirty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68313" y="765175"/>
            <a:ext cx="8208962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Теплосчетчики</a:t>
            </a: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/>
              <a:t>могут быть объединены в </a:t>
            </a:r>
            <a:r>
              <a:rPr lang="ru-RU" sz="1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измерительную систему </a:t>
            </a:r>
            <a:r>
              <a:rPr lang="ru-RU" sz="1600" dirty="0"/>
              <a:t>с цифровым вычислительным компонентом. Функции такого компонента: архивирование, суммирование показаний каналов, поддержание «единого времени», формирование отчетов </a:t>
            </a:r>
            <a:r>
              <a:rPr lang="ru-RU" sz="1600" dirty="0" smtClean="0"/>
              <a:t>. В системе могут быть также  каналы давления, расхода и т.д.</a:t>
            </a:r>
            <a:endParaRPr lang="ru-RU" sz="1600" dirty="0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971550" y="1989138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1042988" y="2997200"/>
            <a:ext cx="2159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1116013" y="2924175"/>
            <a:ext cx="2159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V="1">
            <a:off x="1042988" y="2924175"/>
            <a:ext cx="730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V="1">
            <a:off x="1258888" y="3068638"/>
            <a:ext cx="730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1116013" y="3068638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1187450" y="3068638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1116013" y="4292600"/>
            <a:ext cx="71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1258888" y="3213100"/>
            <a:ext cx="2159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1331913" y="3140075"/>
            <a:ext cx="2159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V="1">
            <a:off x="1258888" y="3140075"/>
            <a:ext cx="730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V="1">
            <a:off x="1474788" y="3284538"/>
            <a:ext cx="730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1331913" y="3284538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1403350" y="3284538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1331913" y="4508500"/>
            <a:ext cx="71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1908175" y="47974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1908175" y="4941888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01" name="Line 37"/>
          <p:cNvSpPr>
            <a:spLocks noChangeShapeType="1"/>
          </p:cNvSpPr>
          <p:nvPr/>
        </p:nvSpPr>
        <p:spPr bwMode="auto">
          <a:xfrm>
            <a:off x="1908175" y="5157788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>
            <a:off x="2843213" y="47974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 flipV="1">
            <a:off x="2195513" y="45815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>
            <a:off x="2411413" y="45815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05" name="Line 41"/>
          <p:cNvSpPr>
            <a:spLocks noChangeShapeType="1"/>
          </p:cNvSpPr>
          <p:nvPr/>
        </p:nvSpPr>
        <p:spPr bwMode="auto">
          <a:xfrm>
            <a:off x="2051050" y="458152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07" name="Line 43"/>
          <p:cNvSpPr>
            <a:spLocks noChangeShapeType="1"/>
          </p:cNvSpPr>
          <p:nvPr/>
        </p:nvSpPr>
        <p:spPr bwMode="auto">
          <a:xfrm>
            <a:off x="2051050" y="44370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08" name="Line 44"/>
          <p:cNvSpPr>
            <a:spLocks noChangeShapeType="1"/>
          </p:cNvSpPr>
          <p:nvPr/>
        </p:nvSpPr>
        <p:spPr bwMode="auto">
          <a:xfrm>
            <a:off x="2051050" y="44370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09" name="Line 45"/>
          <p:cNvSpPr>
            <a:spLocks noChangeShapeType="1"/>
          </p:cNvSpPr>
          <p:nvPr/>
        </p:nvSpPr>
        <p:spPr bwMode="auto">
          <a:xfrm>
            <a:off x="2555875" y="44370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10" name="Rectangle 46"/>
          <p:cNvSpPr>
            <a:spLocks noChangeArrowheads="1"/>
          </p:cNvSpPr>
          <p:nvPr/>
        </p:nvSpPr>
        <p:spPr bwMode="auto">
          <a:xfrm>
            <a:off x="1835150" y="2636838"/>
            <a:ext cx="1008063" cy="720725"/>
          </a:xfrm>
          <a:prstGeom prst="rect">
            <a:avLst/>
          </a:prstGeom>
          <a:gradFill>
            <a:gsLst>
              <a:gs pos="0">
                <a:srgbClr val="DDEBCF">
                  <a:alpha val="3000"/>
                </a:srgbClr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11" name="Line 47"/>
          <p:cNvSpPr>
            <a:spLocks noChangeShapeType="1"/>
          </p:cNvSpPr>
          <p:nvPr/>
        </p:nvSpPr>
        <p:spPr bwMode="auto">
          <a:xfrm>
            <a:off x="2195513" y="3357563"/>
            <a:ext cx="0" cy="10795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12" name="Line 48"/>
          <p:cNvSpPr>
            <a:spLocks noChangeShapeType="1"/>
          </p:cNvSpPr>
          <p:nvPr/>
        </p:nvSpPr>
        <p:spPr bwMode="auto">
          <a:xfrm>
            <a:off x="1187450" y="2924175"/>
            <a:ext cx="6477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13" name="Line 49"/>
          <p:cNvSpPr>
            <a:spLocks noChangeShapeType="1"/>
          </p:cNvSpPr>
          <p:nvPr/>
        </p:nvSpPr>
        <p:spPr bwMode="auto">
          <a:xfrm>
            <a:off x="1403350" y="3213100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14" name="Rectangle 50"/>
          <p:cNvSpPr>
            <a:spLocks noChangeArrowheads="1"/>
          </p:cNvSpPr>
          <p:nvPr/>
        </p:nvSpPr>
        <p:spPr bwMode="auto">
          <a:xfrm>
            <a:off x="1979613" y="2781300"/>
            <a:ext cx="6477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15" name="Oval 51"/>
          <p:cNvSpPr>
            <a:spLocks noChangeArrowheads="1"/>
          </p:cNvSpPr>
          <p:nvPr/>
        </p:nvSpPr>
        <p:spPr bwMode="auto">
          <a:xfrm>
            <a:off x="2555875" y="314166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76" name="Text Box 112"/>
          <p:cNvSpPr txBox="1">
            <a:spLocks noChangeArrowheads="1"/>
          </p:cNvSpPr>
          <p:nvPr/>
        </p:nvSpPr>
        <p:spPr bwMode="auto">
          <a:xfrm>
            <a:off x="4500563" y="2492375"/>
            <a:ext cx="244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11407" name="Line 143"/>
          <p:cNvSpPr>
            <a:spLocks noChangeShapeType="1"/>
          </p:cNvSpPr>
          <p:nvPr/>
        </p:nvSpPr>
        <p:spPr bwMode="auto">
          <a:xfrm>
            <a:off x="4284663" y="3429000"/>
            <a:ext cx="2159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08" name="Line 144"/>
          <p:cNvSpPr>
            <a:spLocks noChangeShapeType="1"/>
          </p:cNvSpPr>
          <p:nvPr/>
        </p:nvSpPr>
        <p:spPr bwMode="auto">
          <a:xfrm>
            <a:off x="4357688" y="3355975"/>
            <a:ext cx="2159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09" name="Line 145"/>
          <p:cNvSpPr>
            <a:spLocks noChangeShapeType="1"/>
          </p:cNvSpPr>
          <p:nvPr/>
        </p:nvSpPr>
        <p:spPr bwMode="auto">
          <a:xfrm flipV="1">
            <a:off x="4284663" y="3355975"/>
            <a:ext cx="730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10" name="Line 146"/>
          <p:cNvSpPr>
            <a:spLocks noChangeShapeType="1"/>
          </p:cNvSpPr>
          <p:nvPr/>
        </p:nvSpPr>
        <p:spPr bwMode="auto">
          <a:xfrm flipV="1">
            <a:off x="4500563" y="3500438"/>
            <a:ext cx="730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11" name="Line 147"/>
          <p:cNvSpPr>
            <a:spLocks noChangeShapeType="1"/>
          </p:cNvSpPr>
          <p:nvPr/>
        </p:nvSpPr>
        <p:spPr bwMode="auto">
          <a:xfrm>
            <a:off x="4357688" y="3500438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12" name="Line 148"/>
          <p:cNvSpPr>
            <a:spLocks noChangeShapeType="1"/>
          </p:cNvSpPr>
          <p:nvPr/>
        </p:nvSpPr>
        <p:spPr bwMode="auto">
          <a:xfrm>
            <a:off x="4429125" y="3500438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13" name="Line 149"/>
          <p:cNvSpPr>
            <a:spLocks noChangeShapeType="1"/>
          </p:cNvSpPr>
          <p:nvPr/>
        </p:nvSpPr>
        <p:spPr bwMode="auto">
          <a:xfrm>
            <a:off x="4357688" y="4724400"/>
            <a:ext cx="71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21" name="Line 157"/>
          <p:cNvSpPr>
            <a:spLocks noChangeShapeType="1"/>
          </p:cNvSpPr>
          <p:nvPr/>
        </p:nvSpPr>
        <p:spPr bwMode="auto">
          <a:xfrm>
            <a:off x="5149850" y="52292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22" name="Line 158"/>
          <p:cNvSpPr>
            <a:spLocks noChangeShapeType="1"/>
          </p:cNvSpPr>
          <p:nvPr/>
        </p:nvSpPr>
        <p:spPr bwMode="auto">
          <a:xfrm>
            <a:off x="5149850" y="5373688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23" name="Line 159"/>
          <p:cNvSpPr>
            <a:spLocks noChangeShapeType="1"/>
          </p:cNvSpPr>
          <p:nvPr/>
        </p:nvSpPr>
        <p:spPr bwMode="auto">
          <a:xfrm>
            <a:off x="5149850" y="5589588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24" name="Line 160"/>
          <p:cNvSpPr>
            <a:spLocks noChangeShapeType="1"/>
          </p:cNvSpPr>
          <p:nvPr/>
        </p:nvSpPr>
        <p:spPr bwMode="auto">
          <a:xfrm>
            <a:off x="6084888" y="52292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25" name="Line 161"/>
          <p:cNvSpPr>
            <a:spLocks noChangeShapeType="1"/>
          </p:cNvSpPr>
          <p:nvPr/>
        </p:nvSpPr>
        <p:spPr bwMode="auto">
          <a:xfrm flipV="1">
            <a:off x="5437188" y="50133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26" name="Line 162"/>
          <p:cNvSpPr>
            <a:spLocks noChangeShapeType="1"/>
          </p:cNvSpPr>
          <p:nvPr/>
        </p:nvSpPr>
        <p:spPr bwMode="auto">
          <a:xfrm>
            <a:off x="5653088" y="50133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27" name="Line 163"/>
          <p:cNvSpPr>
            <a:spLocks noChangeShapeType="1"/>
          </p:cNvSpPr>
          <p:nvPr/>
        </p:nvSpPr>
        <p:spPr bwMode="auto">
          <a:xfrm>
            <a:off x="5292725" y="501332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28" name="Line 164"/>
          <p:cNvSpPr>
            <a:spLocks noChangeShapeType="1"/>
          </p:cNvSpPr>
          <p:nvPr/>
        </p:nvSpPr>
        <p:spPr bwMode="auto">
          <a:xfrm>
            <a:off x="5292725" y="48688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29" name="Line 165"/>
          <p:cNvSpPr>
            <a:spLocks noChangeShapeType="1"/>
          </p:cNvSpPr>
          <p:nvPr/>
        </p:nvSpPr>
        <p:spPr bwMode="auto">
          <a:xfrm>
            <a:off x="5292725" y="48688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30" name="Line 166"/>
          <p:cNvSpPr>
            <a:spLocks noChangeShapeType="1"/>
          </p:cNvSpPr>
          <p:nvPr/>
        </p:nvSpPr>
        <p:spPr bwMode="auto">
          <a:xfrm>
            <a:off x="5797550" y="48688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31" name="Rectangle 167"/>
          <p:cNvSpPr>
            <a:spLocks noChangeArrowheads="1"/>
          </p:cNvSpPr>
          <p:nvPr/>
        </p:nvSpPr>
        <p:spPr bwMode="auto">
          <a:xfrm>
            <a:off x="5076825" y="3068638"/>
            <a:ext cx="1008063" cy="720725"/>
          </a:xfrm>
          <a:prstGeom prst="rect">
            <a:avLst/>
          </a:prstGeom>
          <a:gradFill flip="none" rotWithShape="1">
            <a:gsLst>
              <a:gs pos="0">
                <a:srgbClr val="DDEBCF">
                  <a:alpha val="3000"/>
                </a:srgbClr>
              </a:gs>
              <a:gs pos="50000">
                <a:srgbClr val="9CB86E"/>
              </a:gs>
              <a:gs pos="100000">
                <a:srgbClr val="156B13"/>
              </a:gs>
            </a:gsLst>
            <a:lin ang="135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32" name="Line 168"/>
          <p:cNvSpPr>
            <a:spLocks noChangeShapeType="1"/>
          </p:cNvSpPr>
          <p:nvPr/>
        </p:nvSpPr>
        <p:spPr bwMode="auto">
          <a:xfrm>
            <a:off x="5437188" y="3789363"/>
            <a:ext cx="0" cy="10795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33" name="Line 169"/>
          <p:cNvSpPr>
            <a:spLocks noChangeShapeType="1"/>
          </p:cNvSpPr>
          <p:nvPr/>
        </p:nvSpPr>
        <p:spPr bwMode="auto">
          <a:xfrm>
            <a:off x="4429125" y="3355975"/>
            <a:ext cx="6477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35" name="Rectangle 171"/>
          <p:cNvSpPr>
            <a:spLocks noChangeArrowheads="1"/>
          </p:cNvSpPr>
          <p:nvPr/>
        </p:nvSpPr>
        <p:spPr bwMode="auto">
          <a:xfrm>
            <a:off x="5221288" y="3213100"/>
            <a:ext cx="6477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36" name="Oval 172"/>
          <p:cNvSpPr>
            <a:spLocks noChangeArrowheads="1"/>
          </p:cNvSpPr>
          <p:nvPr/>
        </p:nvSpPr>
        <p:spPr bwMode="auto">
          <a:xfrm>
            <a:off x="5797550" y="357346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38" name="Rectangle 174"/>
          <p:cNvSpPr>
            <a:spLocks noChangeArrowheads="1"/>
          </p:cNvSpPr>
          <p:nvPr/>
        </p:nvSpPr>
        <p:spPr bwMode="auto">
          <a:xfrm>
            <a:off x="3492500" y="1916113"/>
            <a:ext cx="1800225" cy="576262"/>
          </a:xfrm>
          <a:prstGeom prst="rect">
            <a:avLst/>
          </a:prstGeom>
          <a:gradFill>
            <a:gsLst>
              <a:gs pos="0">
                <a:srgbClr val="FBEAC7">
                  <a:alpha val="0"/>
                </a:srgbClr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39" name="Line 175"/>
          <p:cNvSpPr>
            <a:spLocks noChangeShapeType="1"/>
          </p:cNvSpPr>
          <p:nvPr/>
        </p:nvSpPr>
        <p:spPr bwMode="auto">
          <a:xfrm flipV="1">
            <a:off x="2339975" y="2205038"/>
            <a:ext cx="0" cy="431800"/>
          </a:xfrm>
          <a:prstGeom prst="line">
            <a:avLst/>
          </a:prstGeom>
          <a:noFill/>
          <a:ln w="19050">
            <a:solidFill>
              <a:srgbClr val="CC33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40" name="Line 176"/>
          <p:cNvSpPr>
            <a:spLocks noChangeShapeType="1"/>
          </p:cNvSpPr>
          <p:nvPr/>
        </p:nvSpPr>
        <p:spPr bwMode="auto">
          <a:xfrm>
            <a:off x="2339975" y="2205038"/>
            <a:ext cx="1152525" cy="0"/>
          </a:xfrm>
          <a:prstGeom prst="line">
            <a:avLst/>
          </a:prstGeom>
          <a:noFill/>
          <a:ln w="19050">
            <a:solidFill>
              <a:srgbClr val="CC33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42" name="Line 178"/>
          <p:cNvSpPr>
            <a:spLocks noChangeShapeType="1"/>
          </p:cNvSpPr>
          <p:nvPr/>
        </p:nvSpPr>
        <p:spPr bwMode="auto">
          <a:xfrm flipV="1">
            <a:off x="5292724" y="2204864"/>
            <a:ext cx="2231603" cy="174"/>
          </a:xfrm>
          <a:prstGeom prst="line">
            <a:avLst/>
          </a:prstGeom>
          <a:noFill/>
          <a:ln w="19050">
            <a:solidFill>
              <a:srgbClr val="CC33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43" name="Line 179"/>
          <p:cNvSpPr>
            <a:spLocks noChangeShapeType="1"/>
          </p:cNvSpPr>
          <p:nvPr/>
        </p:nvSpPr>
        <p:spPr bwMode="auto">
          <a:xfrm>
            <a:off x="5508104" y="2708920"/>
            <a:ext cx="521" cy="359718"/>
          </a:xfrm>
          <a:prstGeom prst="line">
            <a:avLst/>
          </a:prstGeom>
          <a:noFill/>
          <a:ln w="19050">
            <a:solidFill>
              <a:srgbClr val="CC33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44" name="Text Box 180"/>
          <p:cNvSpPr txBox="1">
            <a:spLocks noChangeArrowheads="1"/>
          </p:cNvSpPr>
          <p:nvPr/>
        </p:nvSpPr>
        <p:spPr bwMode="auto">
          <a:xfrm>
            <a:off x="3708400" y="2060575"/>
            <a:ext cx="503238" cy="2238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94" name="Line 143"/>
          <p:cNvSpPr>
            <a:spLocks noChangeShapeType="1"/>
          </p:cNvSpPr>
          <p:nvPr/>
        </p:nvSpPr>
        <p:spPr bwMode="auto">
          <a:xfrm>
            <a:off x="6371927" y="3356843"/>
            <a:ext cx="2159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5" name="Line 144"/>
          <p:cNvSpPr>
            <a:spLocks noChangeShapeType="1"/>
          </p:cNvSpPr>
          <p:nvPr/>
        </p:nvSpPr>
        <p:spPr bwMode="auto">
          <a:xfrm>
            <a:off x="6444952" y="3283818"/>
            <a:ext cx="2159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6" name="Line 145"/>
          <p:cNvSpPr>
            <a:spLocks noChangeShapeType="1"/>
          </p:cNvSpPr>
          <p:nvPr/>
        </p:nvSpPr>
        <p:spPr bwMode="auto">
          <a:xfrm flipV="1">
            <a:off x="6371927" y="3283818"/>
            <a:ext cx="730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7" name="Line 146"/>
          <p:cNvSpPr>
            <a:spLocks noChangeShapeType="1"/>
          </p:cNvSpPr>
          <p:nvPr/>
        </p:nvSpPr>
        <p:spPr bwMode="auto">
          <a:xfrm flipV="1">
            <a:off x="6587827" y="3428281"/>
            <a:ext cx="730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8" name="Line 147"/>
          <p:cNvSpPr>
            <a:spLocks noChangeShapeType="1"/>
          </p:cNvSpPr>
          <p:nvPr/>
        </p:nvSpPr>
        <p:spPr bwMode="auto">
          <a:xfrm>
            <a:off x="6444952" y="3428281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9" name="Line 148"/>
          <p:cNvSpPr>
            <a:spLocks noChangeShapeType="1"/>
          </p:cNvSpPr>
          <p:nvPr/>
        </p:nvSpPr>
        <p:spPr bwMode="auto">
          <a:xfrm>
            <a:off x="6516389" y="3428281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" name="Line 149"/>
          <p:cNvSpPr>
            <a:spLocks noChangeShapeType="1"/>
          </p:cNvSpPr>
          <p:nvPr/>
        </p:nvSpPr>
        <p:spPr bwMode="auto">
          <a:xfrm>
            <a:off x="6444952" y="4652243"/>
            <a:ext cx="71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1" name="Line 157"/>
          <p:cNvSpPr>
            <a:spLocks noChangeShapeType="1"/>
          </p:cNvSpPr>
          <p:nvPr/>
        </p:nvSpPr>
        <p:spPr bwMode="auto">
          <a:xfrm>
            <a:off x="7237114" y="5157068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" name="Line 158"/>
          <p:cNvSpPr>
            <a:spLocks noChangeShapeType="1"/>
          </p:cNvSpPr>
          <p:nvPr/>
        </p:nvSpPr>
        <p:spPr bwMode="auto">
          <a:xfrm>
            <a:off x="7237114" y="5301531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" name="Line 159"/>
          <p:cNvSpPr>
            <a:spLocks noChangeShapeType="1"/>
          </p:cNvSpPr>
          <p:nvPr/>
        </p:nvSpPr>
        <p:spPr bwMode="auto">
          <a:xfrm>
            <a:off x="7237114" y="5517431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4" name="Line 160"/>
          <p:cNvSpPr>
            <a:spLocks noChangeShapeType="1"/>
          </p:cNvSpPr>
          <p:nvPr/>
        </p:nvSpPr>
        <p:spPr bwMode="auto">
          <a:xfrm>
            <a:off x="8172152" y="5157068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5" name="Line 161"/>
          <p:cNvSpPr>
            <a:spLocks noChangeShapeType="1"/>
          </p:cNvSpPr>
          <p:nvPr/>
        </p:nvSpPr>
        <p:spPr bwMode="auto">
          <a:xfrm flipV="1">
            <a:off x="7524452" y="494116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6" name="Line 162"/>
          <p:cNvSpPr>
            <a:spLocks noChangeShapeType="1"/>
          </p:cNvSpPr>
          <p:nvPr/>
        </p:nvSpPr>
        <p:spPr bwMode="auto">
          <a:xfrm>
            <a:off x="7740352" y="494116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7" name="Line 163"/>
          <p:cNvSpPr>
            <a:spLocks noChangeShapeType="1"/>
          </p:cNvSpPr>
          <p:nvPr/>
        </p:nvSpPr>
        <p:spPr bwMode="auto">
          <a:xfrm>
            <a:off x="7379989" y="494116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" name="Line 164"/>
          <p:cNvSpPr>
            <a:spLocks noChangeShapeType="1"/>
          </p:cNvSpPr>
          <p:nvPr/>
        </p:nvSpPr>
        <p:spPr bwMode="auto">
          <a:xfrm>
            <a:off x="7379989" y="4796706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9" name="Line 165"/>
          <p:cNvSpPr>
            <a:spLocks noChangeShapeType="1"/>
          </p:cNvSpPr>
          <p:nvPr/>
        </p:nvSpPr>
        <p:spPr bwMode="auto">
          <a:xfrm>
            <a:off x="7379989" y="4796706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0" name="Line 166"/>
          <p:cNvSpPr>
            <a:spLocks noChangeShapeType="1"/>
          </p:cNvSpPr>
          <p:nvPr/>
        </p:nvSpPr>
        <p:spPr bwMode="auto">
          <a:xfrm>
            <a:off x="7884814" y="4796706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1" name="Rectangle 167"/>
          <p:cNvSpPr>
            <a:spLocks noChangeArrowheads="1"/>
          </p:cNvSpPr>
          <p:nvPr/>
        </p:nvSpPr>
        <p:spPr bwMode="auto">
          <a:xfrm>
            <a:off x="7164089" y="2996481"/>
            <a:ext cx="1008063" cy="720725"/>
          </a:xfrm>
          <a:prstGeom prst="rect">
            <a:avLst/>
          </a:prstGeom>
          <a:gradFill>
            <a:gsLst>
              <a:gs pos="0">
                <a:srgbClr val="DDEBCF">
                  <a:alpha val="3000"/>
                </a:srgbClr>
              </a:gs>
              <a:gs pos="50000">
                <a:srgbClr val="9CB86E"/>
              </a:gs>
              <a:gs pos="100000">
                <a:srgbClr val="156B13"/>
              </a:gs>
            </a:gsLst>
            <a:lin ang="135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" name="Line 168"/>
          <p:cNvSpPr>
            <a:spLocks noChangeShapeType="1"/>
          </p:cNvSpPr>
          <p:nvPr/>
        </p:nvSpPr>
        <p:spPr bwMode="auto">
          <a:xfrm>
            <a:off x="7524452" y="3717206"/>
            <a:ext cx="0" cy="10795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" name="Line 169"/>
          <p:cNvSpPr>
            <a:spLocks noChangeShapeType="1"/>
          </p:cNvSpPr>
          <p:nvPr/>
        </p:nvSpPr>
        <p:spPr bwMode="auto">
          <a:xfrm>
            <a:off x="6516389" y="3283818"/>
            <a:ext cx="6477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" name="Rectangle 171"/>
          <p:cNvSpPr>
            <a:spLocks noChangeArrowheads="1"/>
          </p:cNvSpPr>
          <p:nvPr/>
        </p:nvSpPr>
        <p:spPr bwMode="auto">
          <a:xfrm>
            <a:off x="7308552" y="3140943"/>
            <a:ext cx="6477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5" name="Oval 172"/>
          <p:cNvSpPr>
            <a:spLocks noChangeArrowheads="1"/>
          </p:cNvSpPr>
          <p:nvPr/>
        </p:nvSpPr>
        <p:spPr bwMode="auto">
          <a:xfrm>
            <a:off x="7884814" y="3501306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17" name="Прямая соединительная линия 116"/>
          <p:cNvCxnSpPr>
            <a:stCxn id="11443" idx="0"/>
            <a:endCxn id="11376" idx="1"/>
          </p:cNvCxnSpPr>
          <p:nvPr/>
        </p:nvCxnSpPr>
        <p:spPr>
          <a:xfrm flipH="1">
            <a:off x="4500563" y="2708920"/>
            <a:ext cx="1007541" cy="12055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>
            <a:stCxn id="11376" idx="1"/>
            <a:endCxn id="11438" idx="2"/>
          </p:cNvCxnSpPr>
          <p:nvPr/>
        </p:nvCxnSpPr>
        <p:spPr>
          <a:xfrm flipH="1" flipV="1">
            <a:off x="4392613" y="2492375"/>
            <a:ext cx="107950" cy="22860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>
            <a:stCxn id="11442" idx="1"/>
          </p:cNvCxnSpPr>
          <p:nvPr/>
        </p:nvCxnSpPr>
        <p:spPr>
          <a:xfrm>
            <a:off x="7524327" y="2204864"/>
            <a:ext cx="1" cy="72008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467544" y="5589240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Закрытая система (отопление). </a:t>
            </a:r>
            <a:r>
              <a:rPr lang="ru-RU" sz="1200" dirty="0" smtClean="0"/>
              <a:t>Датчик расхода на подающем или обратном трубопроводе.</a:t>
            </a:r>
            <a:endParaRPr lang="ru-RU" sz="1200" b="1" dirty="0"/>
          </a:p>
        </p:txBody>
      </p:sp>
      <p:sp>
        <p:nvSpPr>
          <p:cNvPr id="125" name="TextBox 124"/>
          <p:cNvSpPr txBox="1"/>
          <p:nvPr/>
        </p:nvSpPr>
        <p:spPr>
          <a:xfrm>
            <a:off x="4644008" y="5805264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Открытая система (например, горячее водоснабжение</a:t>
            </a:r>
            <a:r>
              <a:rPr lang="ru-RU" sz="1200" dirty="0" smtClean="0"/>
              <a:t>). Теплосчетчики на подающем и обратном трубопроводах.</a:t>
            </a:r>
            <a:endParaRPr lang="ru-RU" sz="1200" dirty="0"/>
          </a:p>
        </p:txBody>
      </p:sp>
      <p:sp>
        <p:nvSpPr>
          <p:cNvPr id="126" name="Нижний колонтитул 1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С- Петербург 2017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51-79E0-4D24-8A0F-9FFEED92320B}" type="slidenum">
              <a:rPr lang="ru-RU"/>
              <a:pPr/>
              <a:t>4</a:t>
            </a:fld>
            <a:endParaRPr lang="ru-RU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50825" y="188913"/>
            <a:ext cx="2160588" cy="558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/>
              <a:t>МОЗМ Р 75 </a:t>
            </a:r>
          </a:p>
          <a:p>
            <a:pPr algn="ctr">
              <a:spcBef>
                <a:spcPct val="50000"/>
              </a:spcBef>
            </a:pPr>
            <a:r>
              <a:rPr lang="ru-RU" sz="1200"/>
              <a:t>и ТСЧ в России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27088" y="2276475"/>
            <a:ext cx="7777162" cy="650875"/>
          </a:xfrm>
          <a:prstGeom prst="rect">
            <a:avLst/>
          </a:prstGeom>
          <a:solidFill>
            <a:srgbClr val="AAF4C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Требования к средствам измерения – один из главных камней в основании любой методики </a:t>
            </a:r>
            <a:r>
              <a:rPr lang="ru-RU" b="1" dirty="0" smtClean="0"/>
              <a:t>измерения</a:t>
            </a:r>
            <a:endParaRPr lang="ru-RU" b="1" dirty="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39750" y="1268413"/>
            <a:ext cx="78486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Измерения должны производиться в установленных единицах, с использованием узаконенных средств измерений и в соответствии с аттестованными методиками </a:t>
            </a:r>
            <a:r>
              <a:rPr lang="ru-RU" dirty="0" smtClean="0"/>
              <a:t>измерений</a:t>
            </a:r>
            <a:endParaRPr lang="ru-RU" dirty="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771775" y="549275"/>
            <a:ext cx="4679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Измерение – совокупность действий, направленных на получение результата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059113" y="3284538"/>
            <a:ext cx="5256212" cy="2439987"/>
          </a:xfrm>
          <a:prstGeom prst="rect">
            <a:avLst/>
          </a:prstGeom>
          <a:solidFill>
            <a:srgbClr val="DCEFF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u="sng"/>
              <a:t>СРЕДСТВА ИЗМЕРЕНИЙ</a:t>
            </a:r>
            <a:r>
              <a:rPr lang="ru-RU"/>
              <a:t>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/>
              <a:t>Меры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/>
              <a:t>Измерительные преобразователи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/>
              <a:t>Измерительные приборы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/>
              <a:t>Измерительные системы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6946-82E8-4243-9911-61966812AF5D}" type="slidenum">
              <a:rPr lang="ru-RU"/>
              <a:pPr/>
              <a:t>5</a:t>
            </a:fld>
            <a:endParaRPr lang="ru-RU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50825" y="188913"/>
            <a:ext cx="2160588" cy="558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/>
              <a:t>МОЗМ Р 75 </a:t>
            </a:r>
          </a:p>
          <a:p>
            <a:pPr algn="ctr">
              <a:spcBef>
                <a:spcPct val="50000"/>
              </a:spcBef>
            </a:pPr>
            <a:r>
              <a:rPr lang="ru-RU" sz="1200"/>
              <a:t>и ТСЧ в России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16013" y="1125538"/>
            <a:ext cx="7272337" cy="1476375"/>
          </a:xfrm>
          <a:prstGeom prst="rect">
            <a:avLst/>
          </a:prstGeom>
          <a:solidFill>
            <a:srgbClr val="93FBD8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u="sng"/>
              <a:t>с одним датчиком потока и двумя термометрами</a:t>
            </a:r>
            <a:r>
              <a:rPr lang="ru-RU"/>
              <a:t> (комплект). (Мы обычно называем такой теплосчетчик - «для закрытой системы»). </a:t>
            </a:r>
          </a:p>
          <a:p>
            <a:pPr>
              <a:spcBef>
                <a:spcPct val="50000"/>
              </a:spcBef>
            </a:pPr>
            <a:r>
              <a:rPr lang="ru-RU"/>
              <a:t>Уравнение измерения:  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ru-RU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4284663" y="1916113"/>
          <a:ext cx="2374900" cy="749300"/>
        </p:xfrm>
        <a:graphic>
          <a:graphicData uri="http://schemas.openxmlformats.org/presentationml/2006/ole">
            <p:oleObj spid="_x0000_s1026" name="Формула" r:id="rId3" imgW="1587240" imgH="495000" progId="Equation.3">
              <p:embed/>
            </p:oleObj>
          </a:graphicData>
        </a:graphic>
      </p:graphicFrame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68313" y="2708275"/>
            <a:ext cx="6769100" cy="1751013"/>
          </a:xfrm>
          <a:prstGeom prst="rect">
            <a:avLst/>
          </a:prstGeom>
          <a:solidFill>
            <a:srgbClr val="DBE57F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u="sng"/>
              <a:t>с одним датчиком потока и одним термометром</a:t>
            </a:r>
            <a:r>
              <a:rPr lang="ru-RU"/>
              <a:t>. (Теплосчетчик </a:t>
            </a:r>
            <a:r>
              <a:rPr lang="ru-RU" u="sng"/>
              <a:t>у потребителя</a:t>
            </a:r>
            <a:r>
              <a:rPr lang="ru-RU"/>
              <a:t> в тупиковой системе, без возврата теплоносителя).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/>
              <a:t>Уравнение измерения: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ru-RU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250825" y="4437063"/>
            <a:ext cx="6516688" cy="12001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Значение константы </a:t>
            </a:r>
            <a:r>
              <a:rPr lang="ru-RU" b="1" i="1"/>
              <a:t>с</a:t>
            </a:r>
            <a:r>
              <a:rPr lang="ru-RU" i="1"/>
              <a:t> </a:t>
            </a:r>
            <a:r>
              <a:rPr lang="ru-RU"/>
              <a:t>либо устанавливается договором, либо принимается постоянной величиной согласно нормативному документу, задающему ОТТ для такого СИ. Например, может быть положено с=0.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1692275" y="765175"/>
            <a:ext cx="511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Два вида </a:t>
            </a:r>
            <a:r>
              <a:rPr lang="ru-RU" b="1"/>
              <a:t>«элементарных» теплосчетчиков</a:t>
            </a:r>
            <a:r>
              <a:rPr lang="ru-RU"/>
              <a:t>:</a:t>
            </a:r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58" name="Object 18"/>
          <p:cNvGraphicFramePr>
            <a:graphicFrameLocks noChangeAspect="1"/>
          </p:cNvGraphicFramePr>
          <p:nvPr/>
        </p:nvGraphicFramePr>
        <p:xfrm>
          <a:off x="3506788" y="3644900"/>
          <a:ext cx="1538287" cy="495300"/>
        </p:xfrm>
        <a:graphic>
          <a:graphicData uri="http://schemas.openxmlformats.org/presentationml/2006/ole">
            <p:oleObj spid="_x0000_s1027" name="Формула" r:id="rId4" imgW="1549080" imgH="495000" progId="Equation.3">
              <p:embed/>
            </p:oleObj>
          </a:graphicData>
        </a:graphic>
      </p:graphicFrame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С- Петербург 2017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Бурный прогресс в развитии «интеллектуальной мощности» теплосчетчиков – достоинство или недостаток? </a:t>
            </a:r>
          </a:p>
          <a:p>
            <a:r>
              <a:rPr lang="ru-RU" sz="20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Все больше проявляются свойства теплосчетчика как измерительной системы с развиваемым программным компонентом.</a:t>
            </a:r>
            <a:r>
              <a:rPr lang="ru-RU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r>
              <a:rPr lang="ru-RU" sz="24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Должны быть приняты и выполнятся определенные правила и договоренности, удобные и понятные для потребителя, выполнимые с точки зрения изготовителя, допустимые с позиций закона и возможности контроля со стороны государства, призванного регулировать отношения в этой важнейшей сфере экономики.</a:t>
            </a:r>
          </a:p>
        </p:txBody>
      </p:sp>
      <p:sp>
        <p:nvSpPr>
          <p:cNvPr id="73730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rgbClr val="FFFF00"/>
          </a:solidFill>
          <a:ln w="19050" cap="flat">
            <a:solidFill>
              <a:srgbClr val="993366"/>
            </a:solidFill>
            <a:prstDash val="sysDot"/>
          </a:ln>
        </p:spPr>
        <p:txBody>
          <a:bodyPr>
            <a:normAutofit fontScale="90000"/>
          </a:bodyPr>
          <a:lstStyle/>
          <a:p>
            <a:r>
              <a:rPr lang="ru-RU" sz="3600" b="1" i="1">
                <a:solidFill>
                  <a:srgbClr val="FF3300"/>
                </a:solidFill>
              </a:rPr>
              <a:t>Теплосчетчики:</a:t>
            </a:r>
            <a:br>
              <a:rPr lang="ru-RU" sz="3600" b="1" i="1">
                <a:solidFill>
                  <a:srgbClr val="FF3300"/>
                </a:solidFill>
              </a:rPr>
            </a:br>
            <a:r>
              <a:rPr lang="ru-RU" sz="3600" b="1" i="1">
                <a:solidFill>
                  <a:srgbClr val="FF3300"/>
                </a:solidFill>
              </a:rPr>
              <a:t>назад, к простым приборам?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102D-272B-48AE-860D-44ABB92BC1F6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С- Петербург 2017</a:t>
            </a: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092280" y="98072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2004 г.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F1B9-050C-4552-B060-F09F10628CAB}" type="slidenum">
              <a:rPr lang="ru-RU" altLang="en-US"/>
              <a:pPr/>
              <a:t>7</a:t>
            </a:fld>
            <a:endParaRPr lang="ru-RU" altLang="en-US"/>
          </a:p>
        </p:txBody>
      </p:sp>
      <p:grpSp>
        <p:nvGrpSpPr>
          <p:cNvPr id="2" name="Group 49"/>
          <p:cNvGrpSpPr>
            <a:grpSpLocks noChangeAspect="1"/>
          </p:cNvGrpSpPr>
          <p:nvPr/>
        </p:nvGrpSpPr>
        <p:grpSpPr bwMode="auto">
          <a:xfrm>
            <a:off x="1042988" y="690563"/>
            <a:ext cx="6769100" cy="4856162"/>
            <a:chOff x="2280" y="1829"/>
            <a:chExt cx="6494" cy="4598"/>
          </a:xfrm>
        </p:grpSpPr>
        <p:sp>
          <p:nvSpPr>
            <p:cNvPr id="16434" name="AutoShape 50"/>
            <p:cNvSpPr>
              <a:spLocks noChangeAspect="1" noChangeArrowheads="1"/>
            </p:cNvSpPr>
            <p:nvPr/>
          </p:nvSpPr>
          <p:spPr bwMode="auto">
            <a:xfrm>
              <a:off x="2280" y="1829"/>
              <a:ext cx="6494" cy="4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35" name="Rectangle 51"/>
            <p:cNvSpPr>
              <a:spLocks noChangeArrowheads="1"/>
            </p:cNvSpPr>
            <p:nvPr/>
          </p:nvSpPr>
          <p:spPr bwMode="auto">
            <a:xfrm>
              <a:off x="3127" y="2386"/>
              <a:ext cx="1977" cy="5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36" name="Rectangle 52"/>
            <p:cNvSpPr>
              <a:spLocks noChangeArrowheads="1"/>
            </p:cNvSpPr>
            <p:nvPr/>
          </p:nvSpPr>
          <p:spPr bwMode="auto">
            <a:xfrm>
              <a:off x="3551" y="2526"/>
              <a:ext cx="423" cy="13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37" name="Rectangle 53"/>
            <p:cNvSpPr>
              <a:spLocks noChangeArrowheads="1"/>
            </p:cNvSpPr>
            <p:nvPr/>
          </p:nvSpPr>
          <p:spPr bwMode="auto">
            <a:xfrm>
              <a:off x="4115" y="4198"/>
              <a:ext cx="704" cy="27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38" name="Rectangle 54"/>
            <p:cNvSpPr>
              <a:spLocks noChangeArrowheads="1"/>
            </p:cNvSpPr>
            <p:nvPr/>
          </p:nvSpPr>
          <p:spPr bwMode="auto">
            <a:xfrm>
              <a:off x="4398" y="4059"/>
              <a:ext cx="140" cy="1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39" name="Line 55"/>
            <p:cNvSpPr>
              <a:spLocks noChangeShapeType="1"/>
            </p:cNvSpPr>
            <p:nvPr/>
          </p:nvSpPr>
          <p:spPr bwMode="auto">
            <a:xfrm flipH="1">
              <a:off x="4115" y="4059"/>
              <a:ext cx="1" cy="55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40" name="Line 56"/>
            <p:cNvSpPr>
              <a:spLocks noChangeShapeType="1"/>
            </p:cNvSpPr>
            <p:nvPr/>
          </p:nvSpPr>
          <p:spPr bwMode="auto">
            <a:xfrm>
              <a:off x="4820" y="4059"/>
              <a:ext cx="1" cy="55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41" name="Line 57"/>
            <p:cNvSpPr>
              <a:spLocks noChangeShapeType="1"/>
            </p:cNvSpPr>
            <p:nvPr/>
          </p:nvSpPr>
          <p:spPr bwMode="auto">
            <a:xfrm flipV="1">
              <a:off x="3268" y="4059"/>
              <a:ext cx="140" cy="27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42" name="Line 58"/>
            <p:cNvSpPr>
              <a:spLocks noChangeShapeType="1"/>
            </p:cNvSpPr>
            <p:nvPr/>
          </p:nvSpPr>
          <p:spPr bwMode="auto">
            <a:xfrm>
              <a:off x="2985" y="4337"/>
              <a:ext cx="113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43" name="Oval 59"/>
            <p:cNvSpPr>
              <a:spLocks noChangeArrowheads="1"/>
            </p:cNvSpPr>
            <p:nvPr/>
          </p:nvSpPr>
          <p:spPr bwMode="auto">
            <a:xfrm>
              <a:off x="3409" y="3919"/>
              <a:ext cx="141" cy="140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44" name="Line 60"/>
            <p:cNvSpPr>
              <a:spLocks noChangeShapeType="1"/>
            </p:cNvSpPr>
            <p:nvPr/>
          </p:nvSpPr>
          <p:spPr bwMode="auto">
            <a:xfrm>
              <a:off x="4820" y="4337"/>
              <a:ext cx="11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45" name="Line 61"/>
            <p:cNvSpPr>
              <a:spLocks noChangeShapeType="1"/>
            </p:cNvSpPr>
            <p:nvPr/>
          </p:nvSpPr>
          <p:spPr bwMode="auto">
            <a:xfrm>
              <a:off x="5950" y="4337"/>
              <a:ext cx="28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46" name="Line 62"/>
            <p:cNvSpPr>
              <a:spLocks noChangeShapeType="1"/>
            </p:cNvSpPr>
            <p:nvPr/>
          </p:nvSpPr>
          <p:spPr bwMode="auto">
            <a:xfrm>
              <a:off x="5668" y="4337"/>
              <a:ext cx="1" cy="55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47" name="Line 63"/>
            <p:cNvSpPr>
              <a:spLocks noChangeShapeType="1"/>
            </p:cNvSpPr>
            <p:nvPr/>
          </p:nvSpPr>
          <p:spPr bwMode="auto">
            <a:xfrm>
              <a:off x="5668" y="4895"/>
              <a:ext cx="141" cy="13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48" name="Line 64"/>
            <p:cNvSpPr>
              <a:spLocks noChangeShapeType="1"/>
            </p:cNvSpPr>
            <p:nvPr/>
          </p:nvSpPr>
          <p:spPr bwMode="auto">
            <a:xfrm flipH="1">
              <a:off x="5668" y="5034"/>
              <a:ext cx="141" cy="1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49" name="Line 65"/>
            <p:cNvSpPr>
              <a:spLocks noChangeShapeType="1"/>
            </p:cNvSpPr>
            <p:nvPr/>
          </p:nvSpPr>
          <p:spPr bwMode="auto">
            <a:xfrm>
              <a:off x="5668" y="5452"/>
              <a:ext cx="141" cy="1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50" name="Line 66"/>
            <p:cNvSpPr>
              <a:spLocks noChangeShapeType="1"/>
            </p:cNvSpPr>
            <p:nvPr/>
          </p:nvSpPr>
          <p:spPr bwMode="auto">
            <a:xfrm flipH="1">
              <a:off x="5668" y="5592"/>
              <a:ext cx="141" cy="13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51" name="Line 67"/>
            <p:cNvSpPr>
              <a:spLocks noChangeShapeType="1"/>
            </p:cNvSpPr>
            <p:nvPr/>
          </p:nvSpPr>
          <p:spPr bwMode="auto">
            <a:xfrm>
              <a:off x="5809" y="5034"/>
              <a:ext cx="28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52" name="Line 68"/>
            <p:cNvSpPr>
              <a:spLocks noChangeShapeType="1"/>
            </p:cNvSpPr>
            <p:nvPr/>
          </p:nvSpPr>
          <p:spPr bwMode="auto">
            <a:xfrm>
              <a:off x="5809" y="5592"/>
              <a:ext cx="28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53" name="Line 69"/>
            <p:cNvSpPr>
              <a:spLocks noChangeShapeType="1"/>
            </p:cNvSpPr>
            <p:nvPr/>
          </p:nvSpPr>
          <p:spPr bwMode="auto">
            <a:xfrm flipH="1">
              <a:off x="5668" y="5731"/>
              <a:ext cx="1" cy="27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54" name="Rectangle 70"/>
            <p:cNvSpPr>
              <a:spLocks noChangeArrowheads="1"/>
            </p:cNvSpPr>
            <p:nvPr/>
          </p:nvSpPr>
          <p:spPr bwMode="auto">
            <a:xfrm>
              <a:off x="3409" y="5870"/>
              <a:ext cx="702" cy="27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55" name="Rectangle 71"/>
            <p:cNvSpPr>
              <a:spLocks noChangeArrowheads="1"/>
            </p:cNvSpPr>
            <p:nvPr/>
          </p:nvSpPr>
          <p:spPr bwMode="auto">
            <a:xfrm>
              <a:off x="3690" y="5731"/>
              <a:ext cx="141" cy="1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56" name="Line 72"/>
            <p:cNvSpPr>
              <a:spLocks noChangeShapeType="1"/>
            </p:cNvSpPr>
            <p:nvPr/>
          </p:nvSpPr>
          <p:spPr bwMode="auto">
            <a:xfrm flipH="1">
              <a:off x="3409" y="5731"/>
              <a:ext cx="1" cy="55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57" name="Line 73"/>
            <p:cNvSpPr>
              <a:spLocks noChangeShapeType="1"/>
            </p:cNvSpPr>
            <p:nvPr/>
          </p:nvSpPr>
          <p:spPr bwMode="auto">
            <a:xfrm>
              <a:off x="4112" y="5731"/>
              <a:ext cx="2" cy="55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58" name="Line 74"/>
            <p:cNvSpPr>
              <a:spLocks noChangeShapeType="1"/>
            </p:cNvSpPr>
            <p:nvPr/>
          </p:nvSpPr>
          <p:spPr bwMode="auto">
            <a:xfrm>
              <a:off x="5385" y="6009"/>
              <a:ext cx="283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59" name="Line 75"/>
            <p:cNvSpPr>
              <a:spLocks noChangeShapeType="1"/>
            </p:cNvSpPr>
            <p:nvPr/>
          </p:nvSpPr>
          <p:spPr bwMode="auto">
            <a:xfrm>
              <a:off x="4115" y="6009"/>
              <a:ext cx="127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60" name="Line 76"/>
            <p:cNvSpPr>
              <a:spLocks noChangeShapeType="1"/>
            </p:cNvSpPr>
            <p:nvPr/>
          </p:nvSpPr>
          <p:spPr bwMode="auto">
            <a:xfrm flipH="1">
              <a:off x="2704" y="6009"/>
              <a:ext cx="7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61" name="Line 77"/>
            <p:cNvSpPr>
              <a:spLocks noChangeShapeType="1"/>
            </p:cNvSpPr>
            <p:nvPr/>
          </p:nvSpPr>
          <p:spPr bwMode="auto">
            <a:xfrm>
              <a:off x="5668" y="5173"/>
              <a:ext cx="1" cy="27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62" name="Line 78"/>
            <p:cNvSpPr>
              <a:spLocks noChangeShapeType="1"/>
            </p:cNvSpPr>
            <p:nvPr/>
          </p:nvSpPr>
          <p:spPr bwMode="auto">
            <a:xfrm flipH="1" flipV="1">
              <a:off x="4679" y="5731"/>
              <a:ext cx="141" cy="27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63" name="Oval 79"/>
            <p:cNvSpPr>
              <a:spLocks noChangeArrowheads="1"/>
            </p:cNvSpPr>
            <p:nvPr/>
          </p:nvSpPr>
          <p:spPr bwMode="auto">
            <a:xfrm>
              <a:off x="4538" y="5591"/>
              <a:ext cx="141" cy="140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64" name="Line 80"/>
            <p:cNvSpPr>
              <a:spLocks noChangeShapeType="1"/>
            </p:cNvSpPr>
            <p:nvPr/>
          </p:nvSpPr>
          <p:spPr bwMode="auto">
            <a:xfrm>
              <a:off x="2840" y="4337"/>
              <a:ext cx="141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65" name="Line 81"/>
            <p:cNvSpPr>
              <a:spLocks noChangeShapeType="1"/>
            </p:cNvSpPr>
            <p:nvPr/>
          </p:nvSpPr>
          <p:spPr bwMode="auto">
            <a:xfrm flipH="1">
              <a:off x="2704" y="4337"/>
              <a:ext cx="141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66" name="Line 82"/>
            <p:cNvSpPr>
              <a:spLocks noChangeShapeType="1"/>
            </p:cNvSpPr>
            <p:nvPr/>
          </p:nvSpPr>
          <p:spPr bwMode="auto">
            <a:xfrm flipV="1">
              <a:off x="3409" y="2944"/>
              <a:ext cx="0" cy="975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67" name="Line 83"/>
            <p:cNvSpPr>
              <a:spLocks noChangeShapeType="1"/>
            </p:cNvSpPr>
            <p:nvPr/>
          </p:nvSpPr>
          <p:spPr bwMode="auto">
            <a:xfrm flipV="1">
              <a:off x="3692" y="2944"/>
              <a:ext cx="1" cy="2787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68" name="Line 84"/>
            <p:cNvSpPr>
              <a:spLocks noChangeShapeType="1"/>
            </p:cNvSpPr>
            <p:nvPr/>
          </p:nvSpPr>
          <p:spPr bwMode="auto">
            <a:xfrm flipV="1">
              <a:off x="4398" y="2944"/>
              <a:ext cx="0" cy="1114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69" name="Line 85"/>
            <p:cNvSpPr>
              <a:spLocks noChangeShapeType="1"/>
            </p:cNvSpPr>
            <p:nvPr/>
          </p:nvSpPr>
          <p:spPr bwMode="auto">
            <a:xfrm flipH="1">
              <a:off x="3833" y="5591"/>
              <a:ext cx="706" cy="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70" name="Line 86"/>
            <p:cNvSpPr>
              <a:spLocks noChangeShapeType="1"/>
            </p:cNvSpPr>
            <p:nvPr/>
          </p:nvSpPr>
          <p:spPr bwMode="auto">
            <a:xfrm flipV="1">
              <a:off x="3833" y="2944"/>
              <a:ext cx="0" cy="2647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71" name="AutoShape 87"/>
            <p:cNvSpPr>
              <a:spLocks/>
            </p:cNvSpPr>
            <p:nvPr/>
          </p:nvSpPr>
          <p:spPr bwMode="auto">
            <a:xfrm>
              <a:off x="6233" y="4058"/>
              <a:ext cx="141" cy="1951"/>
            </a:xfrm>
            <a:prstGeom prst="rightBrace">
              <a:avLst>
                <a:gd name="adj1" fmla="val 115307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72" name="Text Box 88"/>
            <p:cNvSpPr txBox="1">
              <a:spLocks noChangeArrowheads="1"/>
            </p:cNvSpPr>
            <p:nvPr/>
          </p:nvSpPr>
          <p:spPr bwMode="auto">
            <a:xfrm>
              <a:off x="6515" y="4894"/>
              <a:ext cx="1271" cy="55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/>
                <a:t>Отбор  теплоносителя</a:t>
              </a:r>
              <a:endParaRPr lang="ru-RU"/>
            </a:p>
          </p:txBody>
        </p:sp>
        <p:sp>
          <p:nvSpPr>
            <p:cNvPr id="16473" name="Text Box 89"/>
            <p:cNvSpPr txBox="1">
              <a:spLocks noChangeArrowheads="1"/>
            </p:cNvSpPr>
            <p:nvPr/>
          </p:nvSpPr>
          <p:spPr bwMode="auto">
            <a:xfrm>
              <a:off x="2845" y="3780"/>
              <a:ext cx="423" cy="27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/>
                <a:t>t</a:t>
              </a:r>
              <a:r>
                <a:rPr lang="en-US" sz="1000" baseline="-25000"/>
                <a:t>1</a:t>
              </a:r>
              <a:endParaRPr lang="ru-RU"/>
            </a:p>
          </p:txBody>
        </p:sp>
        <p:sp>
          <p:nvSpPr>
            <p:cNvPr id="16474" name="Text Box 90"/>
            <p:cNvSpPr txBox="1">
              <a:spLocks noChangeArrowheads="1"/>
            </p:cNvSpPr>
            <p:nvPr/>
          </p:nvSpPr>
          <p:spPr bwMode="auto">
            <a:xfrm>
              <a:off x="4821" y="5452"/>
              <a:ext cx="423" cy="27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/>
                <a:t>t</a:t>
              </a:r>
              <a:r>
                <a:rPr lang="en-US" sz="1000" baseline="-25000"/>
                <a:t>2</a:t>
              </a:r>
              <a:endParaRPr lang="ru-RU"/>
            </a:p>
          </p:txBody>
        </p:sp>
        <p:sp>
          <p:nvSpPr>
            <p:cNvPr id="16475" name="Text Box 91"/>
            <p:cNvSpPr txBox="1">
              <a:spLocks noChangeArrowheads="1"/>
            </p:cNvSpPr>
            <p:nvPr/>
          </p:nvSpPr>
          <p:spPr bwMode="auto">
            <a:xfrm>
              <a:off x="4821" y="3780"/>
              <a:ext cx="565" cy="27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/>
                <a:t>M</a:t>
              </a:r>
              <a:r>
                <a:rPr lang="en-US" sz="1000" baseline="-25000"/>
                <a:t>1</a:t>
              </a:r>
              <a:endParaRPr lang="ru-RU"/>
            </a:p>
          </p:txBody>
        </p:sp>
        <p:sp>
          <p:nvSpPr>
            <p:cNvPr id="16476" name="Text Box 92"/>
            <p:cNvSpPr txBox="1">
              <a:spLocks noChangeArrowheads="1"/>
            </p:cNvSpPr>
            <p:nvPr/>
          </p:nvSpPr>
          <p:spPr bwMode="auto">
            <a:xfrm>
              <a:off x="2845" y="5452"/>
              <a:ext cx="565" cy="27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/>
                <a:t>M</a:t>
              </a:r>
              <a:r>
                <a:rPr lang="en-US" sz="1000" baseline="-25000"/>
                <a:t>2</a:t>
              </a:r>
              <a:endParaRPr lang="ru-RU"/>
            </a:p>
          </p:txBody>
        </p:sp>
        <p:sp>
          <p:nvSpPr>
            <p:cNvPr id="16477" name="Text Box 93"/>
            <p:cNvSpPr txBox="1">
              <a:spLocks noChangeArrowheads="1"/>
            </p:cNvSpPr>
            <p:nvPr/>
          </p:nvSpPr>
          <p:spPr bwMode="auto">
            <a:xfrm>
              <a:off x="4539" y="3083"/>
              <a:ext cx="2541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/>
                <a:t>Q=M</a:t>
              </a:r>
              <a:r>
                <a:rPr lang="en-US" sz="1000" baseline="-25000"/>
                <a:t>1</a:t>
              </a:r>
              <a:r>
                <a:rPr lang="en-US" sz="1000"/>
                <a:t>*(h</a:t>
              </a:r>
              <a:r>
                <a:rPr lang="en-US" sz="1000" baseline="-25000"/>
                <a:t>1</a:t>
              </a:r>
              <a:r>
                <a:rPr lang="en-US" sz="1000"/>
                <a:t>-h</a:t>
              </a:r>
              <a:r>
                <a:rPr lang="en-US" sz="1000" baseline="-25000"/>
                <a:t>2</a:t>
              </a:r>
              <a:r>
                <a:rPr lang="en-US" sz="1000"/>
                <a:t>) + (M</a:t>
              </a:r>
              <a:r>
                <a:rPr lang="en-US" sz="1000" baseline="-25000"/>
                <a:t>1</a:t>
              </a:r>
              <a:r>
                <a:rPr lang="en-US" sz="1000"/>
                <a:t>-M</a:t>
              </a:r>
              <a:r>
                <a:rPr lang="en-US" sz="1000" baseline="-25000"/>
                <a:t>2</a:t>
              </a:r>
              <a:r>
                <a:rPr lang="en-US" sz="1000"/>
                <a:t>)*(h</a:t>
              </a:r>
              <a:r>
                <a:rPr lang="en-US" sz="1000" baseline="-25000"/>
                <a:t>2</a:t>
              </a:r>
              <a:r>
                <a:rPr lang="en-US" sz="1000"/>
                <a:t>-h</a:t>
              </a:r>
              <a:r>
                <a:rPr lang="ru-RU" sz="1000" baseline="-25000"/>
                <a:t>хол.в</a:t>
              </a:r>
              <a:r>
                <a:rPr lang="ru-RU" sz="1000"/>
                <a:t>.)</a:t>
              </a:r>
              <a:endParaRPr lang="ru-RU"/>
            </a:p>
          </p:txBody>
        </p:sp>
      </p:grpSp>
      <p:sp>
        <p:nvSpPr>
          <p:cNvPr id="16478" name="Text Box 94"/>
          <p:cNvSpPr txBox="1">
            <a:spLocks noChangeArrowheads="1"/>
          </p:cNvSpPr>
          <p:nvPr/>
        </p:nvSpPr>
        <p:spPr bwMode="auto">
          <a:xfrm>
            <a:off x="250825" y="5589588"/>
            <a:ext cx="8713788" cy="935756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Рис. 1  Система отопления с отбором горячей воды. Измерительные компоненты каналов измерительной системы – термометры и расходомеры</a:t>
            </a:r>
            <a:r>
              <a:rPr lang="ru-RU" dirty="0" smtClean="0"/>
              <a:t>.       (Косвенные измерения тепловой энергии)</a:t>
            </a:r>
            <a:endParaRPr lang="ru-RU" dirty="0"/>
          </a:p>
        </p:txBody>
      </p:sp>
      <p:sp>
        <p:nvSpPr>
          <p:cNvPr id="16479" name="Oval 95"/>
          <p:cNvSpPr>
            <a:spLocks noChangeArrowheads="1"/>
          </p:cNvSpPr>
          <p:nvPr/>
        </p:nvSpPr>
        <p:spPr bwMode="auto">
          <a:xfrm>
            <a:off x="4678363" y="188913"/>
            <a:ext cx="4465637" cy="1584325"/>
          </a:xfrm>
          <a:prstGeom prst="ellipse">
            <a:avLst/>
          </a:prstGeom>
          <a:solidFill>
            <a:srgbClr val="BDFFDE"/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 i="1">
                <a:solidFill>
                  <a:schemeClr val="tx2"/>
                </a:solidFill>
              </a:rPr>
              <a:t>Теплосчетчики </a:t>
            </a:r>
            <a:br>
              <a:rPr lang="ru-RU" sz="1600" b="1" i="1">
                <a:solidFill>
                  <a:schemeClr val="tx2"/>
                </a:solidFill>
              </a:rPr>
            </a:br>
            <a:r>
              <a:rPr lang="ru-RU" sz="1600" b="1" i="1">
                <a:solidFill>
                  <a:schemeClr val="tx2"/>
                </a:solidFill>
              </a:rPr>
              <a:t>и системы измерения тепловой энергии </a:t>
            </a:r>
            <a:br>
              <a:rPr lang="ru-RU" sz="1600" b="1" i="1">
                <a:solidFill>
                  <a:schemeClr val="tx2"/>
                </a:solidFill>
              </a:rPr>
            </a:br>
            <a:r>
              <a:rPr lang="ru-RU" sz="1600" b="1" i="1">
                <a:solidFill>
                  <a:schemeClr val="tx2"/>
                </a:solidFill>
              </a:rPr>
              <a:t>в России</a:t>
            </a:r>
          </a:p>
        </p:txBody>
      </p:sp>
      <p:sp>
        <p:nvSpPr>
          <p:cNvPr id="51" name="Нижний колонтитул 5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С- Петербург 2017</a:t>
            </a:r>
            <a:endParaRPr lang="ru-RU"/>
          </a:p>
        </p:txBody>
      </p:sp>
    </p:spTree>
  </p:cSld>
  <p:clrMapOvr>
    <a:masterClrMapping/>
  </p:clrMapOvr>
  <p:transition advTm="32407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E9B0-387E-4E95-AD1A-565A3880CDAC}" type="slidenum">
              <a:rPr lang="ru-RU" altLang="en-US"/>
              <a:pPr/>
              <a:t>8</a:t>
            </a:fld>
            <a:endParaRPr lang="ru-RU" altLang="en-US"/>
          </a:p>
        </p:txBody>
      </p:sp>
      <p:grpSp>
        <p:nvGrpSpPr>
          <p:cNvPr id="2" name="Group 49"/>
          <p:cNvGrpSpPr>
            <a:grpSpLocks noChangeAspect="1"/>
          </p:cNvGrpSpPr>
          <p:nvPr/>
        </p:nvGrpSpPr>
        <p:grpSpPr bwMode="auto">
          <a:xfrm>
            <a:off x="539552" y="260648"/>
            <a:ext cx="8064500" cy="4936438"/>
            <a:chOff x="2562" y="409"/>
            <a:chExt cx="6777" cy="6018"/>
          </a:xfrm>
        </p:grpSpPr>
        <p:sp>
          <p:nvSpPr>
            <p:cNvPr id="17458" name="AutoShape 50"/>
            <p:cNvSpPr>
              <a:spLocks noChangeAspect="1" noChangeArrowheads="1"/>
            </p:cNvSpPr>
            <p:nvPr/>
          </p:nvSpPr>
          <p:spPr bwMode="auto">
            <a:xfrm>
              <a:off x="2562" y="409"/>
              <a:ext cx="6777" cy="6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59" name="Rectangle 51"/>
            <p:cNvSpPr>
              <a:spLocks noChangeArrowheads="1"/>
            </p:cNvSpPr>
            <p:nvPr/>
          </p:nvSpPr>
          <p:spPr bwMode="auto">
            <a:xfrm>
              <a:off x="4135" y="1725"/>
              <a:ext cx="1412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60" name="Rectangle 52"/>
            <p:cNvSpPr>
              <a:spLocks noChangeArrowheads="1"/>
            </p:cNvSpPr>
            <p:nvPr/>
          </p:nvSpPr>
          <p:spPr bwMode="auto">
            <a:xfrm>
              <a:off x="4014" y="2691"/>
              <a:ext cx="706" cy="278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4922" y="2691"/>
              <a:ext cx="706" cy="27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62" name="Rectangle 54"/>
            <p:cNvSpPr>
              <a:spLocks noChangeArrowheads="1"/>
            </p:cNvSpPr>
            <p:nvPr/>
          </p:nvSpPr>
          <p:spPr bwMode="auto">
            <a:xfrm>
              <a:off x="4438" y="1813"/>
              <a:ext cx="421" cy="1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63" name="Rectangle 55"/>
            <p:cNvSpPr>
              <a:spLocks noChangeArrowheads="1"/>
            </p:cNvSpPr>
            <p:nvPr/>
          </p:nvSpPr>
          <p:spPr bwMode="auto">
            <a:xfrm>
              <a:off x="4962" y="4337"/>
              <a:ext cx="704" cy="28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64" name="Rectangle 56"/>
            <p:cNvSpPr>
              <a:spLocks noChangeArrowheads="1"/>
            </p:cNvSpPr>
            <p:nvPr/>
          </p:nvSpPr>
          <p:spPr bwMode="auto">
            <a:xfrm>
              <a:off x="5245" y="4199"/>
              <a:ext cx="140" cy="1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65" name="Line 57"/>
            <p:cNvSpPr>
              <a:spLocks noChangeShapeType="1"/>
            </p:cNvSpPr>
            <p:nvPr/>
          </p:nvSpPr>
          <p:spPr bwMode="auto">
            <a:xfrm flipH="1">
              <a:off x="4962" y="4199"/>
              <a:ext cx="1" cy="55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66" name="Line 58"/>
            <p:cNvSpPr>
              <a:spLocks noChangeShapeType="1"/>
            </p:cNvSpPr>
            <p:nvPr/>
          </p:nvSpPr>
          <p:spPr bwMode="auto">
            <a:xfrm>
              <a:off x="5667" y="4199"/>
              <a:ext cx="1" cy="55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67" name="Line 59"/>
            <p:cNvSpPr>
              <a:spLocks noChangeShapeType="1"/>
            </p:cNvSpPr>
            <p:nvPr/>
          </p:nvSpPr>
          <p:spPr bwMode="auto">
            <a:xfrm flipV="1">
              <a:off x="4115" y="4199"/>
              <a:ext cx="140" cy="27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68" name="Line 60"/>
            <p:cNvSpPr>
              <a:spLocks noChangeShapeType="1"/>
            </p:cNvSpPr>
            <p:nvPr/>
          </p:nvSpPr>
          <p:spPr bwMode="auto">
            <a:xfrm>
              <a:off x="3832" y="4477"/>
              <a:ext cx="113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69" name="Oval 61"/>
            <p:cNvSpPr>
              <a:spLocks noChangeArrowheads="1"/>
            </p:cNvSpPr>
            <p:nvPr/>
          </p:nvSpPr>
          <p:spPr bwMode="auto">
            <a:xfrm>
              <a:off x="4256" y="4058"/>
              <a:ext cx="141" cy="141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>
              <a:off x="5667" y="4477"/>
              <a:ext cx="11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71" name="Line 63"/>
            <p:cNvSpPr>
              <a:spLocks noChangeShapeType="1"/>
            </p:cNvSpPr>
            <p:nvPr/>
          </p:nvSpPr>
          <p:spPr bwMode="auto">
            <a:xfrm>
              <a:off x="6797" y="4477"/>
              <a:ext cx="28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72" name="Line 64"/>
            <p:cNvSpPr>
              <a:spLocks noChangeShapeType="1"/>
            </p:cNvSpPr>
            <p:nvPr/>
          </p:nvSpPr>
          <p:spPr bwMode="auto">
            <a:xfrm>
              <a:off x="6515" y="4477"/>
              <a:ext cx="1" cy="55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73" name="Line 65"/>
            <p:cNvSpPr>
              <a:spLocks noChangeShapeType="1"/>
            </p:cNvSpPr>
            <p:nvPr/>
          </p:nvSpPr>
          <p:spPr bwMode="auto">
            <a:xfrm>
              <a:off x="6515" y="5035"/>
              <a:ext cx="141" cy="13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74" name="Line 66"/>
            <p:cNvSpPr>
              <a:spLocks noChangeShapeType="1"/>
            </p:cNvSpPr>
            <p:nvPr/>
          </p:nvSpPr>
          <p:spPr bwMode="auto">
            <a:xfrm flipH="1">
              <a:off x="6515" y="5173"/>
              <a:ext cx="141" cy="1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75" name="Line 67"/>
            <p:cNvSpPr>
              <a:spLocks noChangeShapeType="1"/>
            </p:cNvSpPr>
            <p:nvPr/>
          </p:nvSpPr>
          <p:spPr bwMode="auto">
            <a:xfrm>
              <a:off x="6515" y="5591"/>
              <a:ext cx="141" cy="1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76" name="Line 68"/>
            <p:cNvSpPr>
              <a:spLocks noChangeShapeType="1"/>
            </p:cNvSpPr>
            <p:nvPr/>
          </p:nvSpPr>
          <p:spPr bwMode="auto">
            <a:xfrm flipH="1">
              <a:off x="6515" y="5731"/>
              <a:ext cx="141" cy="1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77" name="Line 69"/>
            <p:cNvSpPr>
              <a:spLocks noChangeShapeType="1"/>
            </p:cNvSpPr>
            <p:nvPr/>
          </p:nvSpPr>
          <p:spPr bwMode="auto">
            <a:xfrm>
              <a:off x="6656" y="5173"/>
              <a:ext cx="28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78" name="Line 70"/>
            <p:cNvSpPr>
              <a:spLocks noChangeShapeType="1"/>
            </p:cNvSpPr>
            <p:nvPr/>
          </p:nvSpPr>
          <p:spPr bwMode="auto">
            <a:xfrm>
              <a:off x="6656" y="5731"/>
              <a:ext cx="28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79" name="Line 71"/>
            <p:cNvSpPr>
              <a:spLocks noChangeShapeType="1"/>
            </p:cNvSpPr>
            <p:nvPr/>
          </p:nvSpPr>
          <p:spPr bwMode="auto">
            <a:xfrm flipH="1">
              <a:off x="6515" y="5871"/>
              <a:ext cx="1" cy="27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80" name="Rectangle 72"/>
            <p:cNvSpPr>
              <a:spLocks noChangeArrowheads="1"/>
            </p:cNvSpPr>
            <p:nvPr/>
          </p:nvSpPr>
          <p:spPr bwMode="auto">
            <a:xfrm>
              <a:off x="4256" y="6009"/>
              <a:ext cx="702" cy="27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81" name="Rectangle 73"/>
            <p:cNvSpPr>
              <a:spLocks noChangeArrowheads="1"/>
            </p:cNvSpPr>
            <p:nvPr/>
          </p:nvSpPr>
          <p:spPr bwMode="auto">
            <a:xfrm>
              <a:off x="4537" y="5871"/>
              <a:ext cx="141" cy="1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82" name="Line 74"/>
            <p:cNvSpPr>
              <a:spLocks noChangeShapeType="1"/>
            </p:cNvSpPr>
            <p:nvPr/>
          </p:nvSpPr>
          <p:spPr bwMode="auto">
            <a:xfrm flipH="1">
              <a:off x="4256" y="5871"/>
              <a:ext cx="1" cy="55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83" name="Line 75"/>
            <p:cNvSpPr>
              <a:spLocks noChangeShapeType="1"/>
            </p:cNvSpPr>
            <p:nvPr/>
          </p:nvSpPr>
          <p:spPr bwMode="auto">
            <a:xfrm>
              <a:off x="4959" y="5871"/>
              <a:ext cx="2" cy="55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84" name="Line 76"/>
            <p:cNvSpPr>
              <a:spLocks noChangeShapeType="1"/>
            </p:cNvSpPr>
            <p:nvPr/>
          </p:nvSpPr>
          <p:spPr bwMode="auto">
            <a:xfrm>
              <a:off x="6232" y="6149"/>
              <a:ext cx="283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85" name="Line 77"/>
            <p:cNvSpPr>
              <a:spLocks noChangeShapeType="1"/>
            </p:cNvSpPr>
            <p:nvPr/>
          </p:nvSpPr>
          <p:spPr bwMode="auto">
            <a:xfrm>
              <a:off x="4962" y="6149"/>
              <a:ext cx="127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86" name="Line 78"/>
            <p:cNvSpPr>
              <a:spLocks noChangeShapeType="1"/>
            </p:cNvSpPr>
            <p:nvPr/>
          </p:nvSpPr>
          <p:spPr bwMode="auto">
            <a:xfrm flipH="1">
              <a:off x="3551" y="6149"/>
              <a:ext cx="7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87" name="Line 79"/>
            <p:cNvSpPr>
              <a:spLocks noChangeShapeType="1"/>
            </p:cNvSpPr>
            <p:nvPr/>
          </p:nvSpPr>
          <p:spPr bwMode="auto">
            <a:xfrm>
              <a:off x="6515" y="5313"/>
              <a:ext cx="1" cy="27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88" name="Line 80"/>
            <p:cNvSpPr>
              <a:spLocks noChangeShapeType="1"/>
            </p:cNvSpPr>
            <p:nvPr/>
          </p:nvSpPr>
          <p:spPr bwMode="auto">
            <a:xfrm flipH="1" flipV="1">
              <a:off x="5526" y="5871"/>
              <a:ext cx="141" cy="27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89" name="Oval 81"/>
            <p:cNvSpPr>
              <a:spLocks noChangeArrowheads="1"/>
            </p:cNvSpPr>
            <p:nvPr/>
          </p:nvSpPr>
          <p:spPr bwMode="auto">
            <a:xfrm>
              <a:off x="5385" y="5731"/>
              <a:ext cx="141" cy="140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90" name="Line 82"/>
            <p:cNvSpPr>
              <a:spLocks noChangeShapeType="1"/>
            </p:cNvSpPr>
            <p:nvPr/>
          </p:nvSpPr>
          <p:spPr bwMode="auto">
            <a:xfrm>
              <a:off x="3687" y="4477"/>
              <a:ext cx="14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91" name="Line 83"/>
            <p:cNvSpPr>
              <a:spLocks noChangeShapeType="1"/>
            </p:cNvSpPr>
            <p:nvPr/>
          </p:nvSpPr>
          <p:spPr bwMode="auto">
            <a:xfrm flipH="1">
              <a:off x="3551" y="4477"/>
              <a:ext cx="14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92" name="Line 84"/>
            <p:cNvSpPr>
              <a:spLocks noChangeShapeType="1"/>
            </p:cNvSpPr>
            <p:nvPr/>
          </p:nvSpPr>
          <p:spPr bwMode="auto">
            <a:xfrm flipV="1">
              <a:off x="4398" y="2943"/>
              <a:ext cx="1" cy="1115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93" name="Line 85"/>
            <p:cNvSpPr>
              <a:spLocks noChangeShapeType="1"/>
            </p:cNvSpPr>
            <p:nvPr/>
          </p:nvSpPr>
          <p:spPr bwMode="auto">
            <a:xfrm flipV="1">
              <a:off x="5245" y="3919"/>
              <a:ext cx="1" cy="278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94" name="AutoShape 86"/>
            <p:cNvSpPr>
              <a:spLocks/>
            </p:cNvSpPr>
            <p:nvPr/>
          </p:nvSpPr>
          <p:spPr bwMode="auto">
            <a:xfrm>
              <a:off x="7080" y="4197"/>
              <a:ext cx="141" cy="1952"/>
            </a:xfrm>
            <a:prstGeom prst="rightBrace">
              <a:avLst>
                <a:gd name="adj1" fmla="val 115366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95" name="Text Box 87"/>
            <p:cNvSpPr txBox="1">
              <a:spLocks noChangeArrowheads="1"/>
            </p:cNvSpPr>
            <p:nvPr/>
          </p:nvSpPr>
          <p:spPr bwMode="auto">
            <a:xfrm>
              <a:off x="7362" y="5033"/>
              <a:ext cx="1834" cy="41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000"/>
                <a:t>Отбор  теплоносителя</a:t>
              </a:r>
              <a:endParaRPr lang="ru-RU"/>
            </a:p>
          </p:txBody>
        </p:sp>
        <p:sp>
          <p:nvSpPr>
            <p:cNvPr id="17496" name="Text Box 88"/>
            <p:cNvSpPr txBox="1">
              <a:spLocks noChangeArrowheads="1"/>
            </p:cNvSpPr>
            <p:nvPr/>
          </p:nvSpPr>
          <p:spPr bwMode="auto">
            <a:xfrm>
              <a:off x="3692" y="4058"/>
              <a:ext cx="423" cy="27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/>
                <a:t>t</a:t>
              </a:r>
              <a:r>
                <a:rPr lang="en-US" sz="1000" baseline="-25000"/>
                <a:t>1</a:t>
              </a:r>
              <a:endParaRPr lang="ru-RU"/>
            </a:p>
          </p:txBody>
        </p:sp>
        <p:sp>
          <p:nvSpPr>
            <p:cNvPr id="17497" name="Text Box 89"/>
            <p:cNvSpPr txBox="1">
              <a:spLocks noChangeArrowheads="1"/>
            </p:cNvSpPr>
            <p:nvPr/>
          </p:nvSpPr>
          <p:spPr bwMode="auto">
            <a:xfrm>
              <a:off x="5668" y="5731"/>
              <a:ext cx="423" cy="27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/>
                <a:t>t</a:t>
              </a:r>
              <a:r>
                <a:rPr lang="en-US" sz="1000" baseline="-25000"/>
                <a:t>2</a:t>
              </a:r>
              <a:endParaRPr lang="ru-RU"/>
            </a:p>
          </p:txBody>
        </p:sp>
        <p:sp>
          <p:nvSpPr>
            <p:cNvPr id="17498" name="Text Box 90"/>
            <p:cNvSpPr txBox="1">
              <a:spLocks noChangeArrowheads="1"/>
            </p:cNvSpPr>
            <p:nvPr/>
          </p:nvSpPr>
          <p:spPr bwMode="auto">
            <a:xfrm>
              <a:off x="5386" y="3919"/>
              <a:ext cx="565" cy="27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/>
                <a:t>M</a:t>
              </a:r>
              <a:r>
                <a:rPr lang="en-US" sz="1000" baseline="-25000"/>
                <a:t>1</a:t>
              </a:r>
              <a:endParaRPr lang="ru-RU"/>
            </a:p>
          </p:txBody>
        </p:sp>
        <p:sp>
          <p:nvSpPr>
            <p:cNvPr id="17499" name="Text Box 91"/>
            <p:cNvSpPr txBox="1">
              <a:spLocks noChangeArrowheads="1"/>
            </p:cNvSpPr>
            <p:nvPr/>
          </p:nvSpPr>
          <p:spPr bwMode="auto">
            <a:xfrm>
              <a:off x="3692" y="5591"/>
              <a:ext cx="565" cy="2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/>
                <a:t>M</a:t>
              </a:r>
              <a:r>
                <a:rPr lang="en-US" sz="1000" baseline="-25000"/>
                <a:t>2</a:t>
              </a:r>
              <a:endParaRPr lang="ru-RU"/>
            </a:p>
          </p:txBody>
        </p:sp>
        <p:sp>
          <p:nvSpPr>
            <p:cNvPr id="17500" name="Line 92"/>
            <p:cNvSpPr>
              <a:spLocks noChangeShapeType="1"/>
            </p:cNvSpPr>
            <p:nvPr/>
          </p:nvSpPr>
          <p:spPr bwMode="auto">
            <a:xfrm flipH="1">
              <a:off x="4539" y="3919"/>
              <a:ext cx="706" cy="1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501" name="Line 93"/>
            <p:cNvSpPr>
              <a:spLocks noChangeShapeType="1"/>
            </p:cNvSpPr>
            <p:nvPr/>
          </p:nvSpPr>
          <p:spPr bwMode="auto">
            <a:xfrm flipV="1">
              <a:off x="4539" y="2943"/>
              <a:ext cx="1" cy="97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502" name="Line 94"/>
            <p:cNvSpPr>
              <a:spLocks noChangeShapeType="1"/>
            </p:cNvSpPr>
            <p:nvPr/>
          </p:nvSpPr>
          <p:spPr bwMode="auto">
            <a:xfrm>
              <a:off x="4962" y="2943"/>
              <a:ext cx="1" cy="41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503" name="Line 95"/>
            <p:cNvSpPr>
              <a:spLocks noChangeShapeType="1"/>
            </p:cNvSpPr>
            <p:nvPr/>
          </p:nvSpPr>
          <p:spPr bwMode="auto">
            <a:xfrm flipV="1">
              <a:off x="4539" y="5173"/>
              <a:ext cx="1" cy="6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504" name="Line 96"/>
            <p:cNvSpPr>
              <a:spLocks noChangeShapeType="1"/>
            </p:cNvSpPr>
            <p:nvPr/>
          </p:nvSpPr>
          <p:spPr bwMode="auto">
            <a:xfrm>
              <a:off x="4539" y="5173"/>
              <a:ext cx="1553" cy="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505" name="Line 97"/>
            <p:cNvSpPr>
              <a:spLocks noChangeShapeType="1"/>
            </p:cNvSpPr>
            <p:nvPr/>
          </p:nvSpPr>
          <p:spPr bwMode="auto">
            <a:xfrm flipV="1">
              <a:off x="6092" y="3361"/>
              <a:ext cx="1" cy="181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506" name="Line 98"/>
            <p:cNvSpPr>
              <a:spLocks noChangeShapeType="1"/>
            </p:cNvSpPr>
            <p:nvPr/>
          </p:nvSpPr>
          <p:spPr bwMode="auto">
            <a:xfrm>
              <a:off x="4962" y="3361"/>
              <a:ext cx="1130" cy="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507" name="Line 99"/>
            <p:cNvSpPr>
              <a:spLocks noChangeShapeType="1"/>
            </p:cNvSpPr>
            <p:nvPr/>
          </p:nvSpPr>
          <p:spPr bwMode="auto">
            <a:xfrm>
              <a:off x="5103" y="2943"/>
              <a:ext cx="1" cy="27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508" name="Line 100"/>
            <p:cNvSpPr>
              <a:spLocks noChangeShapeType="1"/>
            </p:cNvSpPr>
            <p:nvPr/>
          </p:nvSpPr>
          <p:spPr bwMode="auto">
            <a:xfrm>
              <a:off x="5103" y="3222"/>
              <a:ext cx="1130" cy="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509" name="Line 101"/>
            <p:cNvSpPr>
              <a:spLocks noChangeShapeType="1"/>
            </p:cNvSpPr>
            <p:nvPr/>
          </p:nvSpPr>
          <p:spPr bwMode="auto">
            <a:xfrm>
              <a:off x="6233" y="3222"/>
              <a:ext cx="1" cy="250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510" name="Line 102"/>
            <p:cNvSpPr>
              <a:spLocks noChangeShapeType="1"/>
            </p:cNvSpPr>
            <p:nvPr/>
          </p:nvSpPr>
          <p:spPr bwMode="auto">
            <a:xfrm>
              <a:off x="5527" y="5731"/>
              <a:ext cx="70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511" name="Text Box 103"/>
            <p:cNvSpPr txBox="1">
              <a:spLocks noChangeArrowheads="1"/>
            </p:cNvSpPr>
            <p:nvPr/>
          </p:nvSpPr>
          <p:spPr bwMode="auto">
            <a:xfrm>
              <a:off x="2704" y="3083"/>
              <a:ext cx="1552" cy="4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000"/>
                <a:t>   </a:t>
              </a:r>
              <a:r>
                <a:rPr lang="en-US" sz="1000"/>
                <a:t>Q</a:t>
              </a:r>
              <a:r>
                <a:rPr lang="en-US" sz="1000" baseline="-25000"/>
                <a:t>1</a:t>
              </a:r>
              <a:r>
                <a:rPr lang="en-US" sz="1000"/>
                <a:t>=M</a:t>
              </a:r>
              <a:r>
                <a:rPr lang="en-US" sz="1000" baseline="-25000"/>
                <a:t>1</a:t>
              </a:r>
              <a:r>
                <a:rPr lang="en-US" sz="1000"/>
                <a:t>*(h</a:t>
              </a:r>
              <a:r>
                <a:rPr lang="en-US" sz="1000" baseline="-25000"/>
                <a:t>1</a:t>
              </a:r>
              <a:r>
                <a:rPr lang="en-US" sz="1000"/>
                <a:t>-h</a:t>
              </a:r>
              <a:r>
                <a:rPr lang="ru-RU" sz="1000" baseline="-25000"/>
                <a:t>хол. в.</a:t>
              </a:r>
              <a:r>
                <a:rPr lang="ru-RU" sz="1000"/>
                <a:t>)</a:t>
              </a:r>
              <a:endParaRPr lang="ru-RU"/>
            </a:p>
          </p:txBody>
        </p:sp>
        <p:sp>
          <p:nvSpPr>
            <p:cNvPr id="17512" name="Text Box 104"/>
            <p:cNvSpPr txBox="1">
              <a:spLocks noChangeArrowheads="1"/>
            </p:cNvSpPr>
            <p:nvPr/>
          </p:nvSpPr>
          <p:spPr bwMode="auto">
            <a:xfrm>
              <a:off x="5668" y="2665"/>
              <a:ext cx="1694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/>
                <a:t>Q</a:t>
              </a:r>
              <a:r>
                <a:rPr lang="ru-RU" sz="1000" baseline="-25000"/>
                <a:t>2</a:t>
              </a:r>
              <a:r>
                <a:rPr lang="en-US" sz="1000"/>
                <a:t>=M</a:t>
              </a:r>
              <a:r>
                <a:rPr lang="ru-RU" sz="1000" baseline="-25000"/>
                <a:t>2</a:t>
              </a:r>
              <a:r>
                <a:rPr lang="en-US" sz="1000"/>
                <a:t>*(h</a:t>
              </a:r>
              <a:r>
                <a:rPr lang="ru-RU" sz="1000" baseline="-25000"/>
                <a:t>2</a:t>
              </a:r>
              <a:r>
                <a:rPr lang="en-US" sz="1000"/>
                <a:t>-h</a:t>
              </a:r>
              <a:r>
                <a:rPr lang="ru-RU" sz="1000" baseline="-25000"/>
                <a:t>хол. в.</a:t>
              </a:r>
              <a:r>
                <a:rPr lang="ru-RU" sz="1000"/>
                <a:t>)</a:t>
              </a:r>
              <a:endParaRPr lang="ru-RU"/>
            </a:p>
          </p:txBody>
        </p:sp>
        <p:sp>
          <p:nvSpPr>
            <p:cNvPr id="17513" name="Text Box 105"/>
            <p:cNvSpPr txBox="1">
              <a:spLocks noChangeArrowheads="1"/>
            </p:cNvSpPr>
            <p:nvPr/>
          </p:nvSpPr>
          <p:spPr bwMode="auto">
            <a:xfrm>
              <a:off x="4256" y="1199"/>
              <a:ext cx="1129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/>
                <a:t>Q</a:t>
              </a:r>
              <a:r>
                <a:rPr lang="en-US" sz="1000" baseline="-25000">
                  <a:sym typeface="Symbol" pitchFamily="18" charset="2"/>
                </a:rPr>
                <a:t></a:t>
              </a:r>
              <a:r>
                <a:rPr lang="ru-RU" sz="1000" baseline="-25000"/>
                <a:t> </a:t>
              </a:r>
              <a:r>
                <a:rPr lang="en-US" sz="1000"/>
                <a:t>=</a:t>
              </a:r>
              <a:r>
                <a:rPr lang="ru-RU" sz="1000"/>
                <a:t> </a:t>
              </a:r>
              <a:r>
                <a:rPr lang="en-US" sz="1000"/>
                <a:t>Q</a:t>
              </a:r>
              <a:r>
                <a:rPr lang="en-US" sz="1000" baseline="-25000"/>
                <a:t>1</a:t>
              </a:r>
              <a:r>
                <a:rPr lang="en-US" sz="1000"/>
                <a:t> – Q</a:t>
              </a:r>
              <a:r>
                <a:rPr lang="en-US" sz="1000" baseline="-25000"/>
                <a:t>2</a:t>
              </a:r>
              <a:endParaRPr lang="ru-RU"/>
            </a:p>
          </p:txBody>
        </p:sp>
      </p:grpSp>
      <p:sp>
        <p:nvSpPr>
          <p:cNvPr id="17514" name="Text Box 106"/>
          <p:cNvSpPr txBox="1">
            <a:spLocks noChangeArrowheads="1"/>
          </p:cNvSpPr>
          <p:nvPr/>
        </p:nvSpPr>
        <p:spPr bwMode="auto">
          <a:xfrm>
            <a:off x="179388" y="5516563"/>
            <a:ext cx="8642350" cy="1061829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Рис. 2.  Система отопления с отбором горячей воды. Измерительные компоненты каналов измерительной системы – теплосчетчики</a:t>
            </a:r>
            <a:r>
              <a:rPr lang="ru-RU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ru-RU" dirty="0" smtClean="0"/>
              <a:t>(Прямые измерения тепловой энергии)</a:t>
            </a:r>
            <a:endParaRPr lang="ru-RU" dirty="0"/>
          </a:p>
        </p:txBody>
      </p:sp>
      <p:sp>
        <p:nvSpPr>
          <p:cNvPr id="17515" name="Oval 107"/>
          <p:cNvSpPr>
            <a:spLocks noChangeArrowheads="1"/>
          </p:cNvSpPr>
          <p:nvPr/>
        </p:nvSpPr>
        <p:spPr bwMode="auto">
          <a:xfrm>
            <a:off x="4499993" y="188913"/>
            <a:ext cx="4644008" cy="1584325"/>
          </a:xfrm>
          <a:prstGeom prst="ellipse">
            <a:avLst/>
          </a:prstGeom>
          <a:solidFill>
            <a:srgbClr val="BDFFDE"/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 i="1">
                <a:solidFill>
                  <a:schemeClr val="tx2"/>
                </a:solidFill>
              </a:rPr>
              <a:t>Теплосчетчики </a:t>
            </a:r>
            <a:br>
              <a:rPr lang="ru-RU" sz="1600" b="1" i="1">
                <a:solidFill>
                  <a:schemeClr val="tx2"/>
                </a:solidFill>
              </a:rPr>
            </a:br>
            <a:r>
              <a:rPr lang="ru-RU" sz="1600" b="1" i="1">
                <a:solidFill>
                  <a:schemeClr val="tx2"/>
                </a:solidFill>
              </a:rPr>
              <a:t>и системы измерения тепловой энергии </a:t>
            </a:r>
            <a:br>
              <a:rPr lang="ru-RU" sz="1600" b="1" i="1">
                <a:solidFill>
                  <a:schemeClr val="tx2"/>
                </a:solidFill>
              </a:rPr>
            </a:br>
            <a:r>
              <a:rPr lang="ru-RU" sz="1600" b="1" i="1">
                <a:solidFill>
                  <a:schemeClr val="tx2"/>
                </a:solidFill>
              </a:rPr>
              <a:t>в России</a:t>
            </a:r>
          </a:p>
        </p:txBody>
      </p:sp>
      <p:cxnSp>
        <p:nvCxnSpPr>
          <p:cNvPr id="64" name="Прямая соединительная линия 63"/>
          <p:cNvCxnSpPr>
            <a:stCxn id="17460" idx="0"/>
          </p:cNvCxnSpPr>
          <p:nvPr/>
        </p:nvCxnSpPr>
        <p:spPr>
          <a:xfrm flipV="1">
            <a:off x="2687609" y="1700420"/>
            <a:ext cx="11985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3779912" y="1700808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Нижний колонтитул 6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С- Петербург 2017</a:t>
            </a:r>
            <a:endParaRPr lang="ru-RU"/>
          </a:p>
        </p:txBody>
      </p:sp>
    </p:spTree>
  </p:cSld>
  <p:clrMapOvr>
    <a:masterClrMapping/>
  </p:clrMapOvr>
  <p:transition advTm="31455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С- Петербург 2017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102D-272B-48AE-860D-44ABB92BC1F6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63688" y="1124744"/>
            <a:ext cx="2232248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Единый теплосчетчик</a:t>
            </a:r>
          </a:p>
          <a:p>
            <a:r>
              <a:rPr lang="ru-RU" sz="1200" dirty="0" smtClean="0"/>
              <a:t>(не имеет отделяемых составных элементов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860032" y="1052736"/>
            <a:ext cx="2448272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Комбинированный теплосчетчик</a:t>
            </a:r>
          </a:p>
          <a:p>
            <a:pPr algn="ctr"/>
            <a:r>
              <a:rPr lang="ru-RU" sz="1200" dirty="0" smtClean="0"/>
              <a:t>Составные части:</a:t>
            </a:r>
          </a:p>
          <a:p>
            <a:pPr algn="ctr">
              <a:buFontTx/>
              <a:buChar char="-"/>
            </a:pPr>
            <a:r>
              <a:rPr lang="ru-RU" sz="1200" dirty="0" smtClean="0"/>
              <a:t>датчик расхода</a:t>
            </a:r>
          </a:p>
          <a:p>
            <a:pPr algn="ctr">
              <a:buFontTx/>
              <a:buChar char="-"/>
            </a:pPr>
            <a:r>
              <a:rPr lang="ru-RU" sz="1200" dirty="0" smtClean="0"/>
              <a:t> пара термометров (</a:t>
            </a:r>
            <a:r>
              <a:rPr lang="ru-RU" sz="1200" i="1" dirty="0" smtClean="0"/>
              <a:t>или один</a:t>
            </a:r>
            <a:r>
              <a:rPr lang="ru-RU" sz="1200" dirty="0" smtClean="0"/>
              <a:t>)</a:t>
            </a:r>
          </a:p>
          <a:p>
            <a:pPr algn="ctr">
              <a:buFontTx/>
              <a:buChar char="-"/>
            </a:pPr>
            <a:r>
              <a:rPr lang="ru-RU" sz="1200" dirty="0" smtClean="0"/>
              <a:t>- вычислитель</a:t>
            </a:r>
            <a:endParaRPr lang="ru-RU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1259632" y="404664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</a:rPr>
              <a:t>Концепция – теплосчетчик – измерительный прибор</a:t>
            </a:r>
          </a:p>
          <a:p>
            <a:pPr algn="ctr"/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</a:rPr>
              <a:t>ГОСТ Р ЕН 1434-1-2011</a:t>
            </a:r>
            <a:endParaRPr lang="ru-RU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31640" y="2852936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Концепция – теплосчетчик – измерительная система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ГОСТ Р 51649-2014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19872" y="3573016"/>
            <a:ext cx="18002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Вычислитель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187624" y="5301208"/>
            <a:ext cx="1512168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Датчик расхода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2843808" y="5301208"/>
            <a:ext cx="1512168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Термометр 1</a:t>
            </a:r>
            <a:endParaRPr lang="ru-RU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4499992" y="5301208"/>
            <a:ext cx="1512168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Термометр 2</a:t>
            </a:r>
            <a:endParaRPr lang="ru-RU" sz="1200" dirty="0"/>
          </a:p>
        </p:txBody>
      </p:sp>
      <p:cxnSp>
        <p:nvCxnSpPr>
          <p:cNvPr id="24" name="Прямая соединительная линия 23"/>
          <p:cNvCxnSpPr>
            <a:stCxn id="20" idx="0"/>
          </p:cNvCxnSpPr>
          <p:nvPr/>
        </p:nvCxnSpPr>
        <p:spPr>
          <a:xfrm flipV="1">
            <a:off x="1943708" y="3933056"/>
            <a:ext cx="1620180" cy="13681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21" idx="0"/>
          </p:cNvCxnSpPr>
          <p:nvPr/>
        </p:nvCxnSpPr>
        <p:spPr>
          <a:xfrm flipV="1">
            <a:off x="3599892" y="3933056"/>
            <a:ext cx="468052" cy="13681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22" idx="0"/>
          </p:cNvCxnSpPr>
          <p:nvPr/>
        </p:nvCxnSpPr>
        <p:spPr>
          <a:xfrm flipH="1" flipV="1">
            <a:off x="4788024" y="3933056"/>
            <a:ext cx="468052" cy="13681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228184" y="3573016"/>
            <a:ext cx="15841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Измерительно-вычислительный компонент</a:t>
            </a:r>
          </a:p>
          <a:p>
            <a:endParaRPr lang="ru-RU" sz="1200" dirty="0" smtClean="0"/>
          </a:p>
          <a:p>
            <a:r>
              <a:rPr lang="ru-RU" sz="1200" dirty="0" smtClean="0"/>
              <a:t>Связующие компоненты</a:t>
            </a:r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r>
              <a:rPr lang="ru-RU" sz="1200" dirty="0" smtClean="0"/>
              <a:t>Измерительные компоненты</a:t>
            </a:r>
          </a:p>
          <a:p>
            <a:endParaRPr lang="ru-RU" sz="1200" dirty="0"/>
          </a:p>
        </p:txBody>
      </p:sp>
      <p:sp>
        <p:nvSpPr>
          <p:cNvPr id="31" name="Стрелка влево 30"/>
          <p:cNvSpPr/>
          <p:nvPr/>
        </p:nvSpPr>
        <p:spPr>
          <a:xfrm>
            <a:off x="5940152" y="3861048"/>
            <a:ext cx="216024" cy="72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лево 31"/>
          <p:cNvSpPr/>
          <p:nvPr/>
        </p:nvSpPr>
        <p:spPr>
          <a:xfrm>
            <a:off x="6012160" y="4509120"/>
            <a:ext cx="216024" cy="72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лево 32"/>
          <p:cNvSpPr/>
          <p:nvPr/>
        </p:nvSpPr>
        <p:spPr>
          <a:xfrm>
            <a:off x="6084168" y="5373216"/>
            <a:ext cx="135632" cy="636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1475656" y="2420888"/>
            <a:ext cx="5976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Для прибора определено понятие предела допускаемой погрешности</a:t>
            </a:r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115616" y="5661248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Для измерительной системы  не  определено понятие предела допускаемой погрешности. Это атрибуты измерительных каналов системы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331640" y="4005064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?</a:t>
            </a:r>
            <a:endParaRPr lang="ru-RU" sz="3600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611560" y="2852936"/>
            <a:ext cx="7776864" cy="0"/>
          </a:xfrm>
          <a:prstGeom prst="line">
            <a:avLst/>
          </a:prstGeom>
          <a:ln w="508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333</TotalTime>
  <Words>699</Words>
  <Application>Microsoft Office PowerPoint</Application>
  <PresentationFormat>Экран (4:3)</PresentationFormat>
  <Paragraphs>119</Paragraphs>
  <Slides>11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Открытая</vt:lpstr>
      <vt:lpstr>Формула</vt:lpstr>
      <vt:lpstr>Коммерческому учету тепловой энергии – единую приборную базу</vt:lpstr>
      <vt:lpstr>Слайд 2</vt:lpstr>
      <vt:lpstr>Слайд 3</vt:lpstr>
      <vt:lpstr>Слайд 4</vt:lpstr>
      <vt:lpstr>Слайд 5</vt:lpstr>
      <vt:lpstr>Теплосчетчики: назад, к простым приборам?</vt:lpstr>
      <vt:lpstr>Слайд 7</vt:lpstr>
      <vt:lpstr>Слайд 8</vt:lpstr>
      <vt:lpstr>Слайд 9</vt:lpstr>
      <vt:lpstr>Слайд 10</vt:lpstr>
      <vt:lpstr>Из Приказа  МинПромТорга от 21 января 2011 г. N 57 ОБ УТВЕРЖДЕНИИ МЕТОДИЧЕСКИХ РЕКОМЕНДАЦИЙ ПО ТЕХНИЧЕСКИМ ТРЕБОВАНИЯМ К СИСТЕМАМ И ПРИБОРАМ УЧЕТА ВОДЫ, ГАЗА, ТЕПЛОВОЙ ЭНЕРГИИ, ЭЛЕКТРИЧЕСКОЙ ЭНЕРГИИ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medvedev</dc:creator>
  <cp:lastModifiedBy>0</cp:lastModifiedBy>
  <cp:revision>46</cp:revision>
  <dcterms:created xsi:type="dcterms:W3CDTF">2017-05-11T08:27:00Z</dcterms:created>
  <dcterms:modified xsi:type="dcterms:W3CDTF">2017-05-17T08:00:10Z</dcterms:modified>
</cp:coreProperties>
</file>