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7" r:id="rId1"/>
    <p:sldMasterId id="2147484201" r:id="rId2"/>
    <p:sldMasterId id="2147484391" r:id="rId3"/>
  </p:sldMasterIdLst>
  <p:notesMasterIdLst>
    <p:notesMasterId r:id="rId14"/>
  </p:notesMasterIdLst>
  <p:handoutMasterIdLst>
    <p:handoutMasterId r:id="rId15"/>
  </p:handoutMasterIdLst>
  <p:sldIdLst>
    <p:sldId id="560" r:id="rId4"/>
    <p:sldId id="689" r:id="rId5"/>
    <p:sldId id="687" r:id="rId6"/>
    <p:sldId id="688" r:id="rId7"/>
    <p:sldId id="690" r:id="rId8"/>
    <p:sldId id="691" r:id="rId9"/>
    <p:sldId id="695" r:id="rId10"/>
    <p:sldId id="694" r:id="rId11"/>
    <p:sldId id="693" r:id="rId12"/>
    <p:sldId id="633" r:id="rId13"/>
  </p:sldIdLst>
  <p:sldSz cx="10693400" cy="756126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93713" indent="3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92188" indent="3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89075" indent="3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85963" indent="47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2" userDrawn="1">
          <p15:clr>
            <a:srgbClr val="A4A3A4"/>
          </p15:clr>
        </p15:guide>
        <p15:guide id="2" pos="3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EE5A6"/>
    <a:srgbClr val="FF6600"/>
    <a:srgbClr val="CC3300"/>
    <a:srgbClr val="FDDF03"/>
    <a:srgbClr val="FFFFFF"/>
    <a:srgbClr val="8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1" autoAdjust="0"/>
    <p:restoredTop sz="94118" autoAdjust="0"/>
  </p:normalViewPr>
  <p:slideViewPr>
    <p:cSldViewPr>
      <p:cViewPr varScale="1">
        <p:scale>
          <a:sx n="65" d="100"/>
          <a:sy n="65" d="100"/>
        </p:scale>
        <p:origin x="1440" y="66"/>
      </p:cViewPr>
      <p:guideLst>
        <p:guide orient="horz" pos="702"/>
        <p:guide pos="3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62" y="-114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8578DB6-1D36-4605-B64E-B3E15FDFA092}" type="datetime1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3B837AA-4B02-4525-A857-BADCE5080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450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C1886EE-0158-4A7D-B15A-9C955D15743F}" type="datetime1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2638" y="739775"/>
            <a:ext cx="523398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5FCD521-A890-4DCB-9F49-0C665623E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123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937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9218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4890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9859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486151" algn="l" defTabSz="994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3383" algn="l" defTabSz="994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0614" algn="l" defTabSz="994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77843" algn="l" defTabSz="994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3CF9955-F1F6-4E4A-B232-EA8DA02B8A8C}" type="slidenum">
              <a:rPr lang="ru-RU" altLang="ru-RU" smtClean="0">
                <a:latin typeface="Arial" charset="0"/>
              </a:rPr>
              <a:pPr/>
              <a:t>2</a:t>
            </a:fld>
            <a:endParaRPr lang="ru-RU" alt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988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8FBF67E-9351-4070-B28D-0BC91E8CBAD5}" type="slidenum">
              <a:rPr lang="ru-RU" altLang="ru-RU" sz="1200" smtClean="0"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ru-RU" altLang="ru-RU" sz="12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681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8FBF67E-9351-4070-B28D-0BC91E8CBAD5}" type="slidenum">
              <a:rPr lang="ru-RU" altLang="ru-RU" sz="1200" smtClean="0">
                <a:latin typeface="Arial" charset="0"/>
              </a:rPr>
              <a:pPr>
                <a:spcBef>
                  <a:spcPct val="0"/>
                </a:spcBef>
              </a:pPr>
              <a:t>4</a:t>
            </a:fld>
            <a:endParaRPr lang="ru-RU" altLang="ru-RU" sz="12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804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8FBF67E-9351-4070-B28D-0BC91E8CBAD5}" type="slidenum">
              <a:rPr lang="ru-RU" altLang="ru-RU" sz="1200" smtClean="0">
                <a:latin typeface="Arial" charset="0"/>
              </a:rPr>
              <a:pPr>
                <a:spcBef>
                  <a:spcPct val="0"/>
                </a:spcBef>
              </a:pPr>
              <a:t>5</a:t>
            </a:fld>
            <a:endParaRPr lang="ru-RU" altLang="ru-RU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382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8FBF67E-9351-4070-B28D-0BC91E8CBAD5}" type="slidenum">
              <a:rPr lang="ru-RU" altLang="ru-RU" sz="1200" smtClean="0">
                <a:latin typeface="Arial" charset="0"/>
              </a:rPr>
              <a:pPr>
                <a:spcBef>
                  <a:spcPct val="0"/>
                </a:spcBef>
              </a:pPr>
              <a:t>6</a:t>
            </a:fld>
            <a:endParaRPr lang="ru-RU" altLang="ru-RU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7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8FBF67E-9351-4070-B28D-0BC91E8CBAD5}" type="slidenum">
              <a:rPr lang="ru-RU" altLang="ru-RU" sz="1200" smtClean="0"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lang="ru-RU" altLang="ru-RU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5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8FBF67E-9351-4070-B28D-0BC91E8CBAD5}" type="slidenum">
              <a:rPr lang="ru-RU" altLang="ru-RU" sz="1200" smtClean="0">
                <a:latin typeface="Arial" charset="0"/>
              </a:rPr>
              <a:pPr>
                <a:spcBef>
                  <a:spcPct val="0"/>
                </a:spcBef>
              </a:pPr>
              <a:t>8</a:t>
            </a:fld>
            <a:endParaRPr lang="ru-RU" altLang="ru-RU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33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8FBF67E-9351-4070-B28D-0BC91E8CBAD5}" type="slidenum">
              <a:rPr lang="ru-RU" altLang="ru-RU" sz="1200" smtClean="0">
                <a:latin typeface="Arial" charset="0"/>
              </a:rPr>
              <a:pPr>
                <a:spcBef>
                  <a:spcPct val="0"/>
                </a:spcBef>
              </a:pPr>
              <a:t>9</a:t>
            </a:fld>
            <a:endParaRPr lang="ru-RU" altLang="ru-RU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359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3CF9955-F1F6-4E4A-B232-EA8DA02B8A8C}" type="slidenum">
              <a:rPr lang="ru-RU" altLang="ru-RU" smtClean="0">
                <a:latin typeface="Arial" charset="0"/>
              </a:rPr>
              <a:pPr/>
              <a:t>10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27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7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25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49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20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43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37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74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50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19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693397" cy="941787"/>
          </a:xfrm>
          <a:prstGeom prst="rect">
            <a:avLst/>
          </a:prstGeom>
        </p:spPr>
      </p:pic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287338" y="7092950"/>
            <a:ext cx="50482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72" tIns="43637" rIns="87272" bIns="43637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B505C47-CEAD-4E0F-98A6-EBEE47D11AE0}" type="slidenum">
              <a:rPr lang="ru-RU" sz="1000" smtClean="0"/>
              <a:pPr algn="l">
                <a:defRPr/>
              </a:pPr>
              <a:t>‹#›</a:t>
            </a:fld>
            <a:endParaRPr lang="ru-RU" sz="1000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323850" y="7042150"/>
            <a:ext cx="10082213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 txBox="1">
            <a:spLocks/>
          </p:cNvSpPr>
          <p:nvPr userDrawn="1"/>
        </p:nvSpPr>
        <p:spPr bwMode="auto">
          <a:xfrm>
            <a:off x="522288" y="7092950"/>
            <a:ext cx="9472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cs typeface="Arial" charset="0"/>
              </a:rPr>
              <a:t>Круглый стол «КОММЕРЧЕСКИЙ</a:t>
            </a:r>
            <a:r>
              <a:rPr lang="ru-RU" altLang="ru-RU" sz="800" b="1" baseline="0" dirty="0" smtClean="0">
                <a:solidFill>
                  <a:srgbClr val="C00000"/>
                </a:solidFill>
                <a:cs typeface="Arial" charset="0"/>
              </a:rPr>
              <a:t> УЧЕТ ЭНЕРГОНОСИТЕЛЕЙ»</a:t>
            </a:r>
            <a:r>
              <a:rPr lang="ru-RU" altLang="ru-RU" sz="800" b="1" dirty="0" smtClean="0">
                <a:solidFill>
                  <a:srgbClr val="C00000"/>
                </a:solidFill>
                <a:cs typeface="Arial" charset="0"/>
              </a:rPr>
              <a:t>   </a:t>
            </a:r>
            <a:r>
              <a:rPr lang="ru-RU" sz="800" dirty="0" smtClean="0">
                <a:solidFill>
                  <a:srgbClr val="FF9900"/>
                </a:solidFill>
                <a:cs typeface="Arial" pitchFamily="34" charset="0"/>
              </a:rPr>
              <a:t> |  </a:t>
            </a:r>
            <a:r>
              <a:rPr lang="en-US" sz="800" dirty="0" smtClean="0">
                <a:solidFill>
                  <a:srgbClr val="FF9900"/>
                </a:solidFill>
                <a:cs typeface="Arial" pitchFamily="34" charset="0"/>
              </a:rPr>
              <a:t> </a:t>
            </a:r>
            <a:r>
              <a:rPr lang="ru-RU" sz="800" dirty="0" smtClean="0">
                <a:solidFill>
                  <a:srgbClr val="FF9900"/>
                </a:solidFill>
                <a:cs typeface="Arial" pitchFamily="34" charset="0"/>
              </a:rPr>
              <a:t>2017</a:t>
            </a:r>
          </a:p>
        </p:txBody>
      </p:sp>
      <p:pic>
        <p:nvPicPr>
          <p:cNvPr id="1027" name="Рисунок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7404"/>
          <a:stretch/>
        </p:blipFill>
        <p:spPr bwMode="auto">
          <a:xfrm>
            <a:off x="9708617" y="7073245"/>
            <a:ext cx="727945" cy="28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</p:sldLayoutIdLst>
  <p:txStyles>
    <p:titleStyle>
      <a:lvl1pPr algn="ctr" defTabSz="949325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49325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ctr" defTabSz="949325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ctr" defTabSz="949325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ctr" defTabSz="949325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436361" algn="ctr" defTabSz="949996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872723" algn="ctr" defTabSz="949996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309083" algn="ctr" defTabSz="949996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745445" algn="ctr" defTabSz="949996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5600" indent="-355600" algn="l" defTabSz="9493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69938" indent="-296863" algn="l" defTabSz="9493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450" indent="-234950" algn="l" defTabSz="9493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0525" indent="-234950" algn="l" defTabSz="9493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6775" indent="-234950" algn="l" defTabSz="9493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3346" indent="-237577" algn="l" defTabSz="95030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88499" indent="-237577" algn="l" defTabSz="95030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653" indent="-237577" algn="l" defTabSz="95030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38806" indent="-237577" algn="l" defTabSz="95030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03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5153" algn="l" defTabSz="9503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307" algn="l" defTabSz="9503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25460" algn="l" defTabSz="9503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00615" algn="l" defTabSz="9503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375769" algn="l" defTabSz="9503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0922" algn="l" defTabSz="9503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26077" algn="l" defTabSz="9503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1230" algn="l" defTabSz="9503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 userDrawn="1"/>
        </p:nvSpPr>
        <p:spPr bwMode="auto">
          <a:xfrm>
            <a:off x="287338" y="7092950"/>
            <a:ext cx="50482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72" tIns="43637" rIns="87272" bIns="43637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B505C47-CEAD-4E0F-98A6-EBEE47D11AE0}" type="slidenum">
              <a:rPr lang="ru-RU" sz="1000" smtClean="0">
                <a:solidFill>
                  <a:schemeClr val="bg1"/>
                </a:solidFill>
              </a:rPr>
              <a:pPr algn="l">
                <a:defRPr/>
              </a:pPr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323850" y="7042150"/>
            <a:ext cx="100822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 txBox="1">
            <a:spLocks/>
          </p:cNvSpPr>
          <p:nvPr userDrawn="1"/>
        </p:nvSpPr>
        <p:spPr bwMode="auto">
          <a:xfrm>
            <a:off x="522288" y="7092950"/>
            <a:ext cx="9472612" cy="2476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cs typeface="Arial" charset="0"/>
              </a:rPr>
              <a:t>Круглый стол «КОММЕРЧЕСКИЙ</a:t>
            </a:r>
            <a:r>
              <a:rPr lang="ru-RU" altLang="ru-RU" sz="800" b="1" baseline="0" dirty="0" smtClean="0">
                <a:solidFill>
                  <a:srgbClr val="C00000"/>
                </a:solidFill>
                <a:cs typeface="Arial" charset="0"/>
              </a:rPr>
              <a:t> УЧЕТ ЭНЕРГОНОСИТЕЛЕЙ»</a:t>
            </a:r>
            <a:r>
              <a:rPr lang="ru-RU" altLang="ru-RU" sz="800" b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800" dirty="0" smtClean="0">
                <a:solidFill>
                  <a:schemeClr val="bg1"/>
                </a:solidFill>
                <a:cs typeface="Arial" pitchFamily="34" charset="0"/>
              </a:rPr>
              <a:t>|  </a:t>
            </a:r>
            <a:r>
              <a:rPr lang="en-US" sz="8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800" dirty="0" smtClean="0">
                <a:solidFill>
                  <a:schemeClr val="bg1"/>
                </a:solidFill>
                <a:cs typeface="Arial" pitchFamily="34" charset="0"/>
              </a:rPr>
              <a:t>2017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693397" cy="941787"/>
          </a:xfrm>
          <a:prstGeom prst="rect">
            <a:avLst/>
          </a:prstGeom>
        </p:spPr>
      </p:pic>
      <p:pic>
        <p:nvPicPr>
          <p:cNvPr id="8" name="Рисунок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52774" y="7110187"/>
            <a:ext cx="668581" cy="26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88" r:id="rId3"/>
    <p:sldLayoutId id="2147484387" r:id="rId4"/>
  </p:sldLayoutIdLst>
  <p:timing>
    <p:tnLst>
      <p:par>
        <p:cTn id="1" dur="indefinite" restart="never" nodeType="tmRoot"/>
      </p:par>
    </p:tnLst>
  </p:timing>
  <p:txStyles>
    <p:titleStyle>
      <a:lvl1pPr algn="ctr" defTabSz="949325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49325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ctr" defTabSz="949325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ctr" defTabSz="949325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ctr" defTabSz="949325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436285" algn="ctr" defTabSz="949828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872568" algn="ctr" defTabSz="949828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308852" algn="ctr" defTabSz="949828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745136" algn="ctr" defTabSz="949828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5600" indent="-355600" algn="l" defTabSz="9493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69938" indent="-296863" algn="l" defTabSz="9493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450" indent="-234950" algn="l" defTabSz="9493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0525" indent="-234950" algn="l" defTabSz="9493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6775" indent="-234950" algn="l" defTabSz="9493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884" indent="-237535" algn="l" defTabSz="95013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87954" indent="-237535" algn="l" defTabSz="95013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023" indent="-237535" algn="l" defTabSz="95013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38093" indent="-237535" algn="l" defTabSz="95013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01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5070" algn="l" defTabSz="9501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139" algn="l" defTabSz="9501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25209" algn="l" defTabSz="9501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00280" algn="l" defTabSz="9501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375349" algn="l" defTabSz="9501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0419" algn="l" defTabSz="9501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25490" algn="l" defTabSz="9501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0559" algn="l" defTabSz="9501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82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Нижний колонтитул 4"/>
          <p:cNvSpPr txBox="1">
            <a:spLocks/>
          </p:cNvSpPr>
          <p:nvPr/>
        </p:nvSpPr>
        <p:spPr bwMode="auto">
          <a:xfrm>
            <a:off x="345897" y="6752431"/>
            <a:ext cx="825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</a:rPr>
              <a:t>Круглый стол «</a:t>
            </a:r>
            <a:r>
              <a:rPr lang="ru-RU" sz="1400" cap="all" dirty="0">
                <a:solidFill>
                  <a:schemeClr val="bg1"/>
                </a:solidFill>
              </a:rPr>
              <a:t>Коммерческий учет </a:t>
            </a:r>
            <a:r>
              <a:rPr lang="ru-RU" sz="1400" cap="all" dirty="0" smtClean="0">
                <a:solidFill>
                  <a:schemeClr val="bg1"/>
                </a:solidFill>
              </a:rPr>
              <a:t>энергоносителей</a:t>
            </a:r>
            <a:r>
              <a:rPr lang="ru-RU" sz="1400" dirty="0" smtClean="0">
                <a:solidFill>
                  <a:schemeClr val="bg1"/>
                </a:solidFill>
              </a:rPr>
              <a:t>» </a:t>
            </a:r>
          </a:p>
          <a:p>
            <a:r>
              <a:rPr lang="en-US" altLang="ru-RU" b="1" dirty="0" smtClean="0">
                <a:solidFill>
                  <a:schemeClr val="bg1"/>
                </a:solidFill>
                <a:cs typeface="Arial" charset="0"/>
              </a:rPr>
              <a:t>201</a:t>
            </a:r>
            <a:r>
              <a:rPr lang="ru-RU" altLang="ru-RU" b="1" dirty="0" smtClean="0">
                <a:solidFill>
                  <a:schemeClr val="bg1"/>
                </a:solidFill>
                <a:cs typeface="Arial" charset="0"/>
              </a:rPr>
              <a:t>7</a:t>
            </a:r>
            <a:endParaRPr lang="ru-RU" altLang="ru-RU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345897" y="2942431"/>
            <a:ext cx="9934575" cy="194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69" tIns="49785" rIns="99569" bIns="497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500"/>
              </a:spcAft>
            </a:pPr>
            <a:r>
              <a:rPr lang="ru-RU" altLang="ru-RU" sz="4000" b="1" dirty="0" smtClean="0">
                <a:solidFill>
                  <a:srgbClr val="CC0000"/>
                </a:solidFill>
              </a:rPr>
              <a:t>Добросовестная конкуренция на рынке поверки или как искоренить фальсификацию.</a:t>
            </a:r>
            <a:endParaRPr lang="ru-RU" altLang="ru-RU" sz="4000" b="1" dirty="0">
              <a:solidFill>
                <a:srgbClr val="CC0000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45897" y="5076031"/>
            <a:ext cx="7902397" cy="114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69" tIns="49785" rIns="99569" bIns="497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500"/>
              </a:spcAft>
            </a:pPr>
            <a:r>
              <a:rPr lang="ru-RU" altLang="ru-RU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Генеральный директор ООО «МСК»  Малютин А.В. </a:t>
            </a:r>
            <a:endParaRPr lang="ru-RU" altLang="ru-RU" sz="3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546100" y="1809370"/>
            <a:ext cx="9542463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500" dirty="0">
                <a:solidFill>
                  <a:schemeClr val="bg1"/>
                </a:solidFill>
              </a:rPr>
              <a:t>Спасибо </a:t>
            </a:r>
          </a:p>
          <a:p>
            <a:pPr algn="ctr" eaLnBrk="1" hangingPunct="1"/>
            <a:r>
              <a:rPr lang="ru-RU" altLang="ru-RU" sz="6500" dirty="0">
                <a:solidFill>
                  <a:schemeClr val="bg1"/>
                </a:solidFill>
              </a:rPr>
              <a:t>за внимание!</a:t>
            </a:r>
            <a:endParaRPr lang="ru-RU" altLang="ru-RU" sz="33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4172" y="5077522"/>
            <a:ext cx="774065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956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Малютин Александр Васильевич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956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Генеральный директор ООО «МСК»</a:t>
            </a:r>
          </a:p>
          <a:p>
            <a:pPr defTabSz="99569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956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MAV@teplocom.spb.ru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9956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ru-RU" sz="1600" dirty="0" smtClean="0">
              <a:solidFill>
                <a:schemeClr val="bg1"/>
              </a:solidFill>
            </a:endParaRPr>
          </a:p>
          <a:p>
            <a:pPr defTabSz="9956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solidFill>
                  <a:schemeClr val="bg1"/>
                </a:solidFill>
              </a:rPr>
              <a:t>194044</a:t>
            </a:r>
            <a:r>
              <a:rPr lang="ru-RU" altLang="ru-RU" sz="1600" dirty="0">
                <a:solidFill>
                  <a:schemeClr val="bg1"/>
                </a:solidFill>
              </a:rPr>
              <a:t>, Санкт-Петербург, </a:t>
            </a:r>
            <a:br>
              <a:rPr lang="ru-RU" altLang="ru-RU" sz="1600" dirty="0">
                <a:solidFill>
                  <a:schemeClr val="bg1"/>
                </a:solidFill>
              </a:rPr>
            </a:br>
            <a:r>
              <a:rPr lang="ru-RU" altLang="ru-RU" sz="1600" dirty="0">
                <a:solidFill>
                  <a:schemeClr val="bg1"/>
                </a:solidFill>
              </a:rPr>
              <a:t>Выборгская наб., </a:t>
            </a:r>
            <a:r>
              <a:rPr lang="ru-RU" altLang="ru-RU" sz="1600" dirty="0" smtClean="0">
                <a:solidFill>
                  <a:schemeClr val="bg1"/>
                </a:solidFill>
              </a:rPr>
              <a:t>45</a:t>
            </a:r>
            <a:endParaRPr lang="ru-RU" alt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98500" y="1436501"/>
            <a:ext cx="9623425" cy="654540"/>
          </a:xfrm>
          <a:prstGeom prst="rect">
            <a:avLst/>
          </a:prstGeom>
        </p:spPr>
        <p:txBody>
          <a:bodyPr/>
          <a:lstStyle>
            <a:lvl1pPr algn="ctr" defTabSz="949157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49157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49157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49157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49157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5pPr>
            <a:lvl6pPr marL="436208" algn="ctr" defTabSz="949660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6pPr>
            <a:lvl7pPr marL="872414" algn="ctr" defTabSz="949660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7pPr>
            <a:lvl8pPr marL="1308621" algn="ctr" defTabSz="949660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8pPr>
            <a:lvl9pPr marL="1744828" algn="ctr" defTabSz="949660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Содержание: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622300" y="2438564"/>
            <a:ext cx="8763000" cy="151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69" tIns="49785" rIns="99569" bIns="49785">
            <a:spAutoFit/>
          </a:bodyPr>
          <a:lstStyle/>
          <a:p>
            <a:pPr marL="342900" indent="-342900" defTabSz="946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Парк эксплуатируемых приборов</a:t>
            </a:r>
          </a:p>
          <a:p>
            <a:pPr marL="342900" indent="-342900" defTabSz="946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Кто поверяет приборы, возможные риски</a:t>
            </a:r>
            <a:endParaRPr lang="ru-RU" sz="2400" dirty="0">
              <a:solidFill>
                <a:schemeClr val="bg1"/>
              </a:solidFill>
            </a:endParaRPr>
          </a:p>
          <a:p>
            <a:pPr marL="342900" indent="-342900" defTabSz="946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Методы решения проблем поверки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2"/>
          <p:cNvSpPr txBox="1">
            <a:spLocks/>
          </p:cNvSpPr>
          <p:nvPr/>
        </p:nvSpPr>
        <p:spPr>
          <a:xfrm>
            <a:off x="622300" y="1123570"/>
            <a:ext cx="9448800" cy="523204"/>
          </a:xfrm>
          <a:prstGeom prst="rect">
            <a:avLst/>
          </a:prstGeom>
        </p:spPr>
        <p:txBody>
          <a:bodyPr/>
          <a:lstStyle>
            <a:lvl1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5pPr>
            <a:lvl6pPr marL="436361" algn="ctr" defTabSz="94999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6pPr>
            <a:lvl7pPr marL="872723" algn="ctr" defTabSz="94999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7pPr>
            <a:lvl8pPr marL="1309083" algn="ctr" defTabSz="94999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8pPr>
            <a:lvl9pPr marL="1745445" algn="ctr" defTabSz="94999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Парк приборов</a:t>
            </a:r>
            <a:endParaRPr lang="ru-RU" sz="28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36"/>
          <p:cNvSpPr>
            <a:spLocks noChangeArrowheads="1"/>
          </p:cNvSpPr>
          <p:nvPr/>
        </p:nvSpPr>
        <p:spPr bwMode="auto">
          <a:xfrm>
            <a:off x="622300" y="2491392"/>
            <a:ext cx="5867399" cy="257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05" tIns="40053" rIns="80105" bIns="40053">
            <a:spAutoFit/>
          </a:bodyPr>
          <a:lstStyle>
            <a:lvl1pPr marL="2857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2748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320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892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6464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>
              <a:spcBef>
                <a:spcPts val="1000"/>
              </a:spcBef>
              <a:defRPr/>
            </a:pPr>
            <a:r>
              <a:rPr lang="ru-RU" altLang="ru-RU" sz="1400" dirty="0" smtClean="0">
                <a:latin typeface="Arial "/>
              </a:rPr>
              <a:t>Общее количество приборов в эксплуатации </a:t>
            </a:r>
            <a:r>
              <a:rPr lang="ru-RU" altLang="ru-RU" sz="1400" dirty="0" smtClean="0">
                <a:solidFill>
                  <a:srgbClr val="FF0000"/>
                </a:solidFill>
                <a:latin typeface="Arial "/>
              </a:rPr>
              <a:t>60 000 </a:t>
            </a:r>
            <a:r>
              <a:rPr lang="ru-RU" altLang="ru-RU" sz="1400" dirty="0" smtClean="0">
                <a:latin typeface="Arial "/>
              </a:rPr>
              <a:t>шт.</a:t>
            </a:r>
          </a:p>
          <a:p>
            <a:pPr marL="0" indent="0" eaLnBrk="1" hangingPunct="1">
              <a:spcBef>
                <a:spcPts val="1000"/>
              </a:spcBef>
              <a:defRPr/>
            </a:pPr>
            <a:r>
              <a:rPr lang="ru-RU" altLang="ru-RU" sz="1400" dirty="0" smtClean="0">
                <a:latin typeface="Arial "/>
              </a:rPr>
              <a:t>       </a:t>
            </a:r>
          </a:p>
          <a:p>
            <a:pPr marL="0" indent="0" eaLnBrk="1" hangingPunct="1">
              <a:spcBef>
                <a:spcPts val="1000"/>
              </a:spcBef>
              <a:defRPr/>
            </a:pPr>
            <a:r>
              <a:rPr lang="ru-RU" altLang="ru-RU" sz="1400" dirty="0" smtClean="0">
                <a:latin typeface="Arial "/>
              </a:rPr>
              <a:t>Приборы нуждающиеся в поверке </a:t>
            </a:r>
            <a:r>
              <a:rPr lang="ru-RU" altLang="ru-RU" sz="1400" dirty="0">
                <a:solidFill>
                  <a:srgbClr val="FF0000"/>
                </a:solidFill>
                <a:latin typeface="Arial "/>
              </a:rPr>
              <a:t>2</a:t>
            </a:r>
            <a:r>
              <a:rPr lang="ru-RU" altLang="ru-RU" sz="1400" dirty="0" smtClean="0">
                <a:solidFill>
                  <a:srgbClr val="FF0000"/>
                </a:solidFill>
                <a:latin typeface="Arial "/>
              </a:rPr>
              <a:t>0 </a:t>
            </a:r>
            <a:r>
              <a:rPr lang="ru-RU" altLang="ru-RU" sz="1400" dirty="0" smtClean="0">
                <a:solidFill>
                  <a:srgbClr val="FF0000"/>
                </a:solidFill>
                <a:latin typeface="Arial "/>
              </a:rPr>
              <a:t>000 </a:t>
            </a:r>
            <a:r>
              <a:rPr lang="ru-RU" altLang="ru-RU" sz="1400" dirty="0" smtClean="0">
                <a:latin typeface="Arial "/>
              </a:rPr>
              <a:t>шт.</a:t>
            </a:r>
          </a:p>
          <a:p>
            <a:pPr marL="0" indent="0" eaLnBrk="1" hangingPunct="1">
              <a:spcBef>
                <a:spcPts val="1000"/>
              </a:spcBef>
              <a:defRPr/>
            </a:pPr>
            <a:r>
              <a:rPr lang="ru-RU" altLang="ru-RU" sz="1400" dirty="0" smtClean="0">
                <a:latin typeface="Arial "/>
              </a:rPr>
              <a:t>	</a:t>
            </a:r>
          </a:p>
          <a:p>
            <a:pPr marL="0" indent="0" eaLnBrk="1" hangingPunct="1">
              <a:spcBef>
                <a:spcPts val="1000"/>
              </a:spcBef>
              <a:defRPr/>
            </a:pPr>
            <a:r>
              <a:rPr lang="ru-RU" altLang="ru-RU" sz="1400" dirty="0" smtClean="0">
                <a:latin typeface="Arial "/>
              </a:rPr>
              <a:t>Приборы поступившие в поверку в авторизированные сервисные центры Теплоком </a:t>
            </a:r>
            <a:r>
              <a:rPr lang="ru-RU" altLang="ru-RU" sz="1400" dirty="0" smtClean="0">
                <a:solidFill>
                  <a:srgbClr val="FF0000"/>
                </a:solidFill>
                <a:latin typeface="Arial "/>
              </a:rPr>
              <a:t>10 000 </a:t>
            </a:r>
            <a:r>
              <a:rPr lang="ru-RU" altLang="ru-RU" sz="1400" dirty="0" smtClean="0">
                <a:latin typeface="Arial "/>
              </a:rPr>
              <a:t>шт.</a:t>
            </a:r>
          </a:p>
          <a:p>
            <a:pPr marL="0" indent="0" eaLnBrk="1" hangingPunct="1">
              <a:spcBef>
                <a:spcPts val="1000"/>
              </a:spcBef>
              <a:defRPr/>
            </a:pPr>
            <a:endParaRPr lang="ru-RU" altLang="ru-RU" sz="1400" dirty="0" smtClean="0">
              <a:latin typeface="Arial "/>
            </a:endParaRPr>
          </a:p>
          <a:p>
            <a:pPr marL="0" indent="0" eaLnBrk="1" hangingPunct="1">
              <a:spcBef>
                <a:spcPts val="1000"/>
              </a:spcBef>
              <a:defRPr/>
            </a:pPr>
            <a:r>
              <a:rPr lang="ru-RU" altLang="ru-RU" sz="1400" dirty="0" smtClean="0">
                <a:latin typeface="Arial "/>
              </a:rPr>
              <a:t>Парк приборов в </a:t>
            </a:r>
            <a:r>
              <a:rPr lang="ru-RU" altLang="ru-RU" sz="1400" smtClean="0">
                <a:latin typeface="Arial "/>
              </a:rPr>
              <a:t>количестве </a:t>
            </a:r>
            <a:r>
              <a:rPr lang="ru-RU" altLang="ru-RU" sz="1400" dirty="0">
                <a:solidFill>
                  <a:srgbClr val="FF0000"/>
                </a:solidFill>
                <a:latin typeface="Arial "/>
              </a:rPr>
              <a:t>1</a:t>
            </a:r>
            <a:r>
              <a:rPr lang="ru-RU" altLang="ru-RU" sz="1400" smtClean="0">
                <a:solidFill>
                  <a:srgbClr val="FF0000"/>
                </a:solidFill>
                <a:latin typeface="Arial "/>
              </a:rPr>
              <a:t>0 </a:t>
            </a:r>
            <a:r>
              <a:rPr lang="ru-RU" altLang="ru-RU" sz="1400" dirty="0" smtClean="0">
                <a:solidFill>
                  <a:srgbClr val="FF0000"/>
                </a:solidFill>
                <a:latin typeface="Arial "/>
              </a:rPr>
              <a:t>000 </a:t>
            </a:r>
            <a:r>
              <a:rPr lang="ru-RU" altLang="ru-RU" sz="1400" dirty="0" smtClean="0">
                <a:latin typeface="Arial "/>
              </a:rPr>
              <a:t>шт. </a:t>
            </a:r>
            <a:r>
              <a:rPr lang="ru-RU" altLang="ru-RU" sz="1400" dirty="0" smtClean="0">
                <a:solidFill>
                  <a:srgbClr val="FF0000"/>
                </a:solidFill>
                <a:latin typeface="Arial "/>
              </a:rPr>
              <a:t>поверялся ?</a:t>
            </a:r>
            <a:endParaRPr lang="ru-RU" altLang="ru-RU" sz="1400" dirty="0">
              <a:solidFill>
                <a:srgbClr val="FF0000"/>
              </a:solidFill>
              <a:latin typeface="Arial "/>
            </a:endParaRPr>
          </a:p>
        </p:txBody>
      </p:sp>
      <p:grpSp>
        <p:nvGrpSpPr>
          <p:cNvPr id="20" name="Группа 7"/>
          <p:cNvGrpSpPr>
            <a:grpSpLocks/>
          </p:cNvGrpSpPr>
          <p:nvPr/>
        </p:nvGrpSpPr>
        <p:grpSpPr bwMode="auto">
          <a:xfrm>
            <a:off x="6992205" y="1739797"/>
            <a:ext cx="3078895" cy="4114183"/>
            <a:chOff x="6395258" y="2481322"/>
            <a:chExt cx="2549752" cy="3827998"/>
          </a:xfrm>
        </p:grpSpPr>
        <p:grpSp>
          <p:nvGrpSpPr>
            <p:cNvPr id="21" name="Группа 4"/>
            <p:cNvGrpSpPr>
              <a:grpSpLocks/>
            </p:cNvGrpSpPr>
            <p:nvPr/>
          </p:nvGrpSpPr>
          <p:grpSpPr bwMode="auto">
            <a:xfrm>
              <a:off x="6395258" y="4760941"/>
              <a:ext cx="2507913" cy="1548379"/>
              <a:chOff x="6659563" y="4868863"/>
              <a:chExt cx="2244725" cy="1385887"/>
            </a:xfrm>
          </p:grpSpPr>
          <p:pic>
            <p:nvPicPr>
              <p:cNvPr id="26" name="Рисунок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9563" y="4868863"/>
                <a:ext cx="2233612" cy="134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Прямоугольный треугольник 26"/>
              <p:cNvSpPr/>
              <p:nvPr/>
            </p:nvSpPr>
            <p:spPr>
              <a:xfrm flipH="1">
                <a:off x="8389118" y="5723268"/>
                <a:ext cx="515682" cy="531482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08" tIns="45704" rIns="91408" bIns="45704" anchor="ctr"/>
              <a:lstStyle/>
              <a:p>
                <a:pPr algn="ctr" defTabSz="9140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Группа 3"/>
            <p:cNvGrpSpPr>
              <a:grpSpLocks/>
            </p:cNvGrpSpPr>
            <p:nvPr/>
          </p:nvGrpSpPr>
          <p:grpSpPr bwMode="auto">
            <a:xfrm>
              <a:off x="6395259" y="3180636"/>
              <a:ext cx="2549751" cy="1450829"/>
              <a:chOff x="6659563" y="3454400"/>
              <a:chExt cx="2282172" cy="1298574"/>
            </a:xfrm>
          </p:grpSpPr>
          <p:pic>
            <p:nvPicPr>
              <p:cNvPr id="24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9563" y="3454400"/>
                <a:ext cx="2254250" cy="127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Прямоугольный треугольник 24"/>
              <p:cNvSpPr/>
              <p:nvPr/>
            </p:nvSpPr>
            <p:spPr>
              <a:xfrm flipH="1">
                <a:off x="8472933" y="4269506"/>
                <a:ext cx="468802" cy="48316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08" tIns="45704" rIns="91408" bIns="45704" anchor="ctr"/>
              <a:lstStyle/>
              <a:p>
                <a:pPr algn="ctr" defTabSz="9140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Прямоугольный треугольник 22"/>
            <p:cNvSpPr/>
            <p:nvPr/>
          </p:nvSpPr>
          <p:spPr bwMode="auto">
            <a:xfrm flipH="1">
              <a:off x="8421242" y="2481322"/>
              <a:ext cx="523768" cy="54140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8" tIns="45704" rIns="91408" bIns="45704" anchor="ctr"/>
            <a:lstStyle/>
            <a:p>
              <a:pPr algn="ctr" defTabSz="91407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100" y="4459807"/>
            <a:ext cx="8915400" cy="1981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7100" y="1945207"/>
            <a:ext cx="8915400" cy="1981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546101" y="1120258"/>
            <a:ext cx="9448800" cy="523204"/>
          </a:xfrm>
          <a:prstGeom prst="rect">
            <a:avLst/>
          </a:prstGeom>
        </p:spPr>
        <p:txBody>
          <a:bodyPr/>
          <a:lstStyle>
            <a:lvl1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5pPr>
            <a:lvl6pPr marL="436361" algn="ctr" defTabSz="94999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6pPr>
            <a:lvl7pPr marL="872723" algn="ctr" defTabSz="94999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7pPr>
            <a:lvl8pPr marL="1309083" algn="ctr" defTabSz="94999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8pPr>
            <a:lvl9pPr marL="1745445" algn="ctr" defTabSz="94999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поверяет приборы ?</a:t>
            </a:r>
            <a:endParaRPr lang="ru-RU" sz="28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36"/>
          <p:cNvSpPr>
            <a:spLocks noChangeArrowheads="1"/>
          </p:cNvSpPr>
          <p:nvPr/>
        </p:nvSpPr>
        <p:spPr bwMode="auto">
          <a:xfrm>
            <a:off x="3441700" y="2618364"/>
            <a:ext cx="2514600" cy="63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05" tIns="40053" rIns="80105" bIns="40053">
            <a:spAutoFit/>
          </a:bodyPr>
          <a:lstStyle>
            <a:lvl1pPr marL="2857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2748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320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892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6464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 eaLnBrk="1" hangingPunct="1">
              <a:spcBef>
                <a:spcPts val="1000"/>
              </a:spcBef>
              <a:defRPr/>
            </a:pPr>
            <a:r>
              <a:rPr lang="ru-RU" altLang="ru-RU" dirty="0" smtClean="0">
                <a:latin typeface="Arial "/>
              </a:rPr>
              <a:t>Аккредитованные </a:t>
            </a:r>
            <a:br>
              <a:rPr lang="ru-RU" altLang="ru-RU" dirty="0" smtClean="0">
                <a:latin typeface="Arial "/>
              </a:rPr>
            </a:br>
            <a:r>
              <a:rPr lang="ru-RU" altLang="ru-RU" dirty="0" smtClean="0">
                <a:latin typeface="Arial "/>
              </a:rPr>
              <a:t>компании</a:t>
            </a:r>
          </a:p>
        </p:txBody>
      </p:sp>
      <p:sp>
        <p:nvSpPr>
          <p:cNvPr id="6" name="Прямоугольник 36"/>
          <p:cNvSpPr>
            <a:spLocks noChangeArrowheads="1"/>
          </p:cNvSpPr>
          <p:nvPr/>
        </p:nvSpPr>
        <p:spPr bwMode="auto">
          <a:xfrm>
            <a:off x="6565900" y="2415671"/>
            <a:ext cx="2895600" cy="91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05" tIns="40053" rIns="80105" bIns="40053">
            <a:spAutoFit/>
          </a:bodyPr>
          <a:lstStyle>
            <a:lvl1pPr marL="2857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2748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320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892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6464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 eaLnBrk="1" hangingPunct="1">
              <a:spcBef>
                <a:spcPts val="1000"/>
              </a:spcBef>
              <a:defRPr/>
            </a:pPr>
            <a:r>
              <a:rPr lang="ru-RU" altLang="ru-RU" dirty="0" smtClean="0">
                <a:latin typeface="Arial "/>
              </a:rPr>
              <a:t>Авторизованные сервисные центры производителя компании</a:t>
            </a:r>
          </a:p>
        </p:txBody>
      </p:sp>
      <p:sp>
        <p:nvSpPr>
          <p:cNvPr id="7" name="Прямоугольник 36"/>
          <p:cNvSpPr>
            <a:spLocks noChangeArrowheads="1"/>
          </p:cNvSpPr>
          <p:nvPr/>
        </p:nvSpPr>
        <p:spPr bwMode="auto">
          <a:xfrm>
            <a:off x="3251200" y="4855965"/>
            <a:ext cx="2895600" cy="118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05" tIns="40053" rIns="80105" bIns="40053">
            <a:spAutoFit/>
          </a:bodyPr>
          <a:lstStyle>
            <a:lvl1pPr marL="2857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2748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320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892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6464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 eaLnBrk="1" hangingPunct="1">
              <a:spcBef>
                <a:spcPts val="1000"/>
              </a:spcBef>
              <a:defRPr/>
            </a:pPr>
            <a:r>
              <a:rPr lang="ru-RU" altLang="ru-RU" dirty="0">
                <a:latin typeface="Arial "/>
              </a:rPr>
              <a:t>К</a:t>
            </a:r>
            <a:r>
              <a:rPr lang="ru-RU" altLang="ru-RU" dirty="0" smtClean="0">
                <a:latin typeface="Arial "/>
              </a:rPr>
              <a:t>омпании не имеющие аккредитацию на различных договорных основаниях</a:t>
            </a:r>
          </a:p>
        </p:txBody>
      </p:sp>
      <p:sp>
        <p:nvSpPr>
          <p:cNvPr id="8" name="Прямоугольник 36"/>
          <p:cNvSpPr>
            <a:spLocks noChangeArrowheads="1"/>
          </p:cNvSpPr>
          <p:nvPr/>
        </p:nvSpPr>
        <p:spPr bwMode="auto">
          <a:xfrm>
            <a:off x="6756400" y="5132964"/>
            <a:ext cx="2514600" cy="63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05" tIns="40053" rIns="80105" bIns="40053">
            <a:spAutoFit/>
          </a:bodyPr>
          <a:lstStyle>
            <a:lvl1pPr marL="2857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2748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320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892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6464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 eaLnBrk="1" hangingPunct="1">
              <a:spcBef>
                <a:spcPts val="1000"/>
              </a:spcBef>
              <a:defRPr/>
            </a:pPr>
            <a:r>
              <a:rPr lang="ru-RU" altLang="ru-RU" dirty="0" smtClean="0">
                <a:latin typeface="Arial "/>
              </a:rPr>
              <a:t>Приборы не поверяются</a:t>
            </a:r>
          </a:p>
        </p:txBody>
      </p:sp>
      <p:sp>
        <p:nvSpPr>
          <p:cNvPr id="9" name="Прямоугольник 36"/>
          <p:cNvSpPr>
            <a:spLocks noChangeArrowheads="1"/>
          </p:cNvSpPr>
          <p:nvPr/>
        </p:nvSpPr>
        <p:spPr bwMode="auto">
          <a:xfrm>
            <a:off x="698500" y="2723448"/>
            <a:ext cx="2514600" cy="2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05" tIns="40053" rIns="80105" bIns="40053">
            <a:spAutoFit/>
          </a:bodyPr>
          <a:lstStyle>
            <a:lvl1pPr marL="2857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2748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320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892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6464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 eaLnBrk="1" hangingPunct="1">
              <a:spcBef>
                <a:spcPts val="1000"/>
              </a:spcBef>
              <a:defRPr/>
            </a:pPr>
            <a:r>
              <a:rPr lang="ru-RU" altLang="ru-RU" sz="1400" dirty="0" smtClean="0">
                <a:latin typeface="Arial "/>
              </a:rPr>
              <a:t>Доверие</a:t>
            </a:r>
          </a:p>
        </p:txBody>
      </p:sp>
      <p:sp>
        <p:nvSpPr>
          <p:cNvPr id="10" name="Прямоугольник 36"/>
          <p:cNvSpPr>
            <a:spLocks noChangeArrowheads="1"/>
          </p:cNvSpPr>
          <p:nvPr/>
        </p:nvSpPr>
        <p:spPr bwMode="auto">
          <a:xfrm>
            <a:off x="698500" y="5302241"/>
            <a:ext cx="2514600" cy="2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05" tIns="40053" rIns="80105" bIns="40053">
            <a:spAutoFit/>
          </a:bodyPr>
          <a:lstStyle>
            <a:lvl1pPr marL="2857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2748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320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892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6464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 eaLnBrk="1" hangingPunct="1">
              <a:spcBef>
                <a:spcPts val="1000"/>
              </a:spcBef>
              <a:defRPr/>
            </a:pPr>
            <a:r>
              <a:rPr lang="ru-RU" altLang="ru-RU" sz="1400" dirty="0" smtClean="0">
                <a:latin typeface="Arial "/>
              </a:rPr>
              <a:t>Риск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8900" y="420404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21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2"/>
          <p:cNvSpPr txBox="1">
            <a:spLocks/>
          </p:cNvSpPr>
          <p:nvPr/>
        </p:nvSpPr>
        <p:spPr>
          <a:xfrm>
            <a:off x="546101" y="1126885"/>
            <a:ext cx="9448800" cy="523204"/>
          </a:xfrm>
          <a:prstGeom prst="rect">
            <a:avLst/>
          </a:prstGeom>
        </p:spPr>
        <p:txBody>
          <a:bodyPr/>
          <a:lstStyle>
            <a:lvl1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5pPr>
            <a:lvl6pPr marL="436361" algn="ctr" defTabSz="94999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6pPr>
            <a:lvl7pPr marL="872723" algn="ctr" defTabSz="94999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7pPr>
            <a:lvl8pPr marL="1309083" algn="ctr" defTabSz="94999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8pPr>
            <a:lvl9pPr marL="1745445" algn="ctr" defTabSz="94999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Поверка в аккредитованных компаниях</a:t>
            </a:r>
            <a:endParaRPr lang="ru-RU" sz="28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36"/>
          <p:cNvSpPr>
            <a:spLocks noChangeArrowheads="1"/>
          </p:cNvSpPr>
          <p:nvPr/>
        </p:nvSpPr>
        <p:spPr bwMode="auto">
          <a:xfrm>
            <a:off x="546101" y="2488080"/>
            <a:ext cx="5029199" cy="421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05" tIns="40053" rIns="80105" bIns="40053">
            <a:spAutoFit/>
          </a:bodyPr>
          <a:lstStyle>
            <a:lvl1pPr marL="2857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2748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320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892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6464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>
              <a:spcBef>
                <a:spcPts val="1000"/>
              </a:spcBef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	</a:t>
            </a:r>
            <a:r>
              <a:rPr lang="ru-RU" altLang="ru-RU" sz="1400" dirty="0" smtClean="0">
                <a:latin typeface="Arial "/>
              </a:rPr>
              <a:t>Аккредитованные компании осуществляющие поверку приборов, не всегда требуют предоставить паспорт прибора, не вносят данные о поверке в паспорт не проверяют наличие свидетельства предыдущей поверки, что в значительной мере упрощает предоставление в поверку приборов не промышленного производства, подмену серийных номеров, другие возможности фальсификации.</a:t>
            </a:r>
          </a:p>
          <a:p>
            <a:pPr marL="0" indent="0" eaLnBrk="1" hangingPunct="1">
              <a:spcBef>
                <a:spcPts val="1000"/>
              </a:spcBef>
              <a:defRPr/>
            </a:pPr>
            <a:r>
              <a:rPr lang="ru-RU" altLang="ru-RU" sz="1400" dirty="0">
                <a:latin typeface="Arial "/>
              </a:rPr>
              <a:t>	</a:t>
            </a:r>
            <a:r>
              <a:rPr lang="ru-RU" altLang="ru-RU" sz="1400" dirty="0" smtClean="0">
                <a:latin typeface="Arial "/>
              </a:rPr>
              <a:t>Созданная ранее, </a:t>
            </a:r>
            <a:r>
              <a:rPr lang="ru-RU" sz="1400" dirty="0">
                <a:latin typeface="Arial "/>
              </a:rPr>
              <a:t>единая система сбора и обработки </a:t>
            </a:r>
            <a:r>
              <a:rPr lang="ru-RU" sz="1400" dirty="0" smtClean="0">
                <a:latin typeface="Arial "/>
              </a:rPr>
              <a:t>информации АИС «</a:t>
            </a:r>
            <a:r>
              <a:rPr lang="ru-RU" sz="1400" dirty="0" err="1" smtClean="0">
                <a:latin typeface="Arial "/>
              </a:rPr>
              <a:t>Метрконтроль</a:t>
            </a:r>
            <a:r>
              <a:rPr lang="ru-RU" sz="1400" dirty="0" smtClean="0">
                <a:latin typeface="Arial "/>
              </a:rPr>
              <a:t>», служит для обеспечения функционирования Государственной </a:t>
            </a:r>
            <a:r>
              <a:rPr lang="ru-RU" sz="1400" dirty="0">
                <a:latin typeface="Arial "/>
              </a:rPr>
              <a:t>метрологической службы как единой, целостной системы, включающей в себя контрольные и надзорные функции</a:t>
            </a:r>
            <a:r>
              <a:rPr lang="ru-RU" sz="1400" dirty="0" smtClean="0">
                <a:latin typeface="Arial "/>
              </a:rPr>
              <a:t>.</a:t>
            </a:r>
          </a:p>
          <a:p>
            <a:pPr marL="0" indent="0" eaLnBrk="1" hangingPunct="1">
              <a:spcBef>
                <a:spcPts val="1000"/>
              </a:spcBef>
              <a:defRPr/>
            </a:pPr>
            <a:r>
              <a:rPr lang="ru-RU" altLang="ru-RU" sz="1400" dirty="0">
                <a:latin typeface="Arial "/>
              </a:rPr>
              <a:t>	</a:t>
            </a:r>
            <a:r>
              <a:rPr lang="ru-RU" altLang="ru-RU" sz="1400" dirty="0" smtClean="0">
                <a:latin typeface="Arial "/>
              </a:rPr>
              <a:t>К сожалению, аккредитованные на проведение поверки, компании часто игнорируют существование </a:t>
            </a:r>
            <a:r>
              <a:rPr lang="ru-RU" sz="1400" dirty="0" smtClean="0">
                <a:latin typeface="Arial "/>
              </a:rPr>
              <a:t>единой </a:t>
            </a:r>
            <a:r>
              <a:rPr lang="ru-RU" sz="1400" dirty="0">
                <a:latin typeface="Arial "/>
              </a:rPr>
              <a:t>система сбора и обработки информации об эксплуатируемых в </a:t>
            </a:r>
            <a:r>
              <a:rPr lang="ru-RU" sz="1400" dirty="0" smtClean="0">
                <a:latin typeface="Arial "/>
              </a:rPr>
              <a:t>РФ </a:t>
            </a:r>
            <a:r>
              <a:rPr lang="ru-RU" sz="1400" dirty="0">
                <a:latin typeface="Arial "/>
              </a:rPr>
              <a:t>средствах </a:t>
            </a:r>
            <a:r>
              <a:rPr lang="ru-RU" sz="1400" dirty="0" smtClean="0">
                <a:latin typeface="Arial "/>
              </a:rPr>
              <a:t>измерений, не вносят в базу данные о проведенных поверках приборов.</a:t>
            </a:r>
            <a:endParaRPr lang="ru-RU" altLang="ru-RU" sz="1400" dirty="0">
              <a:latin typeface="Arial "/>
            </a:endParaRPr>
          </a:p>
        </p:txBody>
      </p:sp>
      <p:grpSp>
        <p:nvGrpSpPr>
          <p:cNvPr id="14" name="Группа 7"/>
          <p:cNvGrpSpPr>
            <a:grpSpLocks/>
          </p:cNvGrpSpPr>
          <p:nvPr/>
        </p:nvGrpSpPr>
        <p:grpSpPr bwMode="auto">
          <a:xfrm>
            <a:off x="6916006" y="1736485"/>
            <a:ext cx="3078895" cy="4114183"/>
            <a:chOff x="6395258" y="2481322"/>
            <a:chExt cx="2549752" cy="3827998"/>
          </a:xfrm>
        </p:grpSpPr>
        <p:grpSp>
          <p:nvGrpSpPr>
            <p:cNvPr id="15" name="Группа 4"/>
            <p:cNvGrpSpPr>
              <a:grpSpLocks/>
            </p:cNvGrpSpPr>
            <p:nvPr/>
          </p:nvGrpSpPr>
          <p:grpSpPr bwMode="auto">
            <a:xfrm>
              <a:off x="6395258" y="4760941"/>
              <a:ext cx="2507913" cy="1548379"/>
              <a:chOff x="6659563" y="4868863"/>
              <a:chExt cx="2244725" cy="1385887"/>
            </a:xfrm>
          </p:grpSpPr>
          <p:pic>
            <p:nvPicPr>
              <p:cNvPr id="20" name="Рисунок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9563" y="4868863"/>
                <a:ext cx="2233612" cy="134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Прямоугольный треугольник 20"/>
              <p:cNvSpPr/>
              <p:nvPr/>
            </p:nvSpPr>
            <p:spPr>
              <a:xfrm flipH="1">
                <a:off x="8389118" y="5723268"/>
                <a:ext cx="515682" cy="531482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08" tIns="45704" rIns="91408" bIns="45704" anchor="ctr"/>
              <a:lstStyle/>
              <a:p>
                <a:pPr algn="ctr" defTabSz="9140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" name="Группа 3"/>
            <p:cNvGrpSpPr>
              <a:grpSpLocks/>
            </p:cNvGrpSpPr>
            <p:nvPr/>
          </p:nvGrpSpPr>
          <p:grpSpPr bwMode="auto">
            <a:xfrm>
              <a:off x="6395259" y="3180636"/>
              <a:ext cx="2549751" cy="1450829"/>
              <a:chOff x="6659563" y="3454400"/>
              <a:chExt cx="2282172" cy="1298574"/>
            </a:xfrm>
          </p:grpSpPr>
          <p:pic>
            <p:nvPicPr>
              <p:cNvPr id="1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9563" y="3454400"/>
                <a:ext cx="2254250" cy="127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Прямоугольный треугольник 18"/>
              <p:cNvSpPr/>
              <p:nvPr/>
            </p:nvSpPr>
            <p:spPr>
              <a:xfrm flipH="1">
                <a:off x="8472933" y="4269506"/>
                <a:ext cx="468802" cy="48316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08" tIns="45704" rIns="91408" bIns="45704" anchor="ctr"/>
              <a:lstStyle/>
              <a:p>
                <a:pPr algn="ctr" defTabSz="9140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" name="Прямоугольный треугольник 16"/>
            <p:cNvSpPr/>
            <p:nvPr/>
          </p:nvSpPr>
          <p:spPr bwMode="auto">
            <a:xfrm flipH="1">
              <a:off x="8421242" y="2481322"/>
              <a:ext cx="523768" cy="54140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8" tIns="45704" rIns="91408" bIns="45704" anchor="ctr"/>
            <a:lstStyle/>
            <a:p>
              <a:pPr algn="ctr" defTabSz="91407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1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"/>
          <p:cNvSpPr txBox="1">
            <a:spLocks/>
          </p:cNvSpPr>
          <p:nvPr/>
        </p:nvSpPr>
        <p:spPr>
          <a:xfrm>
            <a:off x="546101" y="1126950"/>
            <a:ext cx="9448800" cy="954091"/>
          </a:xfrm>
          <a:prstGeom prst="rect">
            <a:avLst/>
          </a:prstGeom>
        </p:spPr>
        <p:txBody>
          <a:bodyPr/>
          <a:lstStyle>
            <a:lvl1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5pPr>
            <a:lvl6pPr marL="436361" algn="ctr" defTabSz="94999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6pPr>
            <a:lvl7pPr marL="872723" algn="ctr" defTabSz="94999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7pPr>
            <a:lvl8pPr marL="1309083" algn="ctr" defTabSz="94999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8pPr>
            <a:lvl9pPr marL="1745445" algn="ctr" defTabSz="94999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Поверка авторизованными сервисными центрами </a:t>
            </a:r>
            <a:br>
              <a:rPr lang="ru-RU" sz="28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МСК</a:t>
            </a:r>
            <a:endParaRPr lang="ru-RU" sz="28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7"/>
          <p:cNvGrpSpPr>
            <a:grpSpLocks/>
          </p:cNvGrpSpPr>
          <p:nvPr/>
        </p:nvGrpSpPr>
        <p:grpSpPr bwMode="auto">
          <a:xfrm>
            <a:off x="6916006" y="1776241"/>
            <a:ext cx="3078895" cy="4114183"/>
            <a:chOff x="6395258" y="2481322"/>
            <a:chExt cx="2549752" cy="3827998"/>
          </a:xfrm>
        </p:grpSpPr>
        <p:grpSp>
          <p:nvGrpSpPr>
            <p:cNvPr id="25" name="Группа 4"/>
            <p:cNvGrpSpPr>
              <a:grpSpLocks/>
            </p:cNvGrpSpPr>
            <p:nvPr/>
          </p:nvGrpSpPr>
          <p:grpSpPr bwMode="auto">
            <a:xfrm>
              <a:off x="6395258" y="4760941"/>
              <a:ext cx="2507913" cy="1548379"/>
              <a:chOff x="6659563" y="4868863"/>
              <a:chExt cx="2244725" cy="1385887"/>
            </a:xfrm>
          </p:grpSpPr>
          <p:pic>
            <p:nvPicPr>
              <p:cNvPr id="30" name="Рисунок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9563" y="4868863"/>
                <a:ext cx="2233612" cy="134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Прямоугольный треугольник 30"/>
              <p:cNvSpPr/>
              <p:nvPr/>
            </p:nvSpPr>
            <p:spPr>
              <a:xfrm flipH="1">
                <a:off x="8389118" y="5723268"/>
                <a:ext cx="515682" cy="531482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08" tIns="45704" rIns="91408" bIns="45704" anchor="ctr"/>
              <a:lstStyle/>
              <a:p>
                <a:pPr algn="ctr" defTabSz="9140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6" name="Группа 3"/>
            <p:cNvGrpSpPr>
              <a:grpSpLocks/>
            </p:cNvGrpSpPr>
            <p:nvPr/>
          </p:nvGrpSpPr>
          <p:grpSpPr bwMode="auto">
            <a:xfrm>
              <a:off x="6395259" y="3180636"/>
              <a:ext cx="2549751" cy="1450829"/>
              <a:chOff x="6659563" y="3454400"/>
              <a:chExt cx="2282172" cy="1298574"/>
            </a:xfrm>
          </p:grpSpPr>
          <p:pic>
            <p:nvPicPr>
              <p:cNvPr id="2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9563" y="3454400"/>
                <a:ext cx="2254250" cy="127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Прямоугольный треугольник 28"/>
              <p:cNvSpPr/>
              <p:nvPr/>
            </p:nvSpPr>
            <p:spPr>
              <a:xfrm flipH="1">
                <a:off x="8472933" y="4269506"/>
                <a:ext cx="468802" cy="48316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08" tIns="45704" rIns="91408" bIns="45704" anchor="ctr"/>
              <a:lstStyle/>
              <a:p>
                <a:pPr algn="ctr" defTabSz="9140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Прямоугольный треугольник 26"/>
            <p:cNvSpPr/>
            <p:nvPr/>
          </p:nvSpPr>
          <p:spPr bwMode="auto">
            <a:xfrm flipH="1">
              <a:off x="8421242" y="2481322"/>
              <a:ext cx="523768" cy="54140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8" tIns="45704" rIns="91408" bIns="45704" anchor="ctr"/>
            <a:lstStyle/>
            <a:p>
              <a:pPr algn="ctr" defTabSz="91407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2" name="Прямоугольник 36"/>
          <p:cNvSpPr>
            <a:spLocks noChangeArrowheads="1"/>
          </p:cNvSpPr>
          <p:nvPr/>
        </p:nvSpPr>
        <p:spPr bwMode="auto">
          <a:xfrm>
            <a:off x="623888" y="2554789"/>
            <a:ext cx="5638799" cy="206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05" tIns="40053" rIns="80105" bIns="40053">
            <a:spAutoFit/>
          </a:bodyPr>
          <a:lstStyle>
            <a:lvl1pPr marL="2857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2748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320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892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6464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>
              <a:spcBef>
                <a:spcPts val="1000"/>
              </a:spcBef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	При обращении в авторизованные сервисные центры </a:t>
            </a:r>
            <a:r>
              <a:rPr lang="ru-RU" alt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Теплоком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по вопросам ремонта или за очередной поверкой</a:t>
            </a: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0" indent="0" eaLnBrk="1" hangingPunct="1">
              <a:spcBef>
                <a:spcPts val="1000"/>
              </a:spcBef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- проверяются паспорта изделий, дубликаты паспортов</a:t>
            </a:r>
            <a:b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</a:b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- соответствие серийных номеров изделий исполнению</a:t>
            </a:r>
            <a:b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</a:b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  модели, сверка номеров с базой данных производителя</a:t>
            </a:r>
          </a:p>
          <a:p>
            <a:pPr marL="0" indent="0" eaLnBrk="1" hangingPunct="1">
              <a:spcBef>
                <a:spcPts val="1000"/>
              </a:spcBef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	При обращении по оформлению паспорта на теплосчетчик проверяются действующие свидетельства о поверке оборудования, входящего в состав теплосчетчика </a:t>
            </a: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1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546101" y="1126758"/>
            <a:ext cx="9448800" cy="1384978"/>
          </a:xfrm>
          <a:prstGeom prst="rect">
            <a:avLst/>
          </a:prstGeom>
        </p:spPr>
        <p:txBody>
          <a:bodyPr/>
          <a:lstStyle>
            <a:lvl1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5pPr>
            <a:lvl6pPr marL="436361" algn="ctr" defTabSz="94999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6pPr>
            <a:lvl7pPr marL="872723" algn="ctr" defTabSz="94999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7pPr>
            <a:lvl8pPr marL="1309083" algn="ctr" defTabSz="94999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8pPr>
            <a:lvl9pPr marL="1745445" algn="ctr" defTabSz="94999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 не имеющие аккредитацию на проведение поверки</a:t>
            </a:r>
            <a:br>
              <a:rPr lang="ru-RU" altLang="ru-RU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Неисполнение требований методик поверки</a:t>
            </a:r>
            <a:endParaRPr lang="ru-RU" sz="28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36"/>
          <p:cNvSpPr>
            <a:spLocks noChangeArrowheads="1"/>
          </p:cNvSpPr>
          <p:nvPr/>
        </p:nvSpPr>
        <p:spPr bwMode="auto">
          <a:xfrm>
            <a:off x="545446" y="2586987"/>
            <a:ext cx="5638799" cy="305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05" tIns="40053" rIns="80105" bIns="40053">
            <a:spAutoFit/>
          </a:bodyPr>
          <a:lstStyle>
            <a:lvl1pPr marL="2857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2748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320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892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6464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>
              <a:spcBef>
                <a:spcPts val="1000"/>
              </a:spcBef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	 Поверку проводят специализированные </a:t>
            </a:r>
            <a:r>
              <a:rPr lang="ru-RU" altLang="ru-RU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аккредитованные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компании. Потребитель не в силах проверить и оценить качество работы таких компаний, соблюдение методик поверки сданных приборов.</a:t>
            </a:r>
          </a:p>
          <a:p>
            <a:pPr marL="0" indent="0" eaLnBrk="1" hangingPunct="1">
              <a:spcBef>
                <a:spcPts val="1000"/>
              </a:spcBef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	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При проведении поверки компаниями не имеющими аккредитацию, действующими по договору или без с привлечением третьих лиц, не возможно проконтролировать качество исполнения работ или сам факт их проведения</a:t>
            </a:r>
          </a:p>
          <a:p>
            <a:pPr marL="0" indent="0" eaLnBrk="1" hangingPunct="1">
              <a:spcBef>
                <a:spcPts val="1000"/>
              </a:spcBef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	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Функции контроля за работой метрологических служб осуществляет федеральная служба </a:t>
            </a:r>
            <a:r>
              <a:rPr lang="ru-RU" alt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Росаккредитация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.</a:t>
            </a:r>
          </a:p>
          <a:p>
            <a:pPr marL="0" indent="0" eaLnBrk="1" hangingPunct="1">
              <a:spcBef>
                <a:spcPts val="1000"/>
              </a:spcBef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	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Контроль за работой компаний без аккредитации не производится. </a:t>
            </a: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6916006" y="1835875"/>
            <a:ext cx="3078895" cy="4114183"/>
            <a:chOff x="6395258" y="2481322"/>
            <a:chExt cx="2549752" cy="3827998"/>
          </a:xfrm>
        </p:grpSpPr>
        <p:grpSp>
          <p:nvGrpSpPr>
            <p:cNvPr id="5" name="Группа 4"/>
            <p:cNvGrpSpPr>
              <a:grpSpLocks/>
            </p:cNvGrpSpPr>
            <p:nvPr/>
          </p:nvGrpSpPr>
          <p:grpSpPr bwMode="auto">
            <a:xfrm>
              <a:off x="6395258" y="4760941"/>
              <a:ext cx="2507913" cy="1548379"/>
              <a:chOff x="6659563" y="4868863"/>
              <a:chExt cx="2244725" cy="1385887"/>
            </a:xfrm>
          </p:grpSpPr>
          <p:pic>
            <p:nvPicPr>
              <p:cNvPr id="10" name="Рисунок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9563" y="4868863"/>
                <a:ext cx="2233612" cy="134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Прямоугольный треугольник 10"/>
              <p:cNvSpPr/>
              <p:nvPr/>
            </p:nvSpPr>
            <p:spPr>
              <a:xfrm flipH="1">
                <a:off x="8389118" y="5723268"/>
                <a:ext cx="515682" cy="531482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08" tIns="45704" rIns="91408" bIns="45704" anchor="ctr"/>
              <a:lstStyle/>
              <a:p>
                <a:pPr algn="ctr" defTabSz="9140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Группа 3"/>
            <p:cNvGrpSpPr>
              <a:grpSpLocks/>
            </p:cNvGrpSpPr>
            <p:nvPr/>
          </p:nvGrpSpPr>
          <p:grpSpPr bwMode="auto">
            <a:xfrm>
              <a:off x="6395259" y="3180636"/>
              <a:ext cx="2549751" cy="1450829"/>
              <a:chOff x="6659563" y="3454400"/>
              <a:chExt cx="2282172" cy="1298574"/>
            </a:xfrm>
          </p:grpSpPr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9563" y="3454400"/>
                <a:ext cx="2254250" cy="127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Прямоугольный треугольник 8"/>
              <p:cNvSpPr/>
              <p:nvPr/>
            </p:nvSpPr>
            <p:spPr>
              <a:xfrm flipH="1">
                <a:off x="8472933" y="4269506"/>
                <a:ext cx="468802" cy="48316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08" tIns="45704" rIns="91408" bIns="45704" anchor="ctr"/>
              <a:lstStyle/>
              <a:p>
                <a:pPr algn="ctr" defTabSz="9140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Прямоугольный треугольник 6"/>
            <p:cNvSpPr/>
            <p:nvPr/>
          </p:nvSpPr>
          <p:spPr bwMode="auto">
            <a:xfrm flipH="1">
              <a:off x="8421242" y="2481322"/>
              <a:ext cx="523768" cy="54140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8" tIns="45704" rIns="91408" bIns="45704" anchor="ctr"/>
            <a:lstStyle/>
            <a:p>
              <a:pPr algn="ctr" defTabSz="91407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79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546101" y="1120258"/>
            <a:ext cx="9448800" cy="954091"/>
          </a:xfrm>
          <a:prstGeom prst="rect">
            <a:avLst/>
          </a:prstGeom>
        </p:spPr>
        <p:txBody>
          <a:bodyPr/>
          <a:lstStyle>
            <a:lvl1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5pPr>
            <a:lvl6pPr marL="436361" algn="ctr" defTabSz="94999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6pPr>
            <a:lvl7pPr marL="872723" algn="ctr" defTabSz="94999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7pPr>
            <a:lvl8pPr marL="1309083" algn="ctr" defTabSz="94999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8pPr>
            <a:lvl9pPr marL="1745445" algn="ctr" defTabSz="94999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Приборы не поверяются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узлов учета с нарушениями сроков поверки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36"/>
          <p:cNvSpPr>
            <a:spLocks noChangeArrowheads="1"/>
          </p:cNvSpPr>
          <p:nvPr/>
        </p:nvSpPr>
        <p:spPr bwMode="auto">
          <a:xfrm>
            <a:off x="546101" y="2567592"/>
            <a:ext cx="5867399" cy="279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05" tIns="40053" rIns="80105" bIns="40053">
            <a:spAutoFit/>
          </a:bodyPr>
          <a:lstStyle>
            <a:lvl1pPr marL="2857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2748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320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892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6464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>
              <a:spcBef>
                <a:spcPts val="1000"/>
              </a:spcBef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	Поддержание узла учета в рабочем состоянии обязанность собственника, в том числе соблюдение сроков поверки установленного оборудования. </a:t>
            </a:r>
          </a:p>
          <a:p>
            <a:pPr marL="0" indent="0" eaLnBrk="1" hangingPunct="1">
              <a:spcBef>
                <a:spcPts val="1000"/>
              </a:spcBef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	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При этом контролирующую функцию обеспечивают специалисты </a:t>
            </a:r>
            <a:r>
              <a:rPr lang="ru-RU" alt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ресурсоснабжающих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компании. </a:t>
            </a:r>
            <a:b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</a:b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	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/>
            </a:r>
            <a:b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</a:b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	При вводе узла учета в эксплуатацию </a:t>
            </a:r>
            <a:r>
              <a:rPr lang="ru-RU" alt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ресурсоснабжающие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компании получают весь необходимый объем данных по установленному оборудованию, позволяющий контролировать сроки поверки, а по предоставляемым потребителем ежемесячным отчетам, осуществлять контроль работы приборов. </a:t>
            </a: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6916006" y="1815997"/>
            <a:ext cx="3078895" cy="4114183"/>
            <a:chOff x="6395258" y="2481322"/>
            <a:chExt cx="2549752" cy="3827998"/>
          </a:xfrm>
        </p:grpSpPr>
        <p:grpSp>
          <p:nvGrpSpPr>
            <p:cNvPr id="5" name="Группа 4"/>
            <p:cNvGrpSpPr>
              <a:grpSpLocks/>
            </p:cNvGrpSpPr>
            <p:nvPr/>
          </p:nvGrpSpPr>
          <p:grpSpPr bwMode="auto">
            <a:xfrm>
              <a:off x="6395258" y="4760941"/>
              <a:ext cx="2507913" cy="1548379"/>
              <a:chOff x="6659563" y="4868863"/>
              <a:chExt cx="2244725" cy="1385887"/>
            </a:xfrm>
          </p:grpSpPr>
          <p:pic>
            <p:nvPicPr>
              <p:cNvPr id="10" name="Рисунок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9563" y="4868863"/>
                <a:ext cx="2233612" cy="134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Прямоугольный треугольник 10"/>
              <p:cNvSpPr/>
              <p:nvPr/>
            </p:nvSpPr>
            <p:spPr>
              <a:xfrm flipH="1">
                <a:off x="8389118" y="5723268"/>
                <a:ext cx="515682" cy="531482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08" tIns="45704" rIns="91408" bIns="45704" anchor="ctr"/>
              <a:lstStyle/>
              <a:p>
                <a:pPr algn="ctr" defTabSz="9140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Группа 3"/>
            <p:cNvGrpSpPr>
              <a:grpSpLocks/>
            </p:cNvGrpSpPr>
            <p:nvPr/>
          </p:nvGrpSpPr>
          <p:grpSpPr bwMode="auto">
            <a:xfrm>
              <a:off x="6395259" y="3180636"/>
              <a:ext cx="2549751" cy="1450829"/>
              <a:chOff x="6659563" y="3454400"/>
              <a:chExt cx="2282172" cy="1298574"/>
            </a:xfrm>
          </p:grpSpPr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9563" y="3454400"/>
                <a:ext cx="2254250" cy="127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Прямоугольный треугольник 8"/>
              <p:cNvSpPr/>
              <p:nvPr/>
            </p:nvSpPr>
            <p:spPr>
              <a:xfrm flipH="1">
                <a:off x="8472933" y="4269506"/>
                <a:ext cx="468802" cy="48316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08" tIns="45704" rIns="91408" bIns="45704" anchor="ctr"/>
              <a:lstStyle/>
              <a:p>
                <a:pPr algn="ctr" defTabSz="9140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Прямоугольный треугольник 6"/>
            <p:cNvSpPr/>
            <p:nvPr/>
          </p:nvSpPr>
          <p:spPr bwMode="auto">
            <a:xfrm flipH="1">
              <a:off x="8421242" y="2481322"/>
              <a:ext cx="523768" cy="54140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8" tIns="45704" rIns="91408" bIns="45704" anchor="ctr"/>
            <a:lstStyle/>
            <a:p>
              <a:pPr algn="ctr" defTabSz="91407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56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546101" y="1127142"/>
            <a:ext cx="9448800" cy="523204"/>
          </a:xfrm>
          <a:prstGeom prst="rect">
            <a:avLst/>
          </a:prstGeom>
        </p:spPr>
        <p:txBody>
          <a:bodyPr/>
          <a:lstStyle>
            <a:lvl1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49325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5pPr>
            <a:lvl6pPr marL="436361" algn="ctr" defTabSz="94999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6pPr>
            <a:lvl7pPr marL="872723" algn="ctr" defTabSz="94999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7pPr>
            <a:lvl8pPr marL="1309083" algn="ctr" defTabSz="94999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8pPr>
            <a:lvl9pPr marL="1745445" algn="ctr" defTabSz="94999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решения проблем поверки</a:t>
            </a:r>
            <a:endParaRPr lang="ru-RU" sz="28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36"/>
          <p:cNvSpPr>
            <a:spLocks noChangeArrowheads="1"/>
          </p:cNvSpPr>
          <p:nvPr/>
        </p:nvSpPr>
        <p:spPr bwMode="auto">
          <a:xfrm>
            <a:off x="546101" y="2488080"/>
            <a:ext cx="5791199" cy="438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05" tIns="40053" rIns="80105" bIns="40053">
            <a:spAutoFit/>
          </a:bodyPr>
          <a:lstStyle>
            <a:lvl1pPr marL="2857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2748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320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892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646488" indent="79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>
              <a:spcBef>
                <a:spcPts val="1000"/>
              </a:spcBef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	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- Использование </a:t>
            </a:r>
            <a:r>
              <a:rPr lang="ru-RU" sz="1400" dirty="0" smtClean="0">
                <a:latin typeface="Arial "/>
              </a:rPr>
              <a:t>единой системы </a:t>
            </a:r>
            <a:r>
              <a:rPr lang="ru-RU" sz="1400" dirty="0">
                <a:latin typeface="Arial "/>
              </a:rPr>
              <a:t>сбора и обработки информации АИС «</a:t>
            </a:r>
            <a:r>
              <a:rPr lang="ru-RU" sz="1400" dirty="0" err="1">
                <a:latin typeface="Arial "/>
              </a:rPr>
              <a:t>Метрконтроль</a:t>
            </a:r>
            <a:r>
              <a:rPr lang="ru-RU" sz="1400" dirty="0" smtClean="0">
                <a:latin typeface="Arial "/>
              </a:rPr>
              <a:t>»</a:t>
            </a:r>
          </a:p>
          <a:p>
            <a:pPr marL="0" indent="0" eaLnBrk="1" hangingPunct="1">
              <a:spcBef>
                <a:spcPts val="1000"/>
              </a:spcBef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</a:rPr>
              <a:t>	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</a:rPr>
              <a:t>- Взаимодействие метрологических служб с производителями приборов при возникновении подозрений на непромышленное происхождение приборов</a:t>
            </a:r>
          </a:p>
          <a:p>
            <a:pPr marL="0" indent="0" eaLnBrk="1" hangingPunct="1">
              <a:spcBef>
                <a:spcPts val="1000"/>
              </a:spcBef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</a:rPr>
              <a:t>	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</a:rPr>
              <a:t>- Усилить контроль за метрологическими службами, за наличием материально-технической базы для проведения поверки приборов по соответствующим методикам</a:t>
            </a:r>
          </a:p>
          <a:p>
            <a:pPr marL="0" indent="0" eaLnBrk="1" hangingPunct="1">
              <a:spcBef>
                <a:spcPts val="1000"/>
              </a:spcBef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</a:rPr>
              <a:t>	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</a:rPr>
              <a:t>- Запуск единой системы с функцией контроля сроков поверки приборов и допуск к ней </a:t>
            </a:r>
            <a:r>
              <a:rPr lang="ru-RU" alt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</a:rPr>
              <a:t>ресурсоснабжающих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</a:rPr>
              <a:t> компаний</a:t>
            </a:r>
          </a:p>
          <a:p>
            <a:pPr marL="0" indent="0" eaLnBrk="1" hangingPunct="1">
              <a:spcBef>
                <a:spcPts val="1000"/>
              </a:spcBef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</a:rPr>
              <a:t>	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</a:rPr>
              <a:t>- Не допускать заключение договоров на поверку приборов с компаниями не имеющими соответствующую аккредитацию</a:t>
            </a:r>
          </a:p>
          <a:p>
            <a:pPr marL="0" indent="0" eaLnBrk="1" hangingPunct="1">
              <a:spcBef>
                <a:spcPts val="1000"/>
              </a:spcBef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</a:rPr>
              <a:t>	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</a:rPr>
              <a:t>- Внести изменения в </a:t>
            </a:r>
            <a:r>
              <a:rPr lang="ru-RU" alt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</a:rPr>
              <a:t>аппаратно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</a:rPr>
              <a:t> программный комплекс приборов, позволяющие показывать в явной форме на дисплее прибора или выводить информацию с помощью сервисных устройств о наличие действующей поверки</a:t>
            </a: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6916006" y="1736485"/>
            <a:ext cx="3078895" cy="4114183"/>
            <a:chOff x="6395258" y="2481322"/>
            <a:chExt cx="2549752" cy="3827998"/>
          </a:xfrm>
        </p:grpSpPr>
        <p:grpSp>
          <p:nvGrpSpPr>
            <p:cNvPr id="5" name="Группа 4"/>
            <p:cNvGrpSpPr>
              <a:grpSpLocks/>
            </p:cNvGrpSpPr>
            <p:nvPr/>
          </p:nvGrpSpPr>
          <p:grpSpPr bwMode="auto">
            <a:xfrm>
              <a:off x="6395258" y="4760941"/>
              <a:ext cx="2507913" cy="1548379"/>
              <a:chOff x="6659563" y="4868863"/>
              <a:chExt cx="2244725" cy="1385887"/>
            </a:xfrm>
          </p:grpSpPr>
          <p:pic>
            <p:nvPicPr>
              <p:cNvPr id="10" name="Рисунок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9563" y="4868863"/>
                <a:ext cx="2233612" cy="134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Прямоугольный треугольник 10"/>
              <p:cNvSpPr/>
              <p:nvPr/>
            </p:nvSpPr>
            <p:spPr>
              <a:xfrm flipH="1">
                <a:off x="8389118" y="5723268"/>
                <a:ext cx="515682" cy="531482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08" tIns="45704" rIns="91408" bIns="45704" anchor="ctr"/>
              <a:lstStyle/>
              <a:p>
                <a:pPr algn="ctr" defTabSz="9140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Группа 3"/>
            <p:cNvGrpSpPr>
              <a:grpSpLocks/>
            </p:cNvGrpSpPr>
            <p:nvPr/>
          </p:nvGrpSpPr>
          <p:grpSpPr bwMode="auto">
            <a:xfrm>
              <a:off x="6395259" y="3180636"/>
              <a:ext cx="2549751" cy="1450829"/>
              <a:chOff x="6659563" y="3454400"/>
              <a:chExt cx="2282172" cy="1298574"/>
            </a:xfrm>
          </p:grpSpPr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9563" y="3454400"/>
                <a:ext cx="2254250" cy="127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Прямоугольный треугольник 8"/>
              <p:cNvSpPr/>
              <p:nvPr/>
            </p:nvSpPr>
            <p:spPr>
              <a:xfrm flipH="1">
                <a:off x="8472933" y="4269506"/>
                <a:ext cx="468802" cy="48316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08" tIns="45704" rIns="91408" bIns="45704" anchor="ctr"/>
              <a:lstStyle/>
              <a:p>
                <a:pPr algn="ctr" defTabSz="9140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Прямоугольный треугольник 6"/>
            <p:cNvSpPr/>
            <p:nvPr/>
          </p:nvSpPr>
          <p:spPr bwMode="auto">
            <a:xfrm flipH="1">
              <a:off x="8421242" y="2481322"/>
              <a:ext cx="523768" cy="54140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8" tIns="45704" rIns="91408" bIns="45704" anchor="ctr"/>
            <a:lstStyle/>
            <a:p>
              <a:pPr algn="ctr" defTabSz="91407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66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19264</TotalTime>
  <Words>135</Words>
  <Application>Microsoft Office PowerPoint</Application>
  <PresentationFormat>Произвольный</PresentationFormat>
  <Paragraphs>63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</vt:lpstr>
      <vt:lpstr>Calibri</vt:lpstr>
      <vt:lpstr>Тема Office</vt:lpstr>
      <vt:lpstr>1_Тема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Козлова Ольга</dc:creator>
  <cp:lastModifiedBy>admin</cp:lastModifiedBy>
  <cp:revision>1992</cp:revision>
  <cp:lastPrinted>2013-03-22T11:57:25Z</cp:lastPrinted>
  <dcterms:created xsi:type="dcterms:W3CDTF">1601-01-01T00:00:00Z</dcterms:created>
  <dcterms:modified xsi:type="dcterms:W3CDTF">2017-05-23T13:16:50Z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