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35.jpeg" ContentType="image/jpeg"/>
  <Override PartName="/ppt/media/image15.png" ContentType="image/png"/>
  <Override PartName="/ppt/media/image16.jpeg" ContentType="image/jpeg"/>
  <Override PartName="/ppt/media/image18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jpeg" ContentType="image/jpeg"/>
  <Override PartName="/ppt/media/image24.png" ContentType="image/png"/>
  <Override PartName="/ppt/media/image36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7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27.4.16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2003DF1-379D-4A49-9EC6-65C9DA012145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27.4.16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C9E7BF7-210F-4F54-8997-9B7CD7E0BFC5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27.4.16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9F985B-4207-4D79-8C14-A96E622B227F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Рисунок 9" descr=""/>
          <p:cNvPicPr/>
          <p:nvPr/>
        </p:nvPicPr>
        <p:blipFill>
          <a:blip r:embed="rId1"/>
          <a:stretch/>
        </p:blipFill>
        <p:spPr>
          <a:xfrm>
            <a:off x="1981080" y="1066680"/>
            <a:ext cx="5028840" cy="134604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0" descr=""/>
          <p:cNvPicPr/>
          <p:nvPr/>
        </p:nvPicPr>
        <p:blipFill>
          <a:blip r:embed="rId2"/>
          <a:stretch/>
        </p:blipFill>
        <p:spPr>
          <a:xfrm>
            <a:off x="3620160" y="2715840"/>
            <a:ext cx="1903320" cy="1425960"/>
          </a:xfrm>
          <a:prstGeom prst="rect">
            <a:avLst/>
          </a:prstGeom>
          <a:ln w="9360">
            <a:noFill/>
          </a:ln>
        </p:spPr>
      </p:pic>
      <p:sp>
        <p:nvSpPr>
          <p:cNvPr id="126" name="CustomShape 6"/>
          <p:cNvSpPr/>
          <p:nvPr/>
        </p:nvSpPr>
        <p:spPr>
          <a:xfrm>
            <a:off x="380880" y="4267080"/>
            <a:ext cx="7827120" cy="17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7494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Www.antimagnit.com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7494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+7(962)000-11-18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380880"/>
            <a:ext cx="7772040" cy="1294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Роторная пломба с фиксирующей защелкой и встроенным индикатором магнитного поля «MR-25»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304920" y="2819520"/>
            <a:ext cx="8381520" cy="3200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Роторная антимагнитная пломба с фиксирующей защелкой предназначена для идентификации фактов воздействия внешним магнитным полям на приборы учета, установленные в сырых помещениях и вне помещений.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 представляет собой номерную роторную одноразовую контрольную пломбу, снабженную сверхчувствительным индикатором магнитного поля в виде  двухцветной полоски (темно-серая полоса на зеленом фоне).</a:t>
            </a:r>
            <a:endParaRPr/>
          </a:p>
        </p:txBody>
      </p:sp>
      <p:pic>
        <p:nvPicPr>
          <p:cNvPr id="166" name="Рисунок 3" descr=""/>
          <p:cNvPicPr/>
          <p:nvPr/>
        </p:nvPicPr>
        <p:blipFill>
          <a:blip r:embed="rId1"/>
          <a:stretch/>
        </p:blipFill>
        <p:spPr>
          <a:xfrm>
            <a:off x="3581280" y="1447920"/>
            <a:ext cx="1447560" cy="1218960"/>
          </a:xfrm>
          <a:prstGeom prst="rect">
            <a:avLst/>
          </a:prstGeom>
          <a:ln w="9360">
            <a:noFill/>
          </a:ln>
        </p:spPr>
      </p:pic>
      <p:pic>
        <p:nvPicPr>
          <p:cNvPr id="167" name="Содержимое 6" descr=""/>
          <p:cNvPicPr/>
          <p:nvPr/>
        </p:nvPicPr>
        <p:blipFill>
          <a:blip r:embed="rId2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Роторная пломба с фиксирующей защелкой и встроенным индикатором магнитного поля «MR-25»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 воздействия магнитом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воздействия магнитом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1" name="Рисунок 4" descr=""/>
          <p:cNvPicPr/>
          <p:nvPr/>
        </p:nvPicPr>
        <p:blipFill>
          <a:blip r:embed="rId1"/>
          <a:stretch/>
        </p:blipFill>
        <p:spPr>
          <a:xfrm>
            <a:off x="838080" y="2971800"/>
            <a:ext cx="2590560" cy="2514240"/>
          </a:xfrm>
          <a:prstGeom prst="rect">
            <a:avLst/>
          </a:prstGeom>
          <a:ln w="9360">
            <a:noFill/>
          </a:ln>
        </p:spPr>
      </p:pic>
      <p:pic>
        <p:nvPicPr>
          <p:cNvPr id="172" name="Рисунок 5" descr=""/>
          <p:cNvPicPr/>
          <p:nvPr/>
        </p:nvPicPr>
        <p:blipFill>
          <a:blip r:embed="rId2"/>
          <a:stretch/>
        </p:blipFill>
        <p:spPr>
          <a:xfrm>
            <a:off x="5410080" y="2895480"/>
            <a:ext cx="2590560" cy="2514240"/>
          </a:xfrm>
          <a:prstGeom prst="rect">
            <a:avLst/>
          </a:prstGeom>
          <a:ln w="9360">
            <a:noFill/>
          </a:ln>
        </p:spPr>
      </p:pic>
      <p:pic>
        <p:nvPicPr>
          <p:cNvPr id="173" name="Содержимое 6" descr=""/>
          <p:cNvPicPr/>
          <p:nvPr/>
        </p:nvPicPr>
        <p:blipFill>
          <a:blip r:embed="rId3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Содержимое 3" descr=""/>
          <p:cNvPicPr/>
          <p:nvPr/>
        </p:nvPicPr>
        <p:blipFill>
          <a:blip r:embed="rId1"/>
          <a:stretch/>
        </p:blipFill>
        <p:spPr>
          <a:xfrm>
            <a:off x="304920" y="228600"/>
            <a:ext cx="8610120" cy="645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6" descr=""/>
          <p:cNvPicPr/>
          <p:nvPr/>
        </p:nvPicPr>
        <p:blipFill>
          <a:blip r:embed="rId1"/>
          <a:stretch/>
        </p:blipFill>
        <p:spPr>
          <a:xfrm>
            <a:off x="5257800" y="2895480"/>
            <a:ext cx="2844360" cy="223272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5" descr=""/>
          <p:cNvPicPr/>
          <p:nvPr/>
        </p:nvPicPr>
        <p:blipFill>
          <a:blip r:embed="rId2"/>
          <a:stretch/>
        </p:blipFill>
        <p:spPr>
          <a:xfrm>
            <a:off x="7086600" y="5029200"/>
            <a:ext cx="1789920" cy="162864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7" descr=""/>
          <p:cNvPicPr/>
          <p:nvPr/>
        </p:nvPicPr>
        <p:blipFill>
          <a:blip r:embed="rId3"/>
          <a:stretch/>
        </p:blipFill>
        <p:spPr>
          <a:xfrm>
            <a:off x="3809880" y="4724280"/>
            <a:ext cx="1618920" cy="161892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8" descr=""/>
          <p:cNvPicPr/>
          <p:nvPr/>
        </p:nvPicPr>
        <p:blipFill>
          <a:blip r:embed="rId4"/>
          <a:stretch/>
        </p:blipFill>
        <p:spPr>
          <a:xfrm>
            <a:off x="7391520" y="1371600"/>
            <a:ext cx="1528200" cy="160920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9" descr=""/>
          <p:cNvPicPr/>
          <p:nvPr/>
        </p:nvPicPr>
        <p:blipFill>
          <a:blip r:embed="rId5"/>
          <a:stretch/>
        </p:blipFill>
        <p:spPr>
          <a:xfrm>
            <a:off x="5562720" y="1447920"/>
            <a:ext cx="1523520" cy="1523520"/>
          </a:xfrm>
          <a:prstGeom prst="rect">
            <a:avLst/>
          </a:prstGeom>
          <a:ln>
            <a:noFill/>
          </a:ln>
        </p:spPr>
      </p:pic>
      <p:pic>
        <p:nvPicPr>
          <p:cNvPr id="133" name="Picture 2" descr=""/>
          <p:cNvPicPr/>
          <p:nvPr/>
        </p:nvPicPr>
        <p:blipFill>
          <a:blip r:embed="rId6"/>
          <a:stretch/>
        </p:blipFill>
        <p:spPr>
          <a:xfrm>
            <a:off x="3657600" y="1295280"/>
            <a:ext cx="1848240" cy="220932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533520" y="2286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Объектами для установки антимагнитных пломб являются все типы приборов учета: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Электрические счетчики 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Газовые счетчики 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Водомеры 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Весы 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Расходомеры жидкостей 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en-US" sz="28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Счетчики тепловой энергии</a:t>
            </a:r>
            <a:endParaRPr/>
          </a:p>
        </p:txBody>
      </p:sp>
      <p:pic>
        <p:nvPicPr>
          <p:cNvPr id="136" name="Содержимое 6" descr=""/>
          <p:cNvPicPr/>
          <p:nvPr/>
        </p:nvPicPr>
        <p:blipFill>
          <a:blip r:embed="rId7"/>
          <a:stretch/>
        </p:blipFill>
        <p:spPr>
          <a:xfrm>
            <a:off x="228600" y="6248520"/>
            <a:ext cx="3733560" cy="44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Содержимое 6" descr=""/>
          <p:cNvPicPr/>
          <p:nvPr/>
        </p:nvPicPr>
        <p:blipFill>
          <a:blip r:embed="rId1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533520" y="484560"/>
            <a:ext cx="8076960" cy="5454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Оснащение приборов учета энергоресурсов антимагнитной пломбой позволяет:</a:t>
            </a:r>
            <a:endParaRPr/>
          </a:p>
          <a:p>
            <a:pPr>
              <a:lnSpc>
                <a:spcPct val="150000"/>
              </a:lnSpc>
              <a:buClr>
                <a:srgbClr val="002060"/>
              </a:buClr>
              <a:buFont typeface="StarSymbol"/>
              <a:buChar char=""/>
            </a:pP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решить проблему хищения;</a:t>
            </a:r>
            <a:endParaRPr/>
          </a:p>
          <a:p>
            <a:pPr>
              <a:lnSpc>
                <a:spcPct val="150000"/>
              </a:lnSpc>
              <a:buClr>
                <a:srgbClr val="002060"/>
              </a:buClr>
              <a:buFont typeface="StarSymbol"/>
              <a:buChar char=""/>
            </a:pP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уменьшить вероятность прямого  воздействия на приборы учета;</a:t>
            </a:r>
            <a:endParaRPr/>
          </a:p>
          <a:p>
            <a:pPr>
              <a:lnSpc>
                <a:spcPct val="150000"/>
              </a:lnSpc>
              <a:buClr>
                <a:srgbClr val="002060"/>
              </a:buClr>
              <a:buFont typeface="StarSymbol"/>
              <a:buChar char=""/>
            </a:pP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уменьшить погрешность при учете потребляемых энергоресурсов;</a:t>
            </a:r>
            <a:endParaRPr/>
          </a:p>
          <a:p>
            <a:pPr>
              <a:lnSpc>
                <a:spcPct val="150000"/>
              </a:lnSpc>
              <a:buClr>
                <a:srgbClr val="002060"/>
              </a:buClr>
              <a:buFont typeface="StarSymbol"/>
              <a:buChar char=""/>
            </a:pP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сократить издержки при сборе показаний.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536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Пломба-индикатор «Анти-Магнит»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Антимагнитная пломба «АМ-1» 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Роторная антимагнитная пломба «MR-25»</a:t>
            </a:r>
            <a:r>
              <a:rPr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140" name="Рисунок 4" descr=""/>
          <p:cNvPicPr/>
          <p:nvPr/>
        </p:nvPicPr>
        <p:blipFill>
          <a:blip r:embed="rId1"/>
          <a:stretch/>
        </p:blipFill>
        <p:spPr>
          <a:xfrm>
            <a:off x="3505320" y="1066680"/>
            <a:ext cx="2514240" cy="914040"/>
          </a:xfrm>
          <a:prstGeom prst="rect">
            <a:avLst/>
          </a:prstGeom>
          <a:ln w="9360">
            <a:noFill/>
          </a:ln>
        </p:spPr>
      </p:pic>
      <p:pic>
        <p:nvPicPr>
          <p:cNvPr id="141" name="Рисунок 5" descr=""/>
          <p:cNvPicPr/>
          <p:nvPr/>
        </p:nvPicPr>
        <p:blipFill>
          <a:blip r:embed="rId2"/>
          <a:stretch/>
        </p:blipFill>
        <p:spPr>
          <a:xfrm>
            <a:off x="3505320" y="2819520"/>
            <a:ext cx="2514240" cy="990360"/>
          </a:xfrm>
          <a:prstGeom prst="rect">
            <a:avLst/>
          </a:prstGeom>
          <a:ln w="9360">
            <a:noFill/>
          </a:ln>
        </p:spPr>
      </p:pic>
      <p:pic>
        <p:nvPicPr>
          <p:cNvPr id="142" name="Рисунок 6" descr=""/>
          <p:cNvPicPr/>
          <p:nvPr/>
        </p:nvPicPr>
        <p:blipFill>
          <a:blip r:embed="rId3"/>
          <a:stretch/>
        </p:blipFill>
        <p:spPr>
          <a:xfrm>
            <a:off x="3886200" y="4724280"/>
            <a:ext cx="1599840" cy="1447560"/>
          </a:xfrm>
          <a:prstGeom prst="rect">
            <a:avLst/>
          </a:prstGeom>
          <a:ln w="9360">
            <a:noFill/>
          </a:ln>
        </p:spPr>
      </p:pic>
      <p:pic>
        <p:nvPicPr>
          <p:cNvPr id="143" name="Содержимое 6" descr=""/>
          <p:cNvPicPr/>
          <p:nvPr/>
        </p:nvPicPr>
        <p:blipFill>
          <a:blip r:embed="rId4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Пломба-индикатор магнитного поля «Анти-Магнит»</a:t>
            </a:r>
            <a:endParaRPr/>
          </a:p>
        </p:txBody>
      </p:sp>
      <p:pic>
        <p:nvPicPr>
          <p:cNvPr id="145" name="Содержимое 3" descr=""/>
          <p:cNvPicPr/>
          <p:nvPr/>
        </p:nvPicPr>
        <p:blipFill>
          <a:blip r:embed="rId1"/>
          <a:stretch/>
        </p:blipFill>
        <p:spPr>
          <a:xfrm>
            <a:off x="3505320" y="1523880"/>
            <a:ext cx="1904760" cy="685440"/>
          </a:xfrm>
          <a:prstGeom prst="rect">
            <a:avLst/>
          </a:prstGeom>
          <a:ln w="9360">
            <a:noFill/>
          </a:ln>
        </p:spPr>
      </p:pic>
      <p:pic>
        <p:nvPicPr>
          <p:cNvPr id="146" name="Содержимое 6" descr=""/>
          <p:cNvPicPr/>
          <p:nvPr/>
        </p:nvPicPr>
        <p:blipFill>
          <a:blip r:embed="rId2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609480" y="2377080"/>
            <a:ext cx="7924320" cy="307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Пластиковая двухслойная основа (пломбировочный скотч) со встроенной герметичной прозрачной капсулой c магниточувствительной суспензией, реагирующей на воздействие внешнего магнитного поля на подвижные и электронные части прибора учета. 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Пломба-индикатор магнитного поля «Анти-Магнит»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 воздействия магнитом</a:t>
            </a:r>
            <a:endParaRPr/>
          </a:p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воздействия магнитом</a:t>
            </a:r>
            <a:endParaRPr/>
          </a:p>
          <a:p>
            <a:pPr marL="343080" indent="-342720">
              <a:lnSpc>
                <a:spcPct val="100000"/>
              </a:lnSpc>
            </a:pPr>
            <a:endParaRPr/>
          </a:p>
        </p:txBody>
      </p:sp>
      <p:pic>
        <p:nvPicPr>
          <p:cNvPr id="151" name="Рисунок 4" descr=""/>
          <p:cNvPicPr/>
          <p:nvPr/>
        </p:nvPicPr>
        <p:blipFill>
          <a:blip r:embed="rId1"/>
          <a:stretch/>
        </p:blipFill>
        <p:spPr>
          <a:xfrm>
            <a:off x="533520" y="2895480"/>
            <a:ext cx="3809520" cy="1447560"/>
          </a:xfrm>
          <a:prstGeom prst="rect">
            <a:avLst/>
          </a:prstGeom>
          <a:ln w="9360">
            <a:noFill/>
          </a:ln>
        </p:spPr>
      </p:pic>
      <p:pic>
        <p:nvPicPr>
          <p:cNvPr id="152" name="Рисунок 5" descr=""/>
          <p:cNvPicPr/>
          <p:nvPr/>
        </p:nvPicPr>
        <p:blipFill>
          <a:blip r:embed="rId2"/>
          <a:stretch/>
        </p:blipFill>
        <p:spPr>
          <a:xfrm>
            <a:off x="4800600" y="2895480"/>
            <a:ext cx="3809520" cy="1461600"/>
          </a:xfrm>
          <a:prstGeom prst="rect">
            <a:avLst/>
          </a:prstGeom>
          <a:ln w="9360">
            <a:noFill/>
          </a:ln>
        </p:spPr>
      </p:pic>
      <p:pic>
        <p:nvPicPr>
          <p:cNvPr id="153" name="Содержимое 6" descr=""/>
          <p:cNvPicPr/>
          <p:nvPr/>
        </p:nvPicPr>
        <p:blipFill>
          <a:blip r:embed="rId3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580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Пломба-индикатор магнитного поля «АМ-1»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533520" y="2438280"/>
            <a:ext cx="7924320" cy="3200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9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 выполнена на основе магниточувствительной пластины с дополнительным элементом, повышающим чувствительность пломбы и обеспечивающим 100% защиту от повторного восстановления рисунка.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9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основе пломбы – сверхчувствительный индикатор внешнего магнитного поля срабатывающий при 20 мТл.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9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Индикатор отображает цветом любое воздействие внешнего магнитного поля, тем самым однозначно указывая на то, что на объект контроля было осуществлено такое воздействие.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2895480" y="1447920"/>
            <a:ext cx="3200040" cy="990360"/>
          </a:xfrm>
          <a:prstGeom prst="rect">
            <a:avLst/>
          </a:prstGeom>
          <a:ln w="9360">
            <a:noFill/>
          </a:ln>
        </p:spPr>
      </p:pic>
      <p:pic>
        <p:nvPicPr>
          <p:cNvPr id="157" name="Содержимое 6" descr=""/>
          <p:cNvPicPr/>
          <p:nvPr/>
        </p:nvPicPr>
        <p:blipFill>
          <a:blip r:embed="rId2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Пломба-индикатор магнитного поля «АМ-1» 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 воздействия магнитом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воздействия магнитом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1" name="Рисунок 4" descr=""/>
          <p:cNvPicPr/>
          <p:nvPr/>
        </p:nvPicPr>
        <p:blipFill>
          <a:blip r:embed="rId1"/>
          <a:stretch/>
        </p:blipFill>
        <p:spPr>
          <a:xfrm>
            <a:off x="457200" y="3124080"/>
            <a:ext cx="3809520" cy="1447560"/>
          </a:xfrm>
          <a:prstGeom prst="rect">
            <a:avLst/>
          </a:prstGeom>
          <a:ln w="9360">
            <a:noFill/>
          </a:ln>
        </p:spPr>
      </p:pic>
      <p:pic>
        <p:nvPicPr>
          <p:cNvPr id="162" name="Рисунок 5" descr=""/>
          <p:cNvPicPr/>
          <p:nvPr/>
        </p:nvPicPr>
        <p:blipFill>
          <a:blip r:embed="rId2"/>
          <a:stretch/>
        </p:blipFill>
        <p:spPr>
          <a:xfrm>
            <a:off x="4876920" y="3124080"/>
            <a:ext cx="3809520" cy="1447560"/>
          </a:xfrm>
          <a:prstGeom prst="rect">
            <a:avLst/>
          </a:prstGeom>
          <a:ln w="9360">
            <a:noFill/>
          </a:ln>
        </p:spPr>
      </p:pic>
      <p:pic>
        <p:nvPicPr>
          <p:cNvPr id="163" name="Содержимое 6" descr=""/>
          <p:cNvPicPr/>
          <p:nvPr/>
        </p:nvPicPr>
        <p:blipFill>
          <a:blip r:embed="rId3"/>
          <a:stretch/>
        </p:blipFill>
        <p:spPr>
          <a:xfrm>
            <a:off x="228600" y="6172200"/>
            <a:ext cx="3963600" cy="48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Application>LibreOffice/5.0.2.2$Windows_x86 LibreOffice_project/37b43f919e4de5eeaca9b9755ed688758a8251fe</Application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ru-RU</dc:language>
  <dcterms:modified xsi:type="dcterms:W3CDTF">2016-04-27T23:31:11Z</dcterms:modified>
  <cp:revision>21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