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73" r:id="rId4"/>
    <p:sldId id="271" r:id="rId5"/>
    <p:sldId id="269" r:id="rId6"/>
    <p:sldId id="274" r:id="rId7"/>
    <p:sldId id="275" r:id="rId8"/>
    <p:sldId id="270" r:id="rId9"/>
    <p:sldId id="257" r:id="rId10"/>
    <p:sldId id="258" r:id="rId11"/>
    <p:sldId id="259" r:id="rId12"/>
    <p:sldId id="260" r:id="rId13"/>
    <p:sldId id="261" r:id="rId14"/>
    <p:sldId id="262" r:id="rId15"/>
    <p:sldId id="272" r:id="rId16"/>
    <p:sldId id="264" r:id="rId17"/>
    <p:sldId id="263" r:id="rId18"/>
    <p:sldId id="265" r:id="rId19"/>
    <p:sldId id="276" r:id="rId20"/>
    <p:sldId id="266" r:id="rId21"/>
  </p:sldIdLst>
  <p:sldSz cx="106807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6"/>
    <p:restoredTop sz="86479"/>
  </p:normalViewPr>
  <p:slideViewPr>
    <p:cSldViewPr snapToGrid="0" snapToObjects="1">
      <p:cViewPr varScale="1">
        <p:scale>
          <a:sx n="153" d="100"/>
          <a:sy n="153" d="100"/>
        </p:scale>
        <p:origin x="2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02294"/>
          <c:y val="0.0538559"/>
          <c:w val="0.871728"/>
          <c:h val="0.755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Номенклатура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beve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3.0</c:v>
                </c:pt>
                <c:pt idx="1">
                  <c:v>8.0</c:v>
                </c:pt>
                <c:pt idx="2">
                  <c:v>12.0</c:v>
                </c:pt>
                <c:pt idx="3">
                  <c:v>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906928"/>
        <c:axId val="2118014848"/>
      </c:barChart>
      <c:catAx>
        <c:axId val="-2138906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ru-RU"/>
          </a:p>
        </c:txPr>
        <c:crossAx val="2118014848"/>
        <c:crosses val="autoZero"/>
        <c:auto val="1"/>
        <c:lblAlgn val="ctr"/>
        <c:lblOffset val="100"/>
        <c:noMultiLvlLbl val="1"/>
      </c:catAx>
      <c:valAx>
        <c:axId val="211801484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ru-RU"/>
          </a:p>
        </c:txPr>
        <c:crossAx val="-2138906928"/>
        <c:crosses val="autoZero"/>
        <c:crossBetween val="between"/>
        <c:majorUnit val="7.5"/>
        <c:minorUnit val="3.75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473869"/>
          <c:y val="0.933644"/>
          <c:w val="0.952613"/>
          <c:h val="0.066355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Helvetica Neue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4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termotronic.ru" TargetMode="External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termotronic.ru" TargetMode="External"/><Relationship Id="rId5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01885" y="0"/>
            <a:ext cx="9088043" cy="3869084"/>
          </a:xfrm>
          <a:prstGeom prst="rect">
            <a:avLst/>
          </a:prstGeom>
        </p:spPr>
        <p:txBody>
          <a:bodyPr anchor="b"/>
          <a:lstStyle>
            <a:lvl1pPr algn="ctr">
              <a:defRPr sz="6600"/>
            </a:lvl1pPr>
          </a:lstStyle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36477" y="3970580"/>
            <a:ext cx="8018861" cy="358592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600"/>
            </a:lvl1pPr>
            <a:lvl2pPr marL="0" indent="0" algn="ctr">
              <a:buSzTx/>
              <a:buNone/>
              <a:defRPr sz="2600"/>
            </a:lvl2pPr>
            <a:lvl3pPr marL="0" indent="0" algn="ctr">
              <a:buSzTx/>
              <a:buNone/>
              <a:defRPr sz="2600"/>
            </a:lvl3pPr>
            <a:lvl4pPr marL="0" indent="0" algn="ctr">
              <a:buSzTx/>
              <a:buNone/>
              <a:defRPr sz="2600"/>
            </a:lvl4pPr>
            <a:lvl5pPr marL="0" indent="0" algn="ctr">
              <a:buSzTx/>
              <a:buNone/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3" name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85" y="658795"/>
            <a:ext cx="3104378" cy="47690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736453" y="0"/>
            <a:ext cx="3448392" cy="2267904"/>
          </a:xfrm>
          <a:prstGeom prst="rect">
            <a:avLst/>
          </a:prstGeom>
        </p:spPr>
        <p:txBody>
          <a:bodyPr anchor="b"/>
          <a:lstStyle>
            <a:lvl1pPr algn="r">
              <a:defRPr sz="46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4545412" y="1088454"/>
            <a:ext cx="5412731" cy="6468048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 sz="3500"/>
            </a:lvl1pPr>
            <a:lvl2pPr marL="797954" indent="-293983">
              <a:buBlip>
                <a:blip r:embed="rId2"/>
              </a:buBlip>
              <a:defRPr sz="3500"/>
            </a:lvl2pPr>
            <a:lvl3pPr marL="1347154" indent="-339210">
              <a:buBlip>
                <a:blip r:embed="rId2"/>
              </a:buBlip>
              <a:defRPr sz="3500"/>
            </a:lvl3pPr>
            <a:lvl4pPr marL="1912798" indent="-400885">
              <a:buBlip>
                <a:blip r:embed="rId2"/>
              </a:buBlip>
              <a:defRPr sz="3500"/>
            </a:lvl4pPr>
            <a:lvl5pPr marL="2416772" indent="-400885">
              <a:buBlip>
                <a:blip r:embed="rId2"/>
              </a:buBlip>
              <a:defRPr sz="35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736453" y="0"/>
            <a:ext cx="3448392" cy="2267904"/>
          </a:xfrm>
          <a:prstGeom prst="rect">
            <a:avLst/>
          </a:prstGeom>
        </p:spPr>
        <p:txBody>
          <a:bodyPr anchor="b"/>
          <a:lstStyle>
            <a:lvl1pPr algn="r">
              <a:defRPr sz="46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half" idx="1"/>
          </p:nvPr>
        </p:nvSpPr>
        <p:spPr>
          <a:xfrm>
            <a:off x="736453" y="2267902"/>
            <a:ext cx="3448392" cy="528859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700"/>
            </a:lvl1pPr>
            <a:lvl2pPr marL="0" indent="0">
              <a:buSzTx/>
              <a:buNone/>
              <a:defRPr sz="1700"/>
            </a:lvl2pPr>
            <a:lvl3pPr marL="0" indent="0">
              <a:buSzTx/>
              <a:buNone/>
              <a:defRPr sz="1700"/>
            </a:lvl3pPr>
            <a:lvl4pPr marL="0" indent="0">
              <a:buSzTx/>
              <a:buNone/>
              <a:defRPr sz="1700"/>
            </a:lvl4pPr>
            <a:lvl5pPr marL="0" indent="0"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7651329" y="0"/>
            <a:ext cx="2305425" cy="7211442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735062" y="402481"/>
            <a:ext cx="6782621" cy="715402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336675" y="0"/>
            <a:ext cx="8018465" cy="3868738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half" idx="1"/>
          </p:nvPr>
        </p:nvSpPr>
        <p:spPr>
          <a:xfrm>
            <a:off x="1336675" y="3970337"/>
            <a:ext cx="8018465" cy="358616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None/>
              <a:defRPr sz="2400"/>
            </a:lvl1pPr>
            <a:lvl2pPr marL="0" indent="0" algn="ctr" defTabSz="914400">
              <a:spcBef>
                <a:spcPts val="1000"/>
              </a:spcBef>
              <a:buSzTx/>
              <a:buNone/>
              <a:defRPr sz="2400"/>
            </a:lvl2pPr>
            <a:lvl3pPr marL="0" indent="0" algn="ctr" defTabSz="914400">
              <a:spcBef>
                <a:spcPts val="1000"/>
              </a:spcBef>
              <a:buSzTx/>
              <a:buNone/>
              <a:defRPr sz="2400"/>
            </a:lvl3pPr>
            <a:lvl4pPr marL="0" indent="0" algn="ctr" defTabSz="914400">
              <a:spcBef>
                <a:spcPts val="1000"/>
              </a:spcBef>
              <a:buSzTx/>
              <a:buNone/>
              <a:defRPr sz="2400"/>
            </a:lvl4pPr>
            <a:lvl5pPr marL="0" indent="0" algn="ctr" defTabSz="914400">
              <a:spcBef>
                <a:spcPts val="1000"/>
              </a:spcBef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735012" y="254000"/>
            <a:ext cx="9221790" cy="1758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735012" y="2012950"/>
            <a:ext cx="9221790" cy="5543552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730250" y="0"/>
            <a:ext cx="9220200" cy="502920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sz="half" idx="1"/>
          </p:nvPr>
        </p:nvSpPr>
        <p:spPr>
          <a:xfrm>
            <a:off x="730250" y="5059362"/>
            <a:ext cx="9220200" cy="2497140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1pPr>
            <a:lvl2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0" defTabSz="914400"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35012" y="254000"/>
            <a:ext cx="9221790" cy="1758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half" idx="1"/>
          </p:nvPr>
        </p:nvSpPr>
        <p:spPr>
          <a:xfrm>
            <a:off x="735012" y="2012950"/>
            <a:ext cx="4533902" cy="5543552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90" cy="146050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736600" y="1852613"/>
            <a:ext cx="4522788" cy="90805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None/>
              <a:defRPr sz="2400" b="1"/>
            </a:lvl1pPr>
            <a:lvl2pPr marL="0" indent="0" defTabSz="914400">
              <a:spcBef>
                <a:spcPts val="1000"/>
              </a:spcBef>
              <a:buSzTx/>
              <a:buNone/>
              <a:defRPr sz="2400" b="1"/>
            </a:lvl2pPr>
            <a:lvl3pPr marL="0" indent="0" defTabSz="914400">
              <a:spcBef>
                <a:spcPts val="1000"/>
              </a:spcBef>
              <a:buSzTx/>
              <a:buNone/>
              <a:defRPr sz="2400" b="1"/>
            </a:lvl3pPr>
            <a:lvl4pPr marL="0" indent="0" defTabSz="914400">
              <a:spcBef>
                <a:spcPts val="1000"/>
              </a:spcBef>
              <a:buSzTx/>
              <a:buNone/>
              <a:defRPr sz="2400" b="1"/>
            </a:lvl4pPr>
            <a:lvl5pPr marL="0" indent="0" defTabSz="914400">
              <a:spcBef>
                <a:spcPts val="1000"/>
              </a:spcBef>
              <a:buSz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735012" y="0"/>
            <a:ext cx="9221790" cy="2266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" y="-1588"/>
            <a:ext cx="7736288" cy="7559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52" y="527655"/>
            <a:ext cx="3104378" cy="476904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/>
        </p:nvSpPr>
        <p:spPr>
          <a:xfrm>
            <a:off x="400822" y="6189309"/>
            <a:ext cx="628301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ЗАО «ТЕРМОТРОНИК»</a:t>
            </a:r>
            <a:endParaRPr sz="1800"/>
          </a:p>
          <a:p>
            <a:pPr>
              <a:defRPr sz="2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193318, Санкт-Петербург, ул. Ворошилова, д. 2</a:t>
            </a:r>
            <a:endParaRPr sz="1800"/>
          </a:p>
          <a:p>
            <a:pPr>
              <a:defRPr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www.termotronic.ru</a:t>
            </a:r>
          </a:p>
        </p:txBody>
      </p:sp>
      <p:pic>
        <p:nvPicPr>
          <p:cNvPr id="24" name="image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248" y="1697051"/>
            <a:ext cx="3490208" cy="416239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20730" y="0"/>
            <a:ext cx="4236445" cy="256729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" name="Shape 26"/>
          <p:cNvSpPr/>
          <p:nvPr/>
        </p:nvSpPr>
        <p:spPr>
          <a:xfrm>
            <a:off x="503413" y="2411728"/>
            <a:ext cx="4983453" cy="110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Новые технологии</a:t>
            </a:r>
            <a:endParaRPr sz="1800"/>
          </a:p>
          <a:p>
            <a:pPr>
              <a:defRPr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ТЕРМОТРОНИК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5162338" y="6800556"/>
            <a:ext cx="2492164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736600" y="0"/>
            <a:ext cx="3448050" cy="2268540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4545012" y="1089025"/>
            <a:ext cx="5413378" cy="646747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3200"/>
            </a:lvl1pPr>
            <a:lvl2pPr marL="718457" indent="-261257" defTabSz="914400">
              <a:spcBef>
                <a:spcPts val="1000"/>
              </a:spcBef>
              <a:buBlip>
                <a:blip r:embed="rId2"/>
              </a:buBlip>
              <a:defRPr sz="3200"/>
            </a:lvl2pPr>
            <a:lvl3pPr marL="1219200" indent="-304800" defTabSz="914400">
              <a:spcBef>
                <a:spcPts val="1000"/>
              </a:spcBef>
              <a:buBlip>
                <a:blip r:embed="rId2"/>
              </a:buBlip>
              <a:defRPr sz="3200"/>
            </a:lvl3pPr>
            <a:lvl4pPr marL="1737360" indent="-365760" defTabSz="914400">
              <a:spcBef>
                <a:spcPts val="1000"/>
              </a:spcBef>
              <a:buBlip>
                <a:blip r:embed="rId2"/>
              </a:buBlip>
              <a:defRPr sz="3200"/>
            </a:lvl4pPr>
            <a:lvl5pPr marL="2194560" indent="-365760" defTabSz="914400">
              <a:spcBef>
                <a:spcPts val="1000"/>
              </a:spcBef>
              <a:buBlip>
                <a:blip r:embed="rId2"/>
              </a:buBlip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736600" y="0"/>
            <a:ext cx="3448050" cy="2268540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sz="half" idx="1"/>
          </p:nvPr>
        </p:nvSpPr>
        <p:spPr>
          <a:xfrm>
            <a:off x="736600" y="2268538"/>
            <a:ext cx="3448050" cy="528796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None/>
              <a:defRPr sz="1600"/>
            </a:lvl1pPr>
            <a:lvl2pPr marL="0" indent="0" defTabSz="914400">
              <a:spcBef>
                <a:spcPts val="1000"/>
              </a:spcBef>
              <a:buSzTx/>
              <a:buNone/>
              <a:defRPr sz="1600"/>
            </a:lvl2pPr>
            <a:lvl3pPr marL="0" indent="0" defTabSz="914400">
              <a:spcBef>
                <a:spcPts val="1000"/>
              </a:spcBef>
              <a:buSzTx/>
              <a:buNone/>
              <a:defRPr sz="1600"/>
            </a:lvl3pPr>
            <a:lvl4pPr marL="0" indent="0" defTabSz="914400">
              <a:spcBef>
                <a:spcPts val="1000"/>
              </a:spcBef>
              <a:buSzTx/>
              <a:buNone/>
              <a:defRPr sz="1600"/>
            </a:lvl4pPr>
            <a:lvl5pPr marL="0" indent="0" defTabSz="914400">
              <a:spcBef>
                <a:spcPts val="1000"/>
              </a:spcBef>
              <a:buSz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735012" y="254000"/>
            <a:ext cx="9221790" cy="17589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735012" y="2012950"/>
            <a:ext cx="9221790" cy="5543552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7651750" y="0"/>
            <a:ext cx="2305050" cy="721201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xfrm>
            <a:off x="735012" y="403225"/>
            <a:ext cx="6764340" cy="715327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Blip>
                <a:blip r:embed="rId2"/>
              </a:buBlip>
              <a:defRPr sz="2800"/>
            </a:lvl1pPr>
            <a:lvl2pPr marL="723900" indent="-266700" defTabSz="914400">
              <a:spcBef>
                <a:spcPts val="1000"/>
              </a:spcBef>
              <a:buBlip>
                <a:blip r:embed="rId2"/>
              </a:buBlip>
              <a:defRPr sz="2800"/>
            </a:lvl2pPr>
            <a:lvl3pPr marL="1234438" indent="-320038" defTabSz="914400">
              <a:spcBef>
                <a:spcPts val="1000"/>
              </a:spcBef>
              <a:buBlip>
                <a:blip r:embed="rId2"/>
              </a:buBlip>
              <a:defRPr sz="2800"/>
            </a:lvl3pPr>
            <a:lvl4pPr marL="1727200" indent="-355600" defTabSz="914400">
              <a:spcBef>
                <a:spcPts val="1000"/>
              </a:spcBef>
              <a:buBlip>
                <a:blip r:embed="rId2"/>
              </a:buBlip>
              <a:defRPr sz="2800"/>
            </a:lvl4pPr>
            <a:lvl5pPr marL="2184400" indent="-355600" defTabSz="914400">
              <a:spcBef>
                <a:spcPts val="1000"/>
              </a:spcBef>
              <a:buBlip>
                <a:blip r:embed="rId2"/>
              </a:buBlip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0" name="Shape 230"/>
          <p:cNvSpPr>
            <a:spLocks noGrp="1"/>
          </p:cNvSpPr>
          <p:nvPr>
            <p:ph type="sldNum" sz="quarter" idx="2"/>
          </p:nvPr>
        </p:nvSpPr>
        <p:spPr>
          <a:xfrm>
            <a:off x="9698182" y="7073424"/>
            <a:ext cx="258621" cy="26923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7551093" y="7066971"/>
            <a:ext cx="240565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888888"/>
                </a:solidFill>
              </a:rPr>
              <a:t>￼</a:t>
            </a:r>
          </a:p>
        </p:txBody>
      </p:sp>
      <p:pic>
        <p:nvPicPr>
          <p:cNvPr id="39" name="image1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53" y="490683"/>
            <a:ext cx="3104377" cy="47690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846529"/>
          </a:xfrm>
          <a:prstGeom prst="rect">
            <a:avLst/>
          </a:prstGeom>
        </p:spPr>
        <p:txBody>
          <a:bodyPr/>
          <a:lstStyle>
            <a:lvl1pPr algn="r">
              <a:defRPr sz="45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353"/>
                </a:solidFill>
              </a:rPr>
              <a:t>Текст заголовка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770383" y="1450488"/>
            <a:ext cx="4717310" cy="500273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Уровень текста 1</a:t>
            </a:r>
          </a:p>
          <a:p>
            <a:pPr lvl="1">
              <a:defRPr sz="1800"/>
            </a:pPr>
            <a:r>
              <a:rPr sz="3000"/>
              <a:t>Уровень текста 2</a:t>
            </a:r>
          </a:p>
          <a:p>
            <a:pPr lvl="2">
              <a:defRPr sz="1800"/>
            </a:pPr>
            <a:r>
              <a:rPr sz="3000"/>
              <a:t>Уровень текста 3</a:t>
            </a:r>
          </a:p>
          <a:p>
            <a:pPr lvl="3">
              <a:defRPr sz="1800"/>
            </a:pPr>
            <a:r>
              <a:rPr sz="3000"/>
              <a:t>Уровень текста 4</a:t>
            </a:r>
          </a:p>
          <a:p>
            <a:pPr lvl="4">
              <a:defRPr sz="1800"/>
            </a:pPr>
            <a:r>
              <a:rPr sz="3000"/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sz="half" idx="3"/>
          </p:nvPr>
        </p:nvSpPr>
        <p:spPr>
          <a:xfrm>
            <a:off x="5581755" y="1458383"/>
            <a:ext cx="4476953" cy="498694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5.jpeg"/>
          <p:cNvPicPr>
            <a:picLocks noChangeAspect="1"/>
          </p:cNvPicPr>
          <p:nvPr/>
        </p:nvPicPr>
        <p:blipFill>
          <a:blip r:embed="rId2">
            <a:alphaModFix amt="59021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882" y="130769"/>
            <a:ext cx="10213770" cy="729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53" y="400655"/>
            <a:ext cx="3104377" cy="476904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665210" y="2555382"/>
            <a:ext cx="9747213" cy="189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3700">
                <a:solidFill>
                  <a:srgbClr val="535353"/>
                </a:solidFill>
                <a:latin typeface="DINPro-Medium"/>
                <a:ea typeface="DINPro-Medium"/>
                <a:cs typeface="DINPro-Medium"/>
                <a:sym typeface="DINPro-Medium"/>
              </a:defRPr>
            </a:pPr>
            <a:r>
              <a:t>Определение действительных значений</a:t>
            </a:r>
            <a:endParaRPr sz="1800"/>
          </a:p>
          <a:p>
            <a:pPr>
              <a:lnSpc>
                <a:spcPct val="120000"/>
              </a:lnSpc>
              <a:defRPr sz="3700">
                <a:solidFill>
                  <a:srgbClr val="535353"/>
                </a:solidFill>
                <a:latin typeface="DINPro-Medium"/>
                <a:ea typeface="DINPro-Medium"/>
                <a:cs typeface="DINPro-Medium"/>
                <a:sym typeface="DINPro-Medium"/>
              </a:defRPr>
            </a:pPr>
            <a:r>
              <a:t>расхода и погрешности измерений при обратном направлении потока</a:t>
            </a:r>
          </a:p>
        </p:txBody>
      </p:sp>
      <p:sp>
        <p:nvSpPr>
          <p:cNvPr id="37" name="Shape 37"/>
          <p:cNvSpPr/>
          <p:nvPr/>
        </p:nvSpPr>
        <p:spPr>
          <a:xfrm>
            <a:off x="2248274" y="5060934"/>
            <a:ext cx="7895774" cy="1111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404040"/>
                </a:solidFill>
                <a:latin typeface="DINPro-Regular"/>
                <a:ea typeface="DINPro-Regular"/>
                <a:cs typeface="DINPro-Regular"/>
                <a:sym typeface="DINPro-Regular"/>
              </a:defRPr>
            </a:pPr>
            <a:r>
              <a:t>Периодические испытания, ноябрь 2014 – февраль 2015</a:t>
            </a:r>
            <a:endParaRPr sz="1800"/>
          </a:p>
          <a:p>
            <a:pPr>
              <a:lnSpc>
                <a:spcPct val="120000"/>
              </a:lnSpc>
              <a:defRPr sz="2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● контроль стабильности качества выпускаемой продукции</a:t>
            </a:r>
            <a:endParaRPr>
              <a:latin typeface="DINPro-Regular"/>
              <a:ea typeface="DINPro-Regular"/>
              <a:cs typeface="DINPro-Regular"/>
              <a:sym typeface="DINPro-Regular"/>
            </a:endParaRPr>
          </a:p>
          <a:p>
            <a:pPr>
              <a:lnSpc>
                <a:spcPct val="120000"/>
              </a:lnSpc>
              <a:defRPr sz="2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● готовность к продолжению серийного производства</a:t>
            </a:r>
          </a:p>
        </p:txBody>
      </p:sp>
      <p:sp>
        <p:nvSpPr>
          <p:cNvPr id="38" name="Shape 38"/>
          <p:cNvSpPr/>
          <p:nvPr/>
        </p:nvSpPr>
        <p:spPr>
          <a:xfrm>
            <a:off x="9814100" y="608542"/>
            <a:ext cx="866552" cy="457201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 </a:t>
            </a:r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43980" y="0"/>
            <a:ext cx="6031774" cy="167428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0" tIns="0" rIns="0" bIns="0"/>
          <a:lstStyle>
            <a:lvl1pPr algn="r" defTabSz="914400">
              <a:defRPr sz="3200">
                <a:solidFill>
                  <a:srgbClr val="53535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5162338" y="6800556"/>
            <a:ext cx="2492164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6.png"/>
          <p:cNvPicPr>
            <a:picLocks noChangeAspect="1"/>
          </p:cNvPicPr>
          <p:nvPr/>
        </p:nvPicPr>
        <p:blipFill>
          <a:blip r:embed="rId2">
            <a:alphaModFix amt="44288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11" y="1190"/>
            <a:ext cx="10728963" cy="755397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48" name="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43" y="538315"/>
            <a:ext cx="3104378" cy="476907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6772826" y="584998"/>
            <a:ext cx="3288417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ea typeface="Calibri"/>
                <a:cs typeface="Calibri"/>
                <a:sym typeface="Calibri"/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www.termotronic.ru</a:t>
            </a:r>
          </a:p>
        </p:txBody>
      </p:sp>
      <p:pic>
        <p:nvPicPr>
          <p:cNvPr id="50" name="image7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29" y="1222906"/>
            <a:ext cx="10663842" cy="528926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3234682" y="5817324"/>
            <a:ext cx="4211333" cy="54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100"/>
            </a:lvl1pPr>
          </a:lstStyle>
          <a:p>
            <a:r>
              <a:t>Спасибо за внимание!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5162338" y="6800556"/>
            <a:ext cx="2492164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52" y="514955"/>
            <a:ext cx="3104378" cy="47690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 flipV="1">
            <a:off x="799007" y="6380688"/>
            <a:ext cx="9082687" cy="3"/>
          </a:xfrm>
          <a:prstGeom prst="line">
            <a:avLst/>
          </a:prstGeom>
          <a:ln w="38100">
            <a:solidFill>
              <a:srgbClr val="535353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half" idx="1"/>
          </p:nvPr>
        </p:nvSpPr>
        <p:spPr>
          <a:xfrm>
            <a:off x="6656685" y="1500246"/>
            <a:ext cx="3104379" cy="60562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5625355" y="0"/>
            <a:ext cx="4275040" cy="1112424"/>
          </a:xfrm>
          <a:prstGeom prst="rect">
            <a:avLst/>
          </a:prstGeom>
        </p:spPr>
        <p:txBody>
          <a:bodyPr anchor="b"/>
          <a:lstStyle>
            <a:lvl1pPr algn="r">
              <a:defRPr sz="46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10014244" y="6971723"/>
            <a:ext cx="361610" cy="396237"/>
          </a:xfrm>
          <a:prstGeom prst="rect">
            <a:avLst/>
          </a:prstGeom>
        </p:spPr>
        <p:txBody>
          <a:bodyPr/>
          <a:lstStyle>
            <a:lvl1pPr>
              <a:defRPr sz="2000" i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7551093" y="7112691"/>
            <a:ext cx="240566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pic>
        <p:nvPicPr>
          <p:cNvPr id="71" name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52" y="490682"/>
            <a:ext cx="3104378" cy="476907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276178" y="185583"/>
            <a:ext cx="5786540" cy="1264907"/>
          </a:xfrm>
          <a:prstGeom prst="rect">
            <a:avLst/>
          </a:prstGeom>
        </p:spPr>
        <p:txBody>
          <a:bodyPr/>
          <a:lstStyle>
            <a:lvl1pPr algn="r">
              <a:defRPr sz="45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770383" y="1450488"/>
            <a:ext cx="4717311" cy="6106013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5162338" y="6800556"/>
            <a:ext cx="2492164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736453" y="402484"/>
            <a:ext cx="9221693" cy="146119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xfrm>
            <a:off x="736456" y="1853170"/>
            <a:ext cx="4523138" cy="9082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600" b="1"/>
            </a:lvl1pPr>
            <a:lvl2pPr marL="0" indent="0">
              <a:buSzTx/>
              <a:buNone/>
              <a:defRPr sz="2600" b="1"/>
            </a:lvl2pPr>
            <a:lvl3pPr marL="0" indent="0">
              <a:buSzTx/>
              <a:buNone/>
              <a:defRPr sz="2600" b="1"/>
            </a:lvl3pPr>
            <a:lvl4pPr marL="0" indent="0">
              <a:buSzTx/>
              <a:buNone/>
              <a:defRPr sz="2600" b="1"/>
            </a:lvl4pPr>
            <a:lvl5pPr marL="0" indent="0">
              <a:buSzTx/>
              <a:buNone/>
              <a:defRPr sz="26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735062" y="0"/>
            <a:ext cx="9221690" cy="226615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35062" y="253741"/>
            <a:ext cx="9221690" cy="175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35062" y="2012413"/>
            <a:ext cx="9221690" cy="554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buBlip>
                <a:blip r:embed="rId27"/>
              </a:buBlip>
            </a:lvl1pPr>
            <a:lvl2pPr>
              <a:buBlip>
                <a:blip r:embed="rId27"/>
              </a:buBlip>
            </a:lvl2pPr>
            <a:lvl3pPr>
              <a:buBlip>
                <a:blip r:embed="rId27"/>
              </a:buBlip>
            </a:lvl3pPr>
            <a:lvl4pPr>
              <a:buBlip>
                <a:blip r:embed="rId27"/>
              </a:buBlip>
            </a:lvl4pPr>
            <a:lvl5pPr>
              <a:buBlip>
                <a:blip r:embed="rId27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685260" y="7066971"/>
            <a:ext cx="271494" cy="281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10079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51985" marR="0" indent="-251985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94724" marR="0" indent="-290751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51560" marR="0" indent="-343617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909784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13758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17730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21700" marR="0" indent="-397872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25673" marR="0" indent="-397873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429643" marR="0" indent="-397873" algn="l" defTabSz="1007943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60000"/>
        <a:buFontTx/>
        <a:buBlip>
          <a:blip r:embed="rId27"/>
        </a:buBlip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defTabSz="685399">
              <a:lnSpc>
                <a:spcPct val="90000"/>
              </a:lnSpc>
              <a:defRPr sz="44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algn="ctr"/>
            <a:r>
              <a:rPr lang="is-IS" dirty="0" smtClean="0"/>
              <a:t>2011-2016</a:t>
            </a:r>
            <a:endParaRPr lang="is-IS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81" y="3782841"/>
            <a:ext cx="1734488" cy="17301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5755666" y="3768351"/>
            <a:ext cx="4135455" cy="2304908"/>
          </a:xfrm>
          <a:prstGeom prst="rect">
            <a:avLst/>
          </a:prstGeom>
        </p:spPr>
        <p:txBody>
          <a:bodyPr lIns="0" tIns="0" rIns="0" bIns="0"/>
          <a:lstStyle>
            <a:lvl1pPr marL="0" indent="0" defTabSz="846670">
              <a:spcBef>
                <a:spcPts val="900"/>
              </a:spcBef>
              <a:buSzTx/>
              <a:buNone/>
              <a:defRPr sz="29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Электромагнитные расходомеры Питерфлоу</a:t>
            </a:r>
          </a:p>
        </p:txBody>
      </p:sp>
      <p:sp>
        <p:nvSpPr>
          <p:cNvPr id="251" name="Shape 251"/>
          <p:cNvSpPr/>
          <p:nvPr/>
        </p:nvSpPr>
        <p:spPr>
          <a:xfrm>
            <a:off x="1212120" y="6586518"/>
            <a:ext cx="825645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25 типоразмеров, Q</a:t>
            </a:r>
            <a:r>
              <a:rPr sz="2500"/>
              <a:t>max</a:t>
            </a:r>
            <a:r>
              <a:t> от 6 до 2500 м</a:t>
            </a:r>
            <a:r>
              <a:rPr sz="2500" baseline="28000"/>
              <a:t>3</a:t>
            </a:r>
            <a:r>
              <a:t>/час</a:t>
            </a:r>
          </a:p>
        </p:txBody>
      </p:sp>
      <p:graphicFrame>
        <p:nvGraphicFramePr>
          <p:cNvPr id="252" name="Table 252"/>
          <p:cNvGraphicFramePr/>
          <p:nvPr/>
        </p:nvGraphicFramePr>
        <p:xfrm>
          <a:off x="1041449" y="1286589"/>
          <a:ext cx="4436660" cy="478031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887332"/>
                <a:gridCol w="887332"/>
                <a:gridCol w="887332"/>
                <a:gridCol w="887332"/>
                <a:gridCol w="887332"/>
              </a:tblGrid>
              <a:tr h="602179"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DN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anchor="ctr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20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FF2600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0433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32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FF2600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М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0433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40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0433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50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942192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С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0433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65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0433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80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0433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100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solidFill>
                            <a:srgbClr val="0433FF"/>
                          </a:solidFill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150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</a:tr>
              <a:tr h="464237"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200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/>
                      </a:pPr>
                      <a:r>
                        <a:rPr>
                          <a:latin typeface="Segoe UI"/>
                          <a:ea typeface="Segoe UI"/>
                          <a:cs typeface="Segoe UI"/>
                          <a:sym typeface="Segoe UI"/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 defTabSz="1007943">
                        <a:defRPr sz="1800" b="0" i="0">
                          <a:latin typeface="Segoe UI"/>
                          <a:ea typeface="Segoe UI"/>
                          <a:cs typeface="Segoe UI"/>
                          <a:sym typeface="Segoe UI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</a:tr>
            </a:tbl>
          </a:graphicData>
        </a:graphic>
      </p:graphicFrame>
      <p:pic>
        <p:nvPicPr>
          <p:cNvPr id="253" name="image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402" y="1263762"/>
            <a:ext cx="4527271" cy="2546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xfrm>
            <a:off x="735917" y="1325235"/>
            <a:ext cx="9208866" cy="471798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846670">
              <a:spcBef>
                <a:spcPts val="900"/>
              </a:spcBef>
              <a:buSzTx/>
              <a:buNone/>
              <a:defRPr sz="24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На основе опыта эксплуатации выпущенных приборов готовится плановая модернизация с новым описанием типа, в котором  расходомеры отвечают стандартам ГОСТ Р 50193 и МОЗМ МР 49-1,  а также стандартам ГОСТ Р 51649, ГОСТ Р ЕН 1434-1 в части, относящейся к измерительному каналу расхода теплосчётчиков для водяных систем теплоснабжения по одноимённым классам.</a:t>
            </a:r>
            <a:endParaRPr sz="1800" dirty="0"/>
          </a:p>
          <a:p>
            <a:pPr marL="0" indent="0" defTabSz="997863">
              <a:spcBef>
                <a:spcPts val="1000"/>
              </a:spcBef>
              <a:buSzTx/>
              <a:buNone/>
              <a:defRPr sz="24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Расширенная диагностика отвечает требованиям NAMUR к электромагнитным расходомерам. Определение пустого канала, утечки, магнита, разрыва трубы. Возможность заказа прибора с батарейным питанием.</a:t>
            </a:r>
          </a:p>
        </p:txBody>
      </p:sp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/>
            </a:lvl1pPr>
          </a:lstStyle>
          <a:p>
            <a:r>
              <a:t>2015</a:t>
            </a:r>
          </a:p>
        </p:txBody>
      </p:sp>
      <p:sp>
        <p:nvSpPr>
          <p:cNvPr id="258" name="Shape 258"/>
          <p:cNvSpPr/>
          <p:nvPr/>
        </p:nvSpPr>
        <p:spPr>
          <a:xfrm>
            <a:off x="3714749" y="6567089"/>
            <a:ext cx="32512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Новая метрология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841" y="793567"/>
            <a:ext cx="4860083" cy="347747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>
            <a:spLocks noGrp="1"/>
          </p:cNvSpPr>
          <p:nvPr>
            <p:ph type="body" sz="half" idx="1"/>
          </p:nvPr>
        </p:nvSpPr>
        <p:spPr>
          <a:xfrm>
            <a:off x="699786" y="3981674"/>
            <a:ext cx="7682463" cy="2171296"/>
          </a:xfrm>
          <a:prstGeom prst="rect">
            <a:avLst/>
          </a:prstGeom>
        </p:spPr>
        <p:txBody>
          <a:bodyPr lIns="0" tIns="0" rIns="0" bIns="0"/>
          <a:lstStyle/>
          <a:p>
            <a:pPr marL="0" indent="161733" defTabSz="822958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Для приборов класса точности 1:  </a:t>
            </a:r>
          </a:p>
          <a:p>
            <a:pPr marL="0" indent="161733" defTabSz="822958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Ef для верхней зоны расхода (Q2≤ Q ≤Q4) равна ± 1 %,</a:t>
            </a:r>
          </a:p>
          <a:p>
            <a:pPr marL="0" indent="161733" defTabSz="822958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Ef для нижней зоны расхода (Q1≤ Q ≤Q2) равна ± 3 %;</a:t>
            </a:r>
          </a:p>
          <a:p>
            <a:pPr marL="0" indent="161733" defTabSz="822958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  <a:p>
            <a:pPr marL="0" indent="161733" defTabSz="822958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Для приборов класса точности 2: </a:t>
            </a:r>
          </a:p>
          <a:p>
            <a:pPr marL="0" indent="161733" defTabSz="822958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Ef для верхней зоны расхода (Q2≤ Q ≤Q4) равна ± 2 %,</a:t>
            </a:r>
          </a:p>
          <a:p>
            <a:pPr marL="0" indent="161733" defTabSz="822958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Ef для нижней зоны расхода (Q1≤ Q ≤Q2) равна ± 5 %.</a:t>
            </a:r>
          </a:p>
        </p:txBody>
      </p:sp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/>
            </a:lvl1pPr>
          </a:lstStyle>
          <a:p>
            <a:r>
              <a:t>2016</a:t>
            </a:r>
          </a:p>
        </p:txBody>
      </p:sp>
      <p:sp>
        <p:nvSpPr>
          <p:cNvPr id="264" name="Shape 264"/>
          <p:cNvSpPr/>
          <p:nvPr/>
        </p:nvSpPr>
        <p:spPr>
          <a:xfrm>
            <a:off x="352814" y="6608409"/>
            <a:ext cx="92316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457200" algn="ctr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Диапазон измерения выбирается из ряда 160, 250, 400, 630, 1000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013" y="3297513"/>
            <a:ext cx="4339816" cy="285611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xfrm>
            <a:off x="1152910" y="1862607"/>
            <a:ext cx="8659516" cy="1501902"/>
          </a:xfrm>
          <a:prstGeom prst="rect">
            <a:avLst/>
          </a:prstGeom>
        </p:spPr>
        <p:txBody>
          <a:bodyPr lIns="0" tIns="0" rIns="0" bIns="0"/>
          <a:lstStyle/>
          <a:p>
            <a:pPr marL="0" indent="361188" defTabSz="722376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Для совместимости старые классы точности оставлены без изменения: A, B и С. Маркировка новых классов состоит из двух полей, например, маркировка </a:t>
            </a:r>
            <a:r>
              <a:rPr sz="2000"/>
              <a:t>Питерфлоу РС20-10</a:t>
            </a:r>
            <a:r>
              <a:rPr sz="2000">
                <a:solidFill>
                  <a:srgbClr val="0433FF"/>
                </a:solidFill>
              </a:rPr>
              <a:t>K24</a:t>
            </a:r>
            <a:r>
              <a:t> соответствует расходомеру с 2 классом точности и диапазоном 400.</a:t>
            </a:r>
          </a:p>
        </p:txBody>
      </p:sp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/>
            </a:lvl1pPr>
          </a:lstStyle>
          <a:p>
            <a:r>
              <a:t>2016</a:t>
            </a:r>
          </a:p>
        </p:txBody>
      </p:sp>
      <p:sp>
        <p:nvSpPr>
          <p:cNvPr id="270" name="Shape 270"/>
          <p:cNvSpPr/>
          <p:nvPr/>
        </p:nvSpPr>
        <p:spPr>
          <a:xfrm>
            <a:off x="282850" y="6558820"/>
            <a:ext cx="9323054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indent="457200">
              <a:defRPr sz="23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Диапазон измерения выбирается из ряда 160, 250, 400, 630, 1000</a:t>
            </a:r>
          </a:p>
        </p:txBody>
      </p:sp>
      <p:sp>
        <p:nvSpPr>
          <p:cNvPr id="271" name="Shape 271"/>
          <p:cNvSpPr/>
          <p:nvPr/>
        </p:nvSpPr>
        <p:spPr>
          <a:xfrm>
            <a:off x="1122025" y="1206846"/>
            <a:ext cx="5352908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indent="457200">
              <a:lnSpc>
                <a:spcPct val="120000"/>
              </a:lnSpc>
              <a:defRPr sz="28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Маркировка класса точности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4784" y="912072"/>
            <a:ext cx="5742365" cy="5439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388" y="5"/>
                </a:moveTo>
                <a:lnTo>
                  <a:pt x="21218" y="23"/>
                </a:lnTo>
                <a:lnTo>
                  <a:pt x="21333" y="130"/>
                </a:lnTo>
                <a:cubicBezTo>
                  <a:pt x="21396" y="188"/>
                  <a:pt x="21448" y="274"/>
                  <a:pt x="21448" y="321"/>
                </a:cubicBezTo>
                <a:cubicBezTo>
                  <a:pt x="21448" y="367"/>
                  <a:pt x="21475" y="470"/>
                  <a:pt x="21510" y="549"/>
                </a:cubicBezTo>
                <a:cubicBezTo>
                  <a:pt x="21570" y="684"/>
                  <a:pt x="21575" y="673"/>
                  <a:pt x="21590" y="365"/>
                </a:cubicBezTo>
                <a:cubicBezTo>
                  <a:pt x="21598" y="184"/>
                  <a:pt x="21595" y="27"/>
                  <a:pt x="21582" y="13"/>
                </a:cubicBezTo>
                <a:cubicBezTo>
                  <a:pt x="21569" y="0"/>
                  <a:pt x="21482" y="-4"/>
                  <a:pt x="21388" y="5"/>
                </a:cubicBezTo>
                <a:close/>
                <a:moveTo>
                  <a:pt x="10957" y="869"/>
                </a:moveTo>
                <a:cubicBezTo>
                  <a:pt x="10543" y="880"/>
                  <a:pt x="10151" y="961"/>
                  <a:pt x="9944" y="1110"/>
                </a:cubicBezTo>
                <a:cubicBezTo>
                  <a:pt x="9868" y="1164"/>
                  <a:pt x="9784" y="1210"/>
                  <a:pt x="9756" y="1212"/>
                </a:cubicBezTo>
                <a:cubicBezTo>
                  <a:pt x="9628" y="1225"/>
                  <a:pt x="9428" y="1347"/>
                  <a:pt x="9284" y="1499"/>
                </a:cubicBezTo>
                <a:cubicBezTo>
                  <a:pt x="9198" y="1591"/>
                  <a:pt x="9088" y="1666"/>
                  <a:pt x="9042" y="1666"/>
                </a:cubicBezTo>
                <a:cubicBezTo>
                  <a:pt x="8996" y="1666"/>
                  <a:pt x="8864" y="1734"/>
                  <a:pt x="8747" y="1817"/>
                </a:cubicBezTo>
                <a:cubicBezTo>
                  <a:pt x="8451" y="2028"/>
                  <a:pt x="7989" y="2188"/>
                  <a:pt x="7552" y="2232"/>
                </a:cubicBezTo>
                <a:cubicBezTo>
                  <a:pt x="7349" y="2252"/>
                  <a:pt x="7169" y="2292"/>
                  <a:pt x="7154" y="2318"/>
                </a:cubicBezTo>
                <a:cubicBezTo>
                  <a:pt x="7138" y="2345"/>
                  <a:pt x="7058" y="2366"/>
                  <a:pt x="6975" y="2366"/>
                </a:cubicBezTo>
                <a:cubicBezTo>
                  <a:pt x="6891" y="2366"/>
                  <a:pt x="6769" y="2403"/>
                  <a:pt x="6703" y="2449"/>
                </a:cubicBezTo>
                <a:cubicBezTo>
                  <a:pt x="6501" y="2589"/>
                  <a:pt x="6448" y="2819"/>
                  <a:pt x="6446" y="3560"/>
                </a:cubicBezTo>
                <a:cubicBezTo>
                  <a:pt x="6445" y="4209"/>
                  <a:pt x="6451" y="4248"/>
                  <a:pt x="6569" y="4381"/>
                </a:cubicBezTo>
                <a:cubicBezTo>
                  <a:pt x="6636" y="4458"/>
                  <a:pt x="6718" y="4521"/>
                  <a:pt x="6752" y="4521"/>
                </a:cubicBezTo>
                <a:cubicBezTo>
                  <a:pt x="6786" y="4521"/>
                  <a:pt x="6843" y="4557"/>
                  <a:pt x="6878" y="4602"/>
                </a:cubicBezTo>
                <a:cubicBezTo>
                  <a:pt x="6912" y="4646"/>
                  <a:pt x="6982" y="4682"/>
                  <a:pt x="7033" y="4682"/>
                </a:cubicBezTo>
                <a:cubicBezTo>
                  <a:pt x="7083" y="4682"/>
                  <a:pt x="7170" y="4743"/>
                  <a:pt x="7225" y="4817"/>
                </a:cubicBezTo>
                <a:cubicBezTo>
                  <a:pt x="7280" y="4891"/>
                  <a:pt x="7348" y="4951"/>
                  <a:pt x="7375" y="4951"/>
                </a:cubicBezTo>
                <a:cubicBezTo>
                  <a:pt x="7438" y="4951"/>
                  <a:pt x="7946" y="5490"/>
                  <a:pt x="7946" y="5556"/>
                </a:cubicBezTo>
                <a:cubicBezTo>
                  <a:pt x="7946" y="5584"/>
                  <a:pt x="8015" y="5710"/>
                  <a:pt x="8097" y="5837"/>
                </a:cubicBezTo>
                <a:cubicBezTo>
                  <a:pt x="8180" y="5964"/>
                  <a:pt x="8261" y="6129"/>
                  <a:pt x="8279" y="6205"/>
                </a:cubicBezTo>
                <a:cubicBezTo>
                  <a:pt x="8297" y="6282"/>
                  <a:pt x="8346" y="6358"/>
                  <a:pt x="8385" y="6374"/>
                </a:cubicBezTo>
                <a:cubicBezTo>
                  <a:pt x="8428" y="6391"/>
                  <a:pt x="8457" y="6479"/>
                  <a:pt x="8457" y="6590"/>
                </a:cubicBezTo>
                <a:cubicBezTo>
                  <a:pt x="8457" y="6693"/>
                  <a:pt x="8479" y="6790"/>
                  <a:pt x="8505" y="6807"/>
                </a:cubicBezTo>
                <a:cubicBezTo>
                  <a:pt x="8553" y="6839"/>
                  <a:pt x="8516" y="6930"/>
                  <a:pt x="8320" y="7260"/>
                </a:cubicBezTo>
                <a:cubicBezTo>
                  <a:pt x="8047" y="7718"/>
                  <a:pt x="7302" y="7843"/>
                  <a:pt x="6878" y="7502"/>
                </a:cubicBezTo>
                <a:cubicBezTo>
                  <a:pt x="6836" y="7468"/>
                  <a:pt x="6724" y="7424"/>
                  <a:pt x="6631" y="7403"/>
                </a:cubicBezTo>
                <a:cubicBezTo>
                  <a:pt x="6538" y="7382"/>
                  <a:pt x="6451" y="7331"/>
                  <a:pt x="6436" y="7290"/>
                </a:cubicBezTo>
                <a:cubicBezTo>
                  <a:pt x="6420" y="7245"/>
                  <a:pt x="6338" y="7214"/>
                  <a:pt x="6239" y="7214"/>
                </a:cubicBezTo>
                <a:cubicBezTo>
                  <a:pt x="6145" y="7214"/>
                  <a:pt x="6053" y="7189"/>
                  <a:pt x="6036" y="7159"/>
                </a:cubicBezTo>
                <a:cubicBezTo>
                  <a:pt x="6018" y="7128"/>
                  <a:pt x="5930" y="7114"/>
                  <a:pt x="5842" y="7129"/>
                </a:cubicBezTo>
                <a:cubicBezTo>
                  <a:pt x="5753" y="7143"/>
                  <a:pt x="5572" y="7171"/>
                  <a:pt x="5438" y="7189"/>
                </a:cubicBezTo>
                <a:cubicBezTo>
                  <a:pt x="5275" y="7211"/>
                  <a:pt x="5123" y="7279"/>
                  <a:pt x="4971" y="7401"/>
                </a:cubicBezTo>
                <a:cubicBezTo>
                  <a:pt x="4848" y="7501"/>
                  <a:pt x="4735" y="7572"/>
                  <a:pt x="4722" y="7557"/>
                </a:cubicBezTo>
                <a:cubicBezTo>
                  <a:pt x="4693" y="7527"/>
                  <a:pt x="4228" y="8118"/>
                  <a:pt x="4228" y="8186"/>
                </a:cubicBezTo>
                <a:cubicBezTo>
                  <a:pt x="4228" y="8250"/>
                  <a:pt x="3990" y="8617"/>
                  <a:pt x="3901" y="8690"/>
                </a:cubicBezTo>
                <a:cubicBezTo>
                  <a:pt x="3861" y="8723"/>
                  <a:pt x="3767" y="8907"/>
                  <a:pt x="3692" y="9100"/>
                </a:cubicBezTo>
                <a:cubicBezTo>
                  <a:pt x="3616" y="9292"/>
                  <a:pt x="3509" y="9518"/>
                  <a:pt x="3453" y="9601"/>
                </a:cubicBezTo>
                <a:cubicBezTo>
                  <a:pt x="3397" y="9684"/>
                  <a:pt x="3363" y="9765"/>
                  <a:pt x="3378" y="9781"/>
                </a:cubicBezTo>
                <a:cubicBezTo>
                  <a:pt x="3393" y="9796"/>
                  <a:pt x="3363" y="9915"/>
                  <a:pt x="3311" y="10044"/>
                </a:cubicBezTo>
                <a:cubicBezTo>
                  <a:pt x="3255" y="10182"/>
                  <a:pt x="3202" y="10483"/>
                  <a:pt x="3183" y="10779"/>
                </a:cubicBezTo>
                <a:cubicBezTo>
                  <a:pt x="3154" y="11213"/>
                  <a:pt x="3168" y="11358"/>
                  <a:pt x="3281" y="11846"/>
                </a:cubicBezTo>
                <a:cubicBezTo>
                  <a:pt x="3385" y="12292"/>
                  <a:pt x="3413" y="12546"/>
                  <a:pt x="3413" y="13048"/>
                </a:cubicBezTo>
                <a:cubicBezTo>
                  <a:pt x="3413" y="13398"/>
                  <a:pt x="3392" y="13728"/>
                  <a:pt x="3365" y="13781"/>
                </a:cubicBezTo>
                <a:cubicBezTo>
                  <a:pt x="3297" y="13915"/>
                  <a:pt x="3158" y="15150"/>
                  <a:pt x="3157" y="15626"/>
                </a:cubicBezTo>
                <a:cubicBezTo>
                  <a:pt x="3157" y="16215"/>
                  <a:pt x="3113" y="16426"/>
                  <a:pt x="2980" y="16480"/>
                </a:cubicBezTo>
                <a:cubicBezTo>
                  <a:pt x="2918" y="16505"/>
                  <a:pt x="2853" y="16560"/>
                  <a:pt x="2838" y="16603"/>
                </a:cubicBezTo>
                <a:cubicBezTo>
                  <a:pt x="2792" y="16730"/>
                  <a:pt x="2557" y="16745"/>
                  <a:pt x="1930" y="16664"/>
                </a:cubicBezTo>
                <a:cubicBezTo>
                  <a:pt x="1401" y="16596"/>
                  <a:pt x="1323" y="16597"/>
                  <a:pt x="1179" y="16672"/>
                </a:cubicBezTo>
                <a:cubicBezTo>
                  <a:pt x="1091" y="16719"/>
                  <a:pt x="979" y="16748"/>
                  <a:pt x="930" y="16738"/>
                </a:cubicBezTo>
                <a:cubicBezTo>
                  <a:pt x="877" y="16728"/>
                  <a:pt x="768" y="16803"/>
                  <a:pt x="664" y="16923"/>
                </a:cubicBezTo>
                <a:cubicBezTo>
                  <a:pt x="560" y="17043"/>
                  <a:pt x="441" y="17126"/>
                  <a:pt x="372" y="17126"/>
                </a:cubicBezTo>
                <a:cubicBezTo>
                  <a:pt x="292" y="17126"/>
                  <a:pt x="217" y="17193"/>
                  <a:pt x="128" y="17340"/>
                </a:cubicBezTo>
                <a:lnTo>
                  <a:pt x="0" y="17555"/>
                </a:lnTo>
                <a:lnTo>
                  <a:pt x="0" y="19576"/>
                </a:lnTo>
                <a:lnTo>
                  <a:pt x="0" y="21596"/>
                </a:lnTo>
                <a:lnTo>
                  <a:pt x="10799" y="21596"/>
                </a:lnTo>
                <a:lnTo>
                  <a:pt x="21600" y="21596"/>
                </a:lnTo>
                <a:lnTo>
                  <a:pt x="21600" y="16773"/>
                </a:lnTo>
                <a:cubicBezTo>
                  <a:pt x="21600" y="12548"/>
                  <a:pt x="21590" y="11935"/>
                  <a:pt x="21522" y="11826"/>
                </a:cubicBezTo>
                <a:cubicBezTo>
                  <a:pt x="21477" y="11753"/>
                  <a:pt x="21433" y="11512"/>
                  <a:pt x="21415" y="11249"/>
                </a:cubicBezTo>
                <a:cubicBezTo>
                  <a:pt x="21384" y="10786"/>
                  <a:pt x="21222" y="9932"/>
                  <a:pt x="21146" y="9829"/>
                </a:cubicBezTo>
                <a:cubicBezTo>
                  <a:pt x="21123" y="9798"/>
                  <a:pt x="21091" y="9670"/>
                  <a:pt x="21076" y="9543"/>
                </a:cubicBezTo>
                <a:cubicBezTo>
                  <a:pt x="21061" y="9415"/>
                  <a:pt x="20989" y="9230"/>
                  <a:pt x="20916" y="9128"/>
                </a:cubicBezTo>
                <a:cubicBezTo>
                  <a:pt x="20844" y="9028"/>
                  <a:pt x="20785" y="8926"/>
                  <a:pt x="20785" y="8901"/>
                </a:cubicBezTo>
                <a:cubicBezTo>
                  <a:pt x="20785" y="8877"/>
                  <a:pt x="20637" y="8688"/>
                  <a:pt x="20456" y="8481"/>
                </a:cubicBezTo>
                <a:cubicBezTo>
                  <a:pt x="19962" y="7911"/>
                  <a:pt x="19959" y="7906"/>
                  <a:pt x="19746" y="7646"/>
                </a:cubicBezTo>
                <a:cubicBezTo>
                  <a:pt x="19637" y="7512"/>
                  <a:pt x="19505" y="7385"/>
                  <a:pt x="19453" y="7364"/>
                </a:cubicBezTo>
                <a:cubicBezTo>
                  <a:pt x="19401" y="7342"/>
                  <a:pt x="19358" y="7300"/>
                  <a:pt x="19358" y="7269"/>
                </a:cubicBezTo>
                <a:cubicBezTo>
                  <a:pt x="19358" y="7238"/>
                  <a:pt x="19333" y="7214"/>
                  <a:pt x="19303" y="7214"/>
                </a:cubicBezTo>
                <a:cubicBezTo>
                  <a:pt x="19272" y="7214"/>
                  <a:pt x="19189" y="7166"/>
                  <a:pt x="19117" y="7107"/>
                </a:cubicBezTo>
                <a:cubicBezTo>
                  <a:pt x="19046" y="7047"/>
                  <a:pt x="18938" y="6998"/>
                  <a:pt x="18877" y="6998"/>
                </a:cubicBezTo>
                <a:cubicBezTo>
                  <a:pt x="18816" y="6998"/>
                  <a:pt x="18745" y="6977"/>
                  <a:pt x="18719" y="6949"/>
                </a:cubicBezTo>
                <a:cubicBezTo>
                  <a:pt x="18656" y="6885"/>
                  <a:pt x="18085" y="6729"/>
                  <a:pt x="17911" y="6729"/>
                </a:cubicBezTo>
                <a:cubicBezTo>
                  <a:pt x="17838" y="6729"/>
                  <a:pt x="17737" y="6706"/>
                  <a:pt x="17689" y="6678"/>
                </a:cubicBezTo>
                <a:cubicBezTo>
                  <a:pt x="17640" y="6650"/>
                  <a:pt x="17475" y="6612"/>
                  <a:pt x="17320" y="6595"/>
                </a:cubicBezTo>
                <a:cubicBezTo>
                  <a:pt x="17072" y="6566"/>
                  <a:pt x="17012" y="6535"/>
                  <a:pt x="16811" y="6319"/>
                </a:cubicBezTo>
                <a:lnTo>
                  <a:pt x="16583" y="6075"/>
                </a:lnTo>
                <a:lnTo>
                  <a:pt x="16557" y="5303"/>
                </a:lnTo>
                <a:cubicBezTo>
                  <a:pt x="16536" y="4670"/>
                  <a:pt x="16515" y="4514"/>
                  <a:pt x="16442" y="4428"/>
                </a:cubicBezTo>
                <a:cubicBezTo>
                  <a:pt x="16393" y="4371"/>
                  <a:pt x="16352" y="4253"/>
                  <a:pt x="16351" y="4167"/>
                </a:cubicBezTo>
                <a:cubicBezTo>
                  <a:pt x="16350" y="4080"/>
                  <a:pt x="16293" y="3912"/>
                  <a:pt x="16226" y="3793"/>
                </a:cubicBezTo>
                <a:cubicBezTo>
                  <a:pt x="16158" y="3675"/>
                  <a:pt x="16062" y="3494"/>
                  <a:pt x="16014" y="3390"/>
                </a:cubicBezTo>
                <a:cubicBezTo>
                  <a:pt x="15911" y="3170"/>
                  <a:pt x="15114" y="2312"/>
                  <a:pt x="15012" y="2312"/>
                </a:cubicBezTo>
                <a:cubicBezTo>
                  <a:pt x="14914" y="2312"/>
                  <a:pt x="14643" y="2164"/>
                  <a:pt x="14569" y="2070"/>
                </a:cubicBezTo>
                <a:cubicBezTo>
                  <a:pt x="14534" y="2026"/>
                  <a:pt x="14431" y="1989"/>
                  <a:pt x="14340" y="1989"/>
                </a:cubicBezTo>
                <a:cubicBezTo>
                  <a:pt x="14249" y="1989"/>
                  <a:pt x="14149" y="1955"/>
                  <a:pt x="14116" y="1914"/>
                </a:cubicBezTo>
                <a:cubicBezTo>
                  <a:pt x="14084" y="1872"/>
                  <a:pt x="13995" y="1827"/>
                  <a:pt x="13919" y="1811"/>
                </a:cubicBezTo>
                <a:cubicBezTo>
                  <a:pt x="13563" y="1738"/>
                  <a:pt x="13319" y="1653"/>
                  <a:pt x="13191" y="1556"/>
                </a:cubicBezTo>
                <a:cubicBezTo>
                  <a:pt x="13114" y="1498"/>
                  <a:pt x="13003" y="1450"/>
                  <a:pt x="12943" y="1450"/>
                </a:cubicBezTo>
                <a:cubicBezTo>
                  <a:pt x="12883" y="1450"/>
                  <a:pt x="12822" y="1419"/>
                  <a:pt x="12809" y="1381"/>
                </a:cubicBezTo>
                <a:cubicBezTo>
                  <a:pt x="12795" y="1343"/>
                  <a:pt x="12733" y="1307"/>
                  <a:pt x="12671" y="1302"/>
                </a:cubicBezTo>
                <a:cubicBezTo>
                  <a:pt x="12610" y="1297"/>
                  <a:pt x="12534" y="1257"/>
                  <a:pt x="12503" y="1211"/>
                </a:cubicBezTo>
                <a:cubicBezTo>
                  <a:pt x="12471" y="1165"/>
                  <a:pt x="12405" y="1127"/>
                  <a:pt x="12356" y="1127"/>
                </a:cubicBezTo>
                <a:cubicBezTo>
                  <a:pt x="12308" y="1127"/>
                  <a:pt x="12195" y="1094"/>
                  <a:pt x="12107" y="1053"/>
                </a:cubicBezTo>
                <a:cubicBezTo>
                  <a:pt x="11810" y="918"/>
                  <a:pt x="11372" y="858"/>
                  <a:pt x="10957" y="8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4" name="image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6316" y="705266"/>
            <a:ext cx="1648697" cy="2506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10" extrusionOk="0">
                <a:moveTo>
                  <a:pt x="11338" y="0"/>
                </a:moveTo>
                <a:cubicBezTo>
                  <a:pt x="11098" y="-4"/>
                  <a:pt x="10838" y="24"/>
                  <a:pt x="10420" y="85"/>
                </a:cubicBezTo>
                <a:cubicBezTo>
                  <a:pt x="9902" y="161"/>
                  <a:pt x="9133" y="371"/>
                  <a:pt x="8708" y="552"/>
                </a:cubicBezTo>
                <a:cubicBezTo>
                  <a:pt x="8282" y="733"/>
                  <a:pt x="7687" y="934"/>
                  <a:pt x="7387" y="998"/>
                </a:cubicBezTo>
                <a:cubicBezTo>
                  <a:pt x="6590" y="1169"/>
                  <a:pt x="5741" y="1646"/>
                  <a:pt x="5283" y="2183"/>
                </a:cubicBezTo>
                <a:cubicBezTo>
                  <a:pt x="5062" y="2442"/>
                  <a:pt x="4678" y="2852"/>
                  <a:pt x="4426" y="3092"/>
                </a:cubicBezTo>
                <a:cubicBezTo>
                  <a:pt x="3943" y="3555"/>
                  <a:pt x="3392" y="4597"/>
                  <a:pt x="3390" y="5054"/>
                </a:cubicBezTo>
                <a:cubicBezTo>
                  <a:pt x="3388" y="5329"/>
                  <a:pt x="3167" y="5514"/>
                  <a:pt x="3023" y="5360"/>
                </a:cubicBezTo>
                <a:cubicBezTo>
                  <a:pt x="2981" y="5315"/>
                  <a:pt x="2425" y="5265"/>
                  <a:pt x="1785" y="5251"/>
                </a:cubicBezTo>
                <a:cubicBezTo>
                  <a:pt x="667" y="5228"/>
                  <a:pt x="618" y="5238"/>
                  <a:pt x="475" y="5486"/>
                </a:cubicBezTo>
                <a:cubicBezTo>
                  <a:pt x="394" y="5628"/>
                  <a:pt x="243" y="5742"/>
                  <a:pt x="145" y="5742"/>
                </a:cubicBezTo>
                <a:cubicBezTo>
                  <a:pt x="-172" y="5742"/>
                  <a:pt x="77" y="7045"/>
                  <a:pt x="439" y="7284"/>
                </a:cubicBezTo>
                <a:cubicBezTo>
                  <a:pt x="821" y="7536"/>
                  <a:pt x="2780" y="7669"/>
                  <a:pt x="3147" y="7468"/>
                </a:cubicBezTo>
                <a:cubicBezTo>
                  <a:pt x="3418" y="7320"/>
                  <a:pt x="3692" y="7409"/>
                  <a:pt x="3694" y="7645"/>
                </a:cubicBezTo>
                <a:cubicBezTo>
                  <a:pt x="3695" y="7740"/>
                  <a:pt x="3871" y="8063"/>
                  <a:pt x="4081" y="8361"/>
                </a:cubicBezTo>
                <a:cubicBezTo>
                  <a:pt x="4291" y="8658"/>
                  <a:pt x="4463" y="9079"/>
                  <a:pt x="4463" y="9297"/>
                </a:cubicBezTo>
                <a:cubicBezTo>
                  <a:pt x="4463" y="9515"/>
                  <a:pt x="4524" y="9772"/>
                  <a:pt x="4602" y="9869"/>
                </a:cubicBezTo>
                <a:cubicBezTo>
                  <a:pt x="4680" y="9966"/>
                  <a:pt x="4786" y="10128"/>
                  <a:pt x="4834" y="10230"/>
                </a:cubicBezTo>
                <a:cubicBezTo>
                  <a:pt x="4902" y="10374"/>
                  <a:pt x="5054" y="10408"/>
                  <a:pt x="5510" y="10387"/>
                </a:cubicBezTo>
                <a:cubicBezTo>
                  <a:pt x="5983" y="10364"/>
                  <a:pt x="6217" y="10426"/>
                  <a:pt x="6748" y="10707"/>
                </a:cubicBezTo>
                <a:lnTo>
                  <a:pt x="7403" y="11054"/>
                </a:lnTo>
                <a:lnTo>
                  <a:pt x="7300" y="11919"/>
                </a:lnTo>
                <a:cubicBezTo>
                  <a:pt x="7196" y="12785"/>
                  <a:pt x="7199" y="12789"/>
                  <a:pt x="7604" y="12910"/>
                </a:cubicBezTo>
                <a:cubicBezTo>
                  <a:pt x="7827" y="12977"/>
                  <a:pt x="8197" y="13029"/>
                  <a:pt x="8429" y="13029"/>
                </a:cubicBezTo>
                <a:cubicBezTo>
                  <a:pt x="9097" y="13029"/>
                  <a:pt x="9218" y="13194"/>
                  <a:pt x="9218" y="14092"/>
                </a:cubicBezTo>
                <a:cubicBezTo>
                  <a:pt x="9218" y="14989"/>
                  <a:pt x="9098" y="15154"/>
                  <a:pt x="8429" y="15154"/>
                </a:cubicBezTo>
                <a:cubicBezTo>
                  <a:pt x="7975" y="15154"/>
                  <a:pt x="7890" y="15299"/>
                  <a:pt x="7800" y="16220"/>
                </a:cubicBezTo>
                <a:lnTo>
                  <a:pt x="7764" y="16622"/>
                </a:lnTo>
                <a:lnTo>
                  <a:pt x="4736" y="16649"/>
                </a:lnTo>
                <a:cubicBezTo>
                  <a:pt x="1782" y="16676"/>
                  <a:pt x="1702" y="16684"/>
                  <a:pt x="1522" y="16905"/>
                </a:cubicBezTo>
                <a:cubicBezTo>
                  <a:pt x="1397" y="17059"/>
                  <a:pt x="1306" y="17690"/>
                  <a:pt x="1280" y="18270"/>
                </a:cubicBezTo>
                <a:cubicBezTo>
                  <a:pt x="1294" y="18337"/>
                  <a:pt x="1309" y="18402"/>
                  <a:pt x="1321" y="18481"/>
                </a:cubicBezTo>
                <a:cubicBezTo>
                  <a:pt x="1388" y="18912"/>
                  <a:pt x="1460" y="19278"/>
                  <a:pt x="1486" y="19295"/>
                </a:cubicBezTo>
                <a:cubicBezTo>
                  <a:pt x="1589" y="19363"/>
                  <a:pt x="3451" y="19429"/>
                  <a:pt x="5520" y="19438"/>
                </a:cubicBezTo>
                <a:cubicBezTo>
                  <a:pt x="8002" y="19449"/>
                  <a:pt x="8165" y="19509"/>
                  <a:pt x="7588" y="20201"/>
                </a:cubicBezTo>
                <a:cubicBezTo>
                  <a:pt x="7273" y="20579"/>
                  <a:pt x="7271" y="20601"/>
                  <a:pt x="7557" y="20971"/>
                </a:cubicBezTo>
                <a:cubicBezTo>
                  <a:pt x="7814" y="21303"/>
                  <a:pt x="7954" y="21364"/>
                  <a:pt x="8636" y="21427"/>
                </a:cubicBezTo>
                <a:cubicBezTo>
                  <a:pt x="10469" y="21596"/>
                  <a:pt x="14598" y="21490"/>
                  <a:pt x="14598" y="21274"/>
                </a:cubicBezTo>
                <a:cubicBezTo>
                  <a:pt x="14598" y="21216"/>
                  <a:pt x="14704" y="21013"/>
                  <a:pt x="14836" y="20824"/>
                </a:cubicBezTo>
                <a:cubicBezTo>
                  <a:pt x="14968" y="20635"/>
                  <a:pt x="15099" y="20238"/>
                  <a:pt x="15125" y="19939"/>
                </a:cubicBezTo>
                <a:lnTo>
                  <a:pt x="15171" y="19394"/>
                </a:lnTo>
                <a:lnTo>
                  <a:pt x="17714" y="19363"/>
                </a:lnTo>
                <a:cubicBezTo>
                  <a:pt x="18835" y="19350"/>
                  <a:pt x="19544" y="19346"/>
                  <a:pt x="19989" y="19363"/>
                </a:cubicBezTo>
                <a:cubicBezTo>
                  <a:pt x="20725" y="19285"/>
                  <a:pt x="20871" y="19106"/>
                  <a:pt x="20979" y="18628"/>
                </a:cubicBezTo>
                <a:cubicBezTo>
                  <a:pt x="21103" y="18085"/>
                  <a:pt x="20828" y="17114"/>
                  <a:pt x="20484" y="16864"/>
                </a:cubicBezTo>
                <a:cubicBezTo>
                  <a:pt x="20265" y="16704"/>
                  <a:pt x="19936" y="16682"/>
                  <a:pt x="17709" y="16680"/>
                </a:cubicBezTo>
                <a:cubicBezTo>
                  <a:pt x="16319" y="16678"/>
                  <a:pt x="15120" y="16650"/>
                  <a:pt x="15042" y="16619"/>
                </a:cubicBezTo>
                <a:cubicBezTo>
                  <a:pt x="14964" y="16587"/>
                  <a:pt x="14903" y="16393"/>
                  <a:pt x="14903" y="16186"/>
                </a:cubicBezTo>
                <a:cubicBezTo>
                  <a:pt x="14903" y="15716"/>
                  <a:pt x="14554" y="15378"/>
                  <a:pt x="13876" y="15192"/>
                </a:cubicBezTo>
                <a:lnTo>
                  <a:pt x="13355" y="15049"/>
                </a:lnTo>
                <a:lnTo>
                  <a:pt x="13397" y="14116"/>
                </a:lnTo>
                <a:cubicBezTo>
                  <a:pt x="13431" y="13378"/>
                  <a:pt x="13493" y="13181"/>
                  <a:pt x="13675" y="13165"/>
                </a:cubicBezTo>
                <a:cubicBezTo>
                  <a:pt x="13802" y="13154"/>
                  <a:pt x="14227" y="13118"/>
                  <a:pt x="14624" y="13084"/>
                </a:cubicBezTo>
                <a:lnTo>
                  <a:pt x="15346" y="13019"/>
                </a:lnTo>
                <a:lnTo>
                  <a:pt x="15393" y="12399"/>
                </a:lnTo>
                <a:lnTo>
                  <a:pt x="15439" y="11780"/>
                </a:lnTo>
                <a:lnTo>
                  <a:pt x="16610" y="11391"/>
                </a:lnTo>
                <a:cubicBezTo>
                  <a:pt x="18169" y="10873"/>
                  <a:pt x="19084" y="10322"/>
                  <a:pt x="20087" y="9297"/>
                </a:cubicBezTo>
                <a:cubicBezTo>
                  <a:pt x="21202" y="8157"/>
                  <a:pt x="21353" y="7769"/>
                  <a:pt x="21392" y="5970"/>
                </a:cubicBezTo>
                <a:lnTo>
                  <a:pt x="21428" y="4478"/>
                </a:lnTo>
                <a:lnTo>
                  <a:pt x="20773" y="3774"/>
                </a:lnTo>
                <a:cubicBezTo>
                  <a:pt x="20413" y="3387"/>
                  <a:pt x="20056" y="2919"/>
                  <a:pt x="19979" y="2735"/>
                </a:cubicBezTo>
                <a:cubicBezTo>
                  <a:pt x="19754" y="2199"/>
                  <a:pt x="18952" y="1611"/>
                  <a:pt x="18261" y="1475"/>
                </a:cubicBezTo>
                <a:cubicBezTo>
                  <a:pt x="17926" y="1409"/>
                  <a:pt x="17289" y="1143"/>
                  <a:pt x="16842" y="886"/>
                </a:cubicBezTo>
                <a:cubicBezTo>
                  <a:pt x="16396" y="628"/>
                  <a:pt x="15695" y="334"/>
                  <a:pt x="15290" y="232"/>
                </a:cubicBezTo>
                <a:cubicBezTo>
                  <a:pt x="14651" y="71"/>
                  <a:pt x="14445" y="63"/>
                  <a:pt x="13742" y="167"/>
                </a:cubicBezTo>
                <a:cubicBezTo>
                  <a:pt x="13057" y="268"/>
                  <a:pt x="12812" y="263"/>
                  <a:pt x="12148" y="120"/>
                </a:cubicBezTo>
                <a:cubicBezTo>
                  <a:pt x="11801" y="45"/>
                  <a:pt x="11579" y="5"/>
                  <a:pt x="11338" y="0"/>
                </a:cubicBezTo>
                <a:close/>
              </a:path>
            </a:pathLst>
          </a:custGeom>
          <a:ln w="12700">
            <a:miter lim="400000"/>
          </a:ln>
          <a:effectLst>
            <a:reflection blurRad="114300" stA="87000" endPos="13000" dist="38100" dir="5400000" sy="-100000" algn="bl" rotWithShape="0"/>
          </a:effectLst>
        </p:spPr>
      </p:pic>
      <p:pic>
        <p:nvPicPr>
          <p:cNvPr id="275" name="image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15" y="2836334"/>
            <a:ext cx="4275041" cy="3490035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xfrm>
            <a:off x="763288" y="1363469"/>
            <a:ext cx="2734543" cy="1716252"/>
          </a:xfrm>
          <a:prstGeom prst="rect">
            <a:avLst/>
          </a:prstGeom>
        </p:spPr>
        <p:txBody>
          <a:bodyPr lIns="0" tIns="0" rIns="0" bIns="0"/>
          <a:lstStyle/>
          <a:p>
            <a:pPr marL="350117" indent="-350117" defTabSz="821270">
              <a:lnSpc>
                <a:spcPct val="70000"/>
              </a:lnSpc>
              <a:spcBef>
                <a:spcPts val="800"/>
              </a:spcBef>
              <a:buSzPct val="100000"/>
              <a:buAutoNum type="arabicPeriod"/>
              <a:defRPr sz="2100">
                <a:latin typeface="Segoe UI"/>
                <a:ea typeface="Segoe UI"/>
                <a:cs typeface="Segoe UI"/>
                <a:sym typeface="Segoe UI"/>
              </a:defRPr>
            </a:pPr>
            <a:r>
              <a:t> </a:t>
            </a:r>
            <a:r>
              <a:rPr>
                <a:solidFill>
                  <a:srgbClr val="535353"/>
                </a:solidFill>
              </a:rPr>
              <a:t>Питерфлоу РС</a:t>
            </a:r>
          </a:p>
          <a:p>
            <a:pPr marL="350117" indent="-350117" defTabSz="821270">
              <a:lnSpc>
                <a:spcPct val="70000"/>
              </a:lnSpc>
              <a:spcBef>
                <a:spcPts val="800"/>
              </a:spcBef>
              <a:buSzPct val="100000"/>
              <a:buAutoNum type="arabicPeriod"/>
              <a:defRPr sz="21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Питерфлоу СВ</a:t>
            </a:r>
          </a:p>
          <a:p>
            <a:pPr marL="350117" indent="-350117" defTabSz="821270">
              <a:lnSpc>
                <a:spcPct val="70000"/>
              </a:lnSpc>
              <a:spcBef>
                <a:spcPts val="800"/>
              </a:spcBef>
              <a:buSzPct val="100000"/>
              <a:buAutoNum type="arabicPeriod"/>
              <a:defRPr sz="21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Питерфлоу М</a:t>
            </a:r>
          </a:p>
          <a:p>
            <a:pPr marL="350117" indent="-350117" defTabSz="821270">
              <a:lnSpc>
                <a:spcPct val="70000"/>
              </a:lnSpc>
              <a:spcBef>
                <a:spcPts val="800"/>
              </a:spcBef>
              <a:buSzPct val="100000"/>
              <a:buAutoNum type="arabicPeriod"/>
              <a:defRPr sz="21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Питерфлоу К</a:t>
            </a:r>
          </a:p>
        </p:txBody>
      </p:sp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/>
            </a:lvl1pPr>
          </a:lstStyle>
          <a:p>
            <a:r>
              <a:t>2016</a:t>
            </a:r>
          </a:p>
        </p:txBody>
      </p:sp>
      <p:sp>
        <p:nvSpPr>
          <p:cNvPr id="279" name="Shape 279"/>
          <p:cNvSpPr/>
          <p:nvPr/>
        </p:nvSpPr>
        <p:spPr>
          <a:xfrm>
            <a:off x="2173540" y="6571429"/>
            <a:ext cx="633361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25 типоразмеров </a:t>
            </a:r>
            <a:r>
              <a:rPr dirty="0">
                <a:solidFill>
                  <a:schemeClr val="accent5"/>
                </a:solidFill>
                <a:latin typeface="Segoe UI Semibold"/>
                <a:ea typeface="Segoe UI Semibold"/>
                <a:cs typeface="Segoe UI Semibold"/>
                <a:sym typeface="Segoe UI Semibold"/>
              </a:rPr>
              <a:t>x  4 типа  сенсора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186" y="2104341"/>
            <a:ext cx="3500707" cy="3316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388" y="5"/>
                </a:moveTo>
                <a:lnTo>
                  <a:pt x="21218" y="23"/>
                </a:lnTo>
                <a:lnTo>
                  <a:pt x="21333" y="130"/>
                </a:lnTo>
                <a:cubicBezTo>
                  <a:pt x="21396" y="188"/>
                  <a:pt x="21448" y="274"/>
                  <a:pt x="21448" y="321"/>
                </a:cubicBezTo>
                <a:cubicBezTo>
                  <a:pt x="21448" y="367"/>
                  <a:pt x="21475" y="470"/>
                  <a:pt x="21510" y="549"/>
                </a:cubicBezTo>
                <a:cubicBezTo>
                  <a:pt x="21570" y="684"/>
                  <a:pt x="21575" y="673"/>
                  <a:pt x="21590" y="365"/>
                </a:cubicBezTo>
                <a:cubicBezTo>
                  <a:pt x="21598" y="184"/>
                  <a:pt x="21595" y="27"/>
                  <a:pt x="21582" y="13"/>
                </a:cubicBezTo>
                <a:cubicBezTo>
                  <a:pt x="21569" y="0"/>
                  <a:pt x="21482" y="-4"/>
                  <a:pt x="21388" y="5"/>
                </a:cubicBezTo>
                <a:close/>
                <a:moveTo>
                  <a:pt x="10957" y="869"/>
                </a:moveTo>
                <a:cubicBezTo>
                  <a:pt x="10543" y="880"/>
                  <a:pt x="10151" y="961"/>
                  <a:pt x="9944" y="1110"/>
                </a:cubicBezTo>
                <a:cubicBezTo>
                  <a:pt x="9868" y="1164"/>
                  <a:pt x="9784" y="1210"/>
                  <a:pt x="9756" y="1212"/>
                </a:cubicBezTo>
                <a:cubicBezTo>
                  <a:pt x="9628" y="1225"/>
                  <a:pt x="9428" y="1347"/>
                  <a:pt x="9284" y="1499"/>
                </a:cubicBezTo>
                <a:cubicBezTo>
                  <a:pt x="9198" y="1591"/>
                  <a:pt x="9088" y="1666"/>
                  <a:pt x="9042" y="1666"/>
                </a:cubicBezTo>
                <a:cubicBezTo>
                  <a:pt x="8996" y="1666"/>
                  <a:pt x="8864" y="1734"/>
                  <a:pt x="8747" y="1817"/>
                </a:cubicBezTo>
                <a:cubicBezTo>
                  <a:pt x="8451" y="2028"/>
                  <a:pt x="7989" y="2188"/>
                  <a:pt x="7552" y="2232"/>
                </a:cubicBezTo>
                <a:cubicBezTo>
                  <a:pt x="7349" y="2252"/>
                  <a:pt x="7169" y="2292"/>
                  <a:pt x="7154" y="2318"/>
                </a:cubicBezTo>
                <a:cubicBezTo>
                  <a:pt x="7138" y="2345"/>
                  <a:pt x="7058" y="2366"/>
                  <a:pt x="6975" y="2366"/>
                </a:cubicBezTo>
                <a:cubicBezTo>
                  <a:pt x="6891" y="2366"/>
                  <a:pt x="6769" y="2403"/>
                  <a:pt x="6703" y="2449"/>
                </a:cubicBezTo>
                <a:cubicBezTo>
                  <a:pt x="6501" y="2589"/>
                  <a:pt x="6448" y="2819"/>
                  <a:pt x="6446" y="3560"/>
                </a:cubicBezTo>
                <a:cubicBezTo>
                  <a:pt x="6445" y="4209"/>
                  <a:pt x="6451" y="4248"/>
                  <a:pt x="6569" y="4381"/>
                </a:cubicBezTo>
                <a:cubicBezTo>
                  <a:pt x="6636" y="4458"/>
                  <a:pt x="6718" y="4521"/>
                  <a:pt x="6752" y="4521"/>
                </a:cubicBezTo>
                <a:cubicBezTo>
                  <a:pt x="6786" y="4521"/>
                  <a:pt x="6843" y="4557"/>
                  <a:pt x="6878" y="4602"/>
                </a:cubicBezTo>
                <a:cubicBezTo>
                  <a:pt x="6912" y="4646"/>
                  <a:pt x="6982" y="4682"/>
                  <a:pt x="7033" y="4682"/>
                </a:cubicBezTo>
                <a:cubicBezTo>
                  <a:pt x="7083" y="4682"/>
                  <a:pt x="7170" y="4743"/>
                  <a:pt x="7225" y="4817"/>
                </a:cubicBezTo>
                <a:cubicBezTo>
                  <a:pt x="7280" y="4891"/>
                  <a:pt x="7348" y="4951"/>
                  <a:pt x="7375" y="4951"/>
                </a:cubicBezTo>
                <a:cubicBezTo>
                  <a:pt x="7438" y="4951"/>
                  <a:pt x="7946" y="5490"/>
                  <a:pt x="7946" y="5556"/>
                </a:cubicBezTo>
                <a:cubicBezTo>
                  <a:pt x="7946" y="5584"/>
                  <a:pt x="8015" y="5710"/>
                  <a:pt x="8097" y="5837"/>
                </a:cubicBezTo>
                <a:cubicBezTo>
                  <a:pt x="8180" y="5964"/>
                  <a:pt x="8261" y="6129"/>
                  <a:pt x="8279" y="6205"/>
                </a:cubicBezTo>
                <a:cubicBezTo>
                  <a:pt x="8297" y="6282"/>
                  <a:pt x="8346" y="6358"/>
                  <a:pt x="8385" y="6374"/>
                </a:cubicBezTo>
                <a:cubicBezTo>
                  <a:pt x="8428" y="6391"/>
                  <a:pt x="8457" y="6479"/>
                  <a:pt x="8457" y="6590"/>
                </a:cubicBezTo>
                <a:cubicBezTo>
                  <a:pt x="8457" y="6693"/>
                  <a:pt x="8479" y="6790"/>
                  <a:pt x="8505" y="6807"/>
                </a:cubicBezTo>
                <a:cubicBezTo>
                  <a:pt x="8553" y="6839"/>
                  <a:pt x="8516" y="6930"/>
                  <a:pt x="8320" y="7260"/>
                </a:cubicBezTo>
                <a:cubicBezTo>
                  <a:pt x="8047" y="7718"/>
                  <a:pt x="7302" y="7843"/>
                  <a:pt x="6878" y="7502"/>
                </a:cubicBezTo>
                <a:cubicBezTo>
                  <a:pt x="6836" y="7468"/>
                  <a:pt x="6724" y="7424"/>
                  <a:pt x="6631" y="7403"/>
                </a:cubicBezTo>
                <a:cubicBezTo>
                  <a:pt x="6538" y="7382"/>
                  <a:pt x="6451" y="7331"/>
                  <a:pt x="6436" y="7290"/>
                </a:cubicBezTo>
                <a:cubicBezTo>
                  <a:pt x="6420" y="7245"/>
                  <a:pt x="6338" y="7214"/>
                  <a:pt x="6239" y="7214"/>
                </a:cubicBezTo>
                <a:cubicBezTo>
                  <a:pt x="6145" y="7214"/>
                  <a:pt x="6053" y="7189"/>
                  <a:pt x="6036" y="7159"/>
                </a:cubicBezTo>
                <a:cubicBezTo>
                  <a:pt x="6018" y="7128"/>
                  <a:pt x="5930" y="7114"/>
                  <a:pt x="5842" y="7129"/>
                </a:cubicBezTo>
                <a:cubicBezTo>
                  <a:pt x="5753" y="7143"/>
                  <a:pt x="5572" y="7171"/>
                  <a:pt x="5438" y="7189"/>
                </a:cubicBezTo>
                <a:cubicBezTo>
                  <a:pt x="5275" y="7211"/>
                  <a:pt x="5123" y="7279"/>
                  <a:pt x="4971" y="7401"/>
                </a:cubicBezTo>
                <a:cubicBezTo>
                  <a:pt x="4848" y="7501"/>
                  <a:pt x="4735" y="7572"/>
                  <a:pt x="4722" y="7557"/>
                </a:cubicBezTo>
                <a:cubicBezTo>
                  <a:pt x="4693" y="7527"/>
                  <a:pt x="4228" y="8118"/>
                  <a:pt x="4228" y="8186"/>
                </a:cubicBezTo>
                <a:cubicBezTo>
                  <a:pt x="4228" y="8250"/>
                  <a:pt x="3990" y="8617"/>
                  <a:pt x="3901" y="8690"/>
                </a:cubicBezTo>
                <a:cubicBezTo>
                  <a:pt x="3861" y="8723"/>
                  <a:pt x="3767" y="8907"/>
                  <a:pt x="3692" y="9100"/>
                </a:cubicBezTo>
                <a:cubicBezTo>
                  <a:pt x="3616" y="9292"/>
                  <a:pt x="3509" y="9518"/>
                  <a:pt x="3453" y="9601"/>
                </a:cubicBezTo>
                <a:cubicBezTo>
                  <a:pt x="3397" y="9684"/>
                  <a:pt x="3363" y="9765"/>
                  <a:pt x="3378" y="9781"/>
                </a:cubicBezTo>
                <a:cubicBezTo>
                  <a:pt x="3393" y="9796"/>
                  <a:pt x="3363" y="9915"/>
                  <a:pt x="3311" y="10044"/>
                </a:cubicBezTo>
                <a:cubicBezTo>
                  <a:pt x="3255" y="10182"/>
                  <a:pt x="3202" y="10483"/>
                  <a:pt x="3183" y="10779"/>
                </a:cubicBezTo>
                <a:cubicBezTo>
                  <a:pt x="3154" y="11213"/>
                  <a:pt x="3168" y="11358"/>
                  <a:pt x="3281" y="11846"/>
                </a:cubicBezTo>
                <a:cubicBezTo>
                  <a:pt x="3385" y="12292"/>
                  <a:pt x="3413" y="12546"/>
                  <a:pt x="3413" y="13048"/>
                </a:cubicBezTo>
                <a:cubicBezTo>
                  <a:pt x="3413" y="13398"/>
                  <a:pt x="3392" y="13728"/>
                  <a:pt x="3365" y="13781"/>
                </a:cubicBezTo>
                <a:cubicBezTo>
                  <a:pt x="3297" y="13915"/>
                  <a:pt x="3158" y="15150"/>
                  <a:pt x="3157" y="15626"/>
                </a:cubicBezTo>
                <a:cubicBezTo>
                  <a:pt x="3157" y="16215"/>
                  <a:pt x="3113" y="16426"/>
                  <a:pt x="2980" y="16480"/>
                </a:cubicBezTo>
                <a:cubicBezTo>
                  <a:pt x="2918" y="16505"/>
                  <a:pt x="2853" y="16560"/>
                  <a:pt x="2838" y="16603"/>
                </a:cubicBezTo>
                <a:cubicBezTo>
                  <a:pt x="2792" y="16730"/>
                  <a:pt x="2557" y="16745"/>
                  <a:pt x="1930" y="16664"/>
                </a:cubicBezTo>
                <a:cubicBezTo>
                  <a:pt x="1401" y="16596"/>
                  <a:pt x="1323" y="16597"/>
                  <a:pt x="1179" y="16672"/>
                </a:cubicBezTo>
                <a:cubicBezTo>
                  <a:pt x="1091" y="16719"/>
                  <a:pt x="979" y="16748"/>
                  <a:pt x="930" y="16738"/>
                </a:cubicBezTo>
                <a:cubicBezTo>
                  <a:pt x="877" y="16728"/>
                  <a:pt x="768" y="16803"/>
                  <a:pt x="664" y="16923"/>
                </a:cubicBezTo>
                <a:cubicBezTo>
                  <a:pt x="560" y="17043"/>
                  <a:pt x="441" y="17126"/>
                  <a:pt x="372" y="17126"/>
                </a:cubicBezTo>
                <a:cubicBezTo>
                  <a:pt x="292" y="17126"/>
                  <a:pt x="217" y="17193"/>
                  <a:pt x="128" y="17340"/>
                </a:cubicBezTo>
                <a:lnTo>
                  <a:pt x="0" y="17555"/>
                </a:lnTo>
                <a:lnTo>
                  <a:pt x="0" y="19576"/>
                </a:lnTo>
                <a:lnTo>
                  <a:pt x="0" y="21596"/>
                </a:lnTo>
                <a:lnTo>
                  <a:pt x="10799" y="21596"/>
                </a:lnTo>
                <a:lnTo>
                  <a:pt x="21600" y="21596"/>
                </a:lnTo>
                <a:lnTo>
                  <a:pt x="21600" y="16773"/>
                </a:lnTo>
                <a:cubicBezTo>
                  <a:pt x="21600" y="12548"/>
                  <a:pt x="21590" y="11935"/>
                  <a:pt x="21522" y="11826"/>
                </a:cubicBezTo>
                <a:cubicBezTo>
                  <a:pt x="21477" y="11753"/>
                  <a:pt x="21433" y="11512"/>
                  <a:pt x="21415" y="11249"/>
                </a:cubicBezTo>
                <a:cubicBezTo>
                  <a:pt x="21384" y="10786"/>
                  <a:pt x="21222" y="9932"/>
                  <a:pt x="21146" y="9829"/>
                </a:cubicBezTo>
                <a:cubicBezTo>
                  <a:pt x="21123" y="9798"/>
                  <a:pt x="21091" y="9670"/>
                  <a:pt x="21076" y="9543"/>
                </a:cubicBezTo>
                <a:cubicBezTo>
                  <a:pt x="21061" y="9415"/>
                  <a:pt x="20989" y="9230"/>
                  <a:pt x="20916" y="9128"/>
                </a:cubicBezTo>
                <a:cubicBezTo>
                  <a:pt x="20844" y="9028"/>
                  <a:pt x="20785" y="8926"/>
                  <a:pt x="20785" y="8901"/>
                </a:cubicBezTo>
                <a:cubicBezTo>
                  <a:pt x="20785" y="8877"/>
                  <a:pt x="20637" y="8688"/>
                  <a:pt x="20456" y="8481"/>
                </a:cubicBezTo>
                <a:cubicBezTo>
                  <a:pt x="19962" y="7911"/>
                  <a:pt x="19959" y="7906"/>
                  <a:pt x="19746" y="7646"/>
                </a:cubicBezTo>
                <a:cubicBezTo>
                  <a:pt x="19637" y="7512"/>
                  <a:pt x="19505" y="7385"/>
                  <a:pt x="19453" y="7364"/>
                </a:cubicBezTo>
                <a:cubicBezTo>
                  <a:pt x="19401" y="7342"/>
                  <a:pt x="19358" y="7300"/>
                  <a:pt x="19358" y="7269"/>
                </a:cubicBezTo>
                <a:cubicBezTo>
                  <a:pt x="19358" y="7238"/>
                  <a:pt x="19333" y="7214"/>
                  <a:pt x="19303" y="7214"/>
                </a:cubicBezTo>
                <a:cubicBezTo>
                  <a:pt x="19272" y="7214"/>
                  <a:pt x="19189" y="7166"/>
                  <a:pt x="19117" y="7107"/>
                </a:cubicBezTo>
                <a:cubicBezTo>
                  <a:pt x="19046" y="7047"/>
                  <a:pt x="18938" y="6998"/>
                  <a:pt x="18877" y="6998"/>
                </a:cubicBezTo>
                <a:cubicBezTo>
                  <a:pt x="18816" y="6998"/>
                  <a:pt x="18745" y="6977"/>
                  <a:pt x="18719" y="6949"/>
                </a:cubicBezTo>
                <a:cubicBezTo>
                  <a:pt x="18656" y="6885"/>
                  <a:pt x="18085" y="6729"/>
                  <a:pt x="17911" y="6729"/>
                </a:cubicBezTo>
                <a:cubicBezTo>
                  <a:pt x="17838" y="6729"/>
                  <a:pt x="17737" y="6706"/>
                  <a:pt x="17689" y="6678"/>
                </a:cubicBezTo>
                <a:cubicBezTo>
                  <a:pt x="17640" y="6650"/>
                  <a:pt x="17475" y="6612"/>
                  <a:pt x="17320" y="6595"/>
                </a:cubicBezTo>
                <a:cubicBezTo>
                  <a:pt x="17072" y="6566"/>
                  <a:pt x="17012" y="6535"/>
                  <a:pt x="16811" y="6319"/>
                </a:cubicBezTo>
                <a:lnTo>
                  <a:pt x="16583" y="6075"/>
                </a:lnTo>
                <a:lnTo>
                  <a:pt x="16557" y="5303"/>
                </a:lnTo>
                <a:cubicBezTo>
                  <a:pt x="16536" y="4670"/>
                  <a:pt x="16515" y="4514"/>
                  <a:pt x="16442" y="4428"/>
                </a:cubicBezTo>
                <a:cubicBezTo>
                  <a:pt x="16393" y="4371"/>
                  <a:pt x="16352" y="4253"/>
                  <a:pt x="16351" y="4167"/>
                </a:cubicBezTo>
                <a:cubicBezTo>
                  <a:pt x="16350" y="4080"/>
                  <a:pt x="16293" y="3912"/>
                  <a:pt x="16226" y="3793"/>
                </a:cubicBezTo>
                <a:cubicBezTo>
                  <a:pt x="16158" y="3675"/>
                  <a:pt x="16062" y="3494"/>
                  <a:pt x="16014" y="3390"/>
                </a:cubicBezTo>
                <a:cubicBezTo>
                  <a:pt x="15911" y="3170"/>
                  <a:pt x="15114" y="2312"/>
                  <a:pt x="15012" y="2312"/>
                </a:cubicBezTo>
                <a:cubicBezTo>
                  <a:pt x="14914" y="2312"/>
                  <a:pt x="14643" y="2164"/>
                  <a:pt x="14569" y="2070"/>
                </a:cubicBezTo>
                <a:cubicBezTo>
                  <a:pt x="14534" y="2026"/>
                  <a:pt x="14431" y="1989"/>
                  <a:pt x="14340" y="1989"/>
                </a:cubicBezTo>
                <a:cubicBezTo>
                  <a:pt x="14249" y="1989"/>
                  <a:pt x="14149" y="1955"/>
                  <a:pt x="14116" y="1914"/>
                </a:cubicBezTo>
                <a:cubicBezTo>
                  <a:pt x="14084" y="1872"/>
                  <a:pt x="13995" y="1827"/>
                  <a:pt x="13919" y="1811"/>
                </a:cubicBezTo>
                <a:cubicBezTo>
                  <a:pt x="13563" y="1738"/>
                  <a:pt x="13319" y="1653"/>
                  <a:pt x="13191" y="1556"/>
                </a:cubicBezTo>
                <a:cubicBezTo>
                  <a:pt x="13114" y="1498"/>
                  <a:pt x="13003" y="1450"/>
                  <a:pt x="12943" y="1450"/>
                </a:cubicBezTo>
                <a:cubicBezTo>
                  <a:pt x="12883" y="1450"/>
                  <a:pt x="12822" y="1419"/>
                  <a:pt x="12809" y="1381"/>
                </a:cubicBezTo>
                <a:cubicBezTo>
                  <a:pt x="12795" y="1343"/>
                  <a:pt x="12733" y="1307"/>
                  <a:pt x="12671" y="1302"/>
                </a:cubicBezTo>
                <a:cubicBezTo>
                  <a:pt x="12610" y="1297"/>
                  <a:pt x="12534" y="1257"/>
                  <a:pt x="12503" y="1211"/>
                </a:cubicBezTo>
                <a:cubicBezTo>
                  <a:pt x="12471" y="1165"/>
                  <a:pt x="12405" y="1127"/>
                  <a:pt x="12356" y="1127"/>
                </a:cubicBezTo>
                <a:cubicBezTo>
                  <a:pt x="12308" y="1127"/>
                  <a:pt x="12195" y="1094"/>
                  <a:pt x="12107" y="1053"/>
                </a:cubicBezTo>
                <a:cubicBezTo>
                  <a:pt x="11810" y="918"/>
                  <a:pt x="11372" y="858"/>
                  <a:pt x="10957" y="86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Shape 278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/>
            </a:lvl1pPr>
          </a:lstStyle>
          <a:p>
            <a:r>
              <a:rPr dirty="0"/>
              <a:t>2016</a:t>
            </a:r>
          </a:p>
        </p:txBody>
      </p:sp>
      <p:sp>
        <p:nvSpPr>
          <p:cNvPr id="8" name="Shape 279"/>
          <p:cNvSpPr/>
          <p:nvPr/>
        </p:nvSpPr>
        <p:spPr>
          <a:xfrm>
            <a:off x="2173540" y="6571429"/>
            <a:ext cx="633361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defRPr sz="3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25 типоразмеров </a:t>
            </a:r>
            <a:r>
              <a:rPr dirty="0">
                <a:solidFill>
                  <a:schemeClr val="accent5"/>
                </a:solidFill>
                <a:latin typeface="Segoe UI Semibold"/>
                <a:ea typeface="Segoe UI Semibold"/>
                <a:cs typeface="Segoe UI Semibold"/>
                <a:sym typeface="Segoe UI Semibold"/>
              </a:rPr>
              <a:t>x  4 типа  сенсора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4517" y="5566923"/>
            <a:ext cx="2383656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err="1" smtClean="0"/>
              <a:t>Питерфлоу</a:t>
            </a:r>
            <a:r>
              <a:rPr lang="ru-RU" sz="2000" dirty="0" smtClean="0"/>
              <a:t> РС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039875"/>
              </p:ext>
            </p:extLst>
          </p:nvPr>
        </p:nvGraphicFramePr>
        <p:xfrm>
          <a:off x="4289367" y="1414625"/>
          <a:ext cx="5611028" cy="467857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493818"/>
                <a:gridCol w="3117210"/>
              </a:tblGrid>
              <a:tr h="16693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Гальваническая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развязка измерительной 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схемы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Отсутствие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отказов электроники</a:t>
                      </a:r>
                      <a:r>
                        <a:rPr lang="en-US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отсутствие требований </a:t>
                      </a:r>
                      <a:r>
                        <a:rPr lang="ru-RU" sz="1400" b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к </a:t>
                      </a:r>
                      <a:r>
                        <a:rPr lang="ru-RU" sz="1400" b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заземлению</a:t>
                      </a:r>
                      <a:r>
                        <a:rPr lang="en-US" sz="1400" b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Возможность питания нескольких расходомеров от общего источника питания</a:t>
                      </a:r>
                      <a:r>
                        <a:rPr lang="en-US" sz="1400" b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400" b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695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Технология старения электродов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Отсутствие 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замачивания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”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839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Схема стабилизации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тока индуктора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Отсутствие температурной зависимости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70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Заполнение</a:t>
                      </a:r>
                      <a:r>
                        <a:rPr lang="ru-RU" sz="14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полиуретановой пеной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Устойчивость к  конденсату</a:t>
                      </a:r>
                      <a:endParaRPr lang="ru-RU" sz="14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221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Индикация всех </a:t>
                      </a:r>
                      <a:r>
                        <a:rPr kumimoji="0" lang="ru-RU" sz="1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параметров</a:t>
                      </a:r>
                      <a:endParaRPr kumimoji="0" lang="ru-RU" sz="1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Нет необходимости использовании компьютера</a:t>
                      </a:r>
                      <a:r>
                        <a:rPr lang="en-US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контроль настроек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190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Высокая надёжность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Гарантия до 12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25355" y="712319"/>
            <a:ext cx="2383656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Надёжность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885428" y="6704627"/>
            <a:ext cx="890984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1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USB,  SD, RS-232, входы давления, питание датчиков, простота освоения</a:t>
            </a:r>
          </a:p>
        </p:txBody>
      </p:sp>
      <p:pic>
        <p:nvPicPr>
          <p:cNvPr id="290" name="image15.jpe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0" y="2664506"/>
            <a:ext cx="4608000" cy="3398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16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3285" y="1417312"/>
            <a:ext cx="2888098" cy="2412444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6809134" y="4939649"/>
            <a:ext cx="2888062" cy="753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algn="ctr" defTabSz="349554">
              <a:lnSpc>
                <a:spcPct val="90000"/>
              </a:lnSpc>
              <a:defRPr sz="2600">
                <a:solidFill>
                  <a:srgbClr val="535353"/>
                </a:solidFill>
                <a:latin typeface="Nautilus Pompilius"/>
                <a:ea typeface="Nautilus Pompilius"/>
                <a:cs typeface="Nautilus Pompilius"/>
                <a:sym typeface="Nautilus Pompilius"/>
              </a:defRPr>
            </a:pPr>
            <a:r>
              <a:t>ТВ7</a:t>
            </a:r>
            <a:endParaRPr sz="1800"/>
          </a:p>
          <a:p>
            <a:pPr algn="ctr" defTabSz="349554">
              <a:lnSpc>
                <a:spcPct val="90000"/>
              </a:lnSpc>
              <a:defRPr sz="26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тепловычислитель</a:t>
            </a:r>
          </a:p>
        </p:txBody>
      </p:sp>
      <p:sp>
        <p:nvSpPr>
          <p:cNvPr id="293" name="Shape 293"/>
          <p:cNvSpPr/>
          <p:nvPr/>
        </p:nvSpPr>
        <p:spPr>
          <a:xfrm>
            <a:off x="1449734" y="2064016"/>
            <a:ext cx="2888063" cy="657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ctr" defTabSz="685399">
              <a:lnSpc>
                <a:spcPct val="90000"/>
              </a:lnSpc>
              <a:defRPr sz="44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2011</a:t>
            </a:r>
          </a:p>
        </p:txBody>
      </p:sp>
      <p:sp>
        <p:nvSpPr>
          <p:cNvPr id="295" name="Shape 295"/>
          <p:cNvSpPr/>
          <p:nvPr/>
        </p:nvSpPr>
        <p:spPr>
          <a:xfrm>
            <a:off x="5253285" y="895616"/>
            <a:ext cx="2626458" cy="521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92500" lnSpcReduction="10000"/>
          </a:bodyPr>
          <a:lstStyle>
            <a:lvl1pPr algn="ctr" defTabSz="685399">
              <a:lnSpc>
                <a:spcPct val="90000"/>
              </a:lnSpc>
              <a:defRPr sz="4400">
                <a:solidFill>
                  <a:srgbClr val="535353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2013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165" y="1344005"/>
            <a:ext cx="1647230" cy="1279529"/>
          </a:xfrm>
          <a:prstGeom prst="rect">
            <a:avLst/>
          </a:prstGeom>
        </p:spPr>
      </p:pic>
      <p:sp>
        <p:nvSpPr>
          <p:cNvPr id="14" name="Shape 283"/>
          <p:cNvSpPr txBox="1">
            <a:spLocks/>
          </p:cNvSpPr>
          <p:nvPr/>
        </p:nvSpPr>
        <p:spPr>
          <a:xfrm>
            <a:off x="5625355" y="359761"/>
            <a:ext cx="4275040" cy="75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r" defTabSz="685399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l" defTabSz="100794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is-IS" smtClean="0"/>
              <a:t>2016</a:t>
            </a:r>
            <a:endParaRPr lang="is-I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161" y="-274813"/>
            <a:ext cx="10848861" cy="7933046"/>
          </a:xfrm>
          <a:prstGeom prst="rect">
            <a:avLst/>
          </a:prstGeom>
        </p:spPr>
      </p:pic>
      <p:sp>
        <p:nvSpPr>
          <p:cNvPr id="281" name="Shape 281"/>
          <p:cNvSpPr>
            <a:spLocks noGrp="1"/>
          </p:cNvSpPr>
          <p:nvPr>
            <p:ph type="body" sz="half" idx="1"/>
          </p:nvPr>
        </p:nvSpPr>
        <p:spPr>
          <a:xfrm>
            <a:off x="1235859" y="3851469"/>
            <a:ext cx="8561166" cy="2174704"/>
          </a:xfrm>
          <a:prstGeom prst="rect">
            <a:avLst/>
          </a:prstGeom>
        </p:spPr>
        <p:txBody>
          <a:bodyPr lIns="0" tIns="0" rIns="0" bIns="0"/>
          <a:lstStyle>
            <a:lvl1pPr marL="0" indent="443483" defTabSz="886967">
              <a:lnSpc>
                <a:spcPct val="120000"/>
              </a:lnSpc>
              <a:spcBef>
                <a:spcPts val="0"/>
              </a:spcBef>
              <a:buSzTx/>
              <a:buNone/>
              <a:defRPr sz="24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/>
              <a:t>Числоимпульсные выходы в расходомерах «Питерфлоу» получат возможность передачи, а числоимпульсные входы в тепловычислителях «ТВ7» возможность приёма цифровой информации в соответствии с  EN 60870. </a:t>
            </a:r>
          </a:p>
        </p:txBody>
      </p:sp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/>
            </a:lvl1pPr>
          </a:lstStyle>
          <a:p>
            <a:r>
              <a:t>2016</a:t>
            </a:r>
          </a:p>
        </p:txBody>
      </p:sp>
      <p:sp>
        <p:nvSpPr>
          <p:cNvPr id="284" name="Shape 284"/>
          <p:cNvSpPr/>
          <p:nvPr/>
        </p:nvSpPr>
        <p:spPr>
          <a:xfrm>
            <a:off x="556038" y="6582347"/>
            <a:ext cx="924098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457200">
              <a:defRPr sz="2200">
                <a:solidFill>
                  <a:srgbClr val="00000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Вся диагностика из расходомеров будет доступна для вычислителя. </a:t>
            </a:r>
          </a:p>
        </p:txBody>
      </p:sp>
      <p:sp>
        <p:nvSpPr>
          <p:cNvPr id="285" name="Shape 285"/>
          <p:cNvSpPr/>
          <p:nvPr/>
        </p:nvSpPr>
        <p:spPr>
          <a:xfrm>
            <a:off x="1171209" y="2041187"/>
            <a:ext cx="3078978" cy="59690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5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/>
              <a:t>Телеметрия</a:t>
            </a:r>
          </a:p>
        </p:txBody>
      </p:sp>
      <p:pic>
        <p:nvPicPr>
          <p:cNvPr id="286" name="image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180160"/>
            <a:ext cx="4153513" cy="3115135"/>
          </a:xfrm>
          <a:prstGeom prst="rect">
            <a:avLst/>
          </a:prstGeom>
          <a:ln w="12700">
            <a:miter lim="400000"/>
          </a:ln>
          <a:effectLst>
            <a:reflection blurRad="165100" stA="63000" endPos="3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1325226" y="2109474"/>
            <a:ext cx="3078978" cy="596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5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Облако</a:t>
            </a:r>
          </a:p>
        </p:txBody>
      </p:sp>
      <p:pic>
        <p:nvPicPr>
          <p:cNvPr id="300" name="image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355" y="558800"/>
            <a:ext cx="5746128" cy="408072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/>
            </a:lvl1pPr>
          </a:lstStyle>
          <a:p>
            <a:r>
              <a:t>2016</a:t>
            </a:r>
          </a:p>
        </p:txBody>
      </p:sp>
      <p:sp>
        <p:nvSpPr>
          <p:cNvPr id="303" name="Shape 303"/>
          <p:cNvSpPr/>
          <p:nvPr/>
        </p:nvSpPr>
        <p:spPr>
          <a:xfrm>
            <a:off x="334648" y="6607747"/>
            <a:ext cx="923416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457200">
              <a:defRPr sz="22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Для входа достаточно знать VIN конкретного вычислителя и пароль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sz="half" idx="1"/>
          </p:nvPr>
        </p:nvSpPr>
        <p:spPr>
          <a:xfrm>
            <a:off x="1059765" y="3915428"/>
            <a:ext cx="8561169" cy="2238204"/>
          </a:xfrm>
          <a:prstGeom prst="rect">
            <a:avLst/>
          </a:prstGeom>
        </p:spPr>
        <p:txBody>
          <a:bodyPr lIns="0" tIns="0" rIns="0" bIns="0"/>
          <a:lstStyle>
            <a:lvl1pPr marL="0" indent="438911" defTabSz="877822">
              <a:lnSpc>
                <a:spcPct val="100000"/>
              </a:lnSpc>
              <a:spcBef>
                <a:spcPts val="0"/>
              </a:spcBef>
              <a:buSzTx/>
              <a:buNone/>
              <a:defRPr sz="21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Каждый выпущенный вычислитель ТВ7 будет продаваться предподключенным с облаку ТЕРМОТРОНИК. Это даст возможность небольшим компаниям иметь готовое решение для мониторинга и сбора информации, а для ГРЦ - исключит необходимость опроса конкретных узлов учёта. Необходимо только знать VIN конкретного вычислителя и иметь пароль для входа в облако.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s75e.storage.yandex.net/rdisk/551f3dd470c6557ab1fc5613a668d3795dae23b88fd64c5bdd6598203cff3ee7/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31454" y="1185333"/>
            <a:ext cx="21653357" cy="63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5672" y="5513014"/>
            <a:ext cx="5602778" cy="1754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СПАСИБО ЗА </a:t>
            </a:r>
            <a:r>
              <a:rPr lang="ru-RU" sz="5400" b="1" dirty="0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ВНИМАНИЕ</a:t>
            </a:r>
            <a:r>
              <a:rPr lang="en-US" sz="5400" b="1" dirty="0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 </a:t>
            </a:r>
            <a:r>
              <a:rPr lang="ru-RU" sz="5400" b="1" i="1" dirty="0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!</a:t>
            </a:r>
            <a:r>
              <a:rPr lang="en-US" sz="5400" b="1" i="1" smtClean="0">
                <a:solidFill>
                  <a:schemeClr val="bg1"/>
                </a:solidFill>
                <a:latin typeface="Lucida Sans Unicode" charset="0"/>
                <a:ea typeface="Lucida Sans Unicode" charset="0"/>
                <a:cs typeface="+mn-cs"/>
              </a:rPr>
              <a:t>!!</a:t>
            </a:r>
            <a:endParaRPr kumimoji="0" lang="ru-RU" sz="54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Sans Unicode" charset="0"/>
              <a:ea typeface="Lucida Sans Unicode" charset="0"/>
              <a:cs typeface="+mn-cs"/>
              <a:sym typeface="Helvetica Neue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81" y="3782841"/>
            <a:ext cx="1734488" cy="173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35353"/>
                </a:solidFill>
              </a:rPr>
              <a:t>2011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770383" y="1450488"/>
            <a:ext cx="6694719" cy="5002731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marL="0" lvl="0" indent="0" defTabSz="947466">
              <a:spcBef>
                <a:spcPts val="1000"/>
              </a:spcBef>
              <a:buSzTx/>
              <a:buFontTx/>
              <a:buNone/>
              <a:defRPr sz="1800"/>
            </a:pP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 </a:t>
            </a: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В</a:t>
            </a:r>
            <a:r>
              <a:rPr lang="ru-RU"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начале </a:t>
            </a: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2011 </a:t>
            </a: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года принято решение о создании компании, одновременно с чистого листа начато проектирование первых типономиналов Питерфлоу. </a:t>
            </a:r>
          </a:p>
          <a:p>
            <a:pPr marL="0" lvl="0" indent="0" defTabSz="947466">
              <a:spcBef>
                <a:spcPts val="1000"/>
              </a:spcBef>
              <a:buSzTx/>
              <a:buFontTx/>
              <a:buNone/>
              <a:defRPr sz="1800"/>
            </a:pP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 Одновременно проектировалась и строилась производственная линия для новых расходомеров. </a:t>
            </a:r>
            <a:endParaRPr lang="ru-RU" sz="2444" dirty="0" smtClean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marL="0" lvl="0" indent="0" defTabSz="947466">
              <a:spcBef>
                <a:spcPts val="1000"/>
              </a:spcBef>
              <a:buSzTx/>
              <a:buFontTx/>
              <a:buNone/>
              <a:defRPr sz="1800"/>
            </a:pP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- </a:t>
            </a: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Технология стабилизации электродов</a:t>
            </a:r>
          </a:p>
          <a:p>
            <a:pPr marL="0" lvl="0" indent="0" defTabSz="947466">
              <a:spcBef>
                <a:spcPts val="1000"/>
              </a:spcBef>
              <a:buSzTx/>
              <a:buFontTx/>
              <a:buNone/>
              <a:defRPr sz="1800"/>
            </a:pP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- </a:t>
            </a:r>
            <a:r>
              <a:rPr lang="ru-RU"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Заполнение корпусов</a:t>
            </a: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полиуретановой пеной</a:t>
            </a:r>
          </a:p>
          <a:p>
            <a:pPr marL="0" lvl="0" indent="0" defTabSz="947466">
              <a:spcBef>
                <a:spcPts val="1000"/>
              </a:spcBef>
              <a:buSzTx/>
              <a:buFontTx/>
              <a:buNone/>
              <a:defRPr sz="1800"/>
            </a:pP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- Принципиально новая конструкция </a:t>
            </a: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с</a:t>
            </a:r>
            <a:r>
              <a:rPr lang="ru-RU"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пожизненной </a:t>
            </a: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гарантией </a:t>
            </a: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от протечек</a:t>
            </a:r>
          </a:p>
          <a:p>
            <a:pPr marL="0" lvl="0" indent="0" defTabSz="947466">
              <a:spcBef>
                <a:spcPts val="1000"/>
              </a:spcBef>
              <a:buSzTx/>
              <a:buFontTx/>
              <a:buNone/>
              <a:defRPr sz="1800"/>
            </a:pP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- Нержавеющая сталь и пластик</a:t>
            </a:r>
          </a:p>
          <a:p>
            <a:pPr marL="0" lvl="0" indent="0" defTabSz="947466">
              <a:spcBef>
                <a:spcPts val="1000"/>
              </a:spcBef>
              <a:buSzTx/>
              <a:buFontTx/>
              <a:buNone/>
              <a:defRPr sz="1800"/>
            </a:pPr>
            <a:r>
              <a:rPr sz="2444" dirty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- </a:t>
            </a:r>
            <a:r>
              <a:rPr lang="ru-RU"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О</a:t>
            </a: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тслеживание </a:t>
            </a:r>
            <a:r>
              <a:rPr lang="ru-RU"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истории к</a:t>
            </a:r>
            <a:r>
              <a:rPr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аждого прибора</a:t>
            </a:r>
            <a:r>
              <a:rPr lang="ru-RU"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по </a:t>
            </a:r>
            <a:r>
              <a:rPr lang="en-US" sz="2444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VIN</a:t>
            </a:r>
            <a:endParaRPr sz="2444" dirty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984" y="1241299"/>
            <a:ext cx="2584301" cy="5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asted-imag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972" y="1215675"/>
            <a:ext cx="2538029" cy="294337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dirty="0">
                <a:solidFill>
                  <a:srgbClr val="535353"/>
                </a:solidFill>
              </a:rPr>
              <a:t>2012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945394" y="1350635"/>
            <a:ext cx="5966733" cy="4726514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 smtClean="0">
                <a:solidFill>
                  <a:srgbClr val="535353"/>
                </a:solidFill>
              </a:rPr>
              <a:t>В </a:t>
            </a:r>
            <a:r>
              <a:rPr sz="2600" dirty="0">
                <a:solidFill>
                  <a:srgbClr val="535353"/>
                </a:solidFill>
              </a:rPr>
              <a:t>течении 2012 года основной задачей было безусловное исполнение контрактов и обязательств, одновременно с достижением требуемого качества и производительности конвейера. Сквозная система контроля качества. Тестирование каждого </a:t>
            </a:r>
            <a:r>
              <a:rPr lang="ru-RU" sz="2600" dirty="0" smtClean="0">
                <a:solidFill>
                  <a:srgbClr val="535353"/>
                </a:solidFill>
              </a:rPr>
              <a:t>прибора </a:t>
            </a:r>
            <a:r>
              <a:rPr sz="2600" dirty="0" smtClean="0">
                <a:solidFill>
                  <a:srgbClr val="535353"/>
                </a:solidFill>
              </a:rPr>
              <a:t>на </a:t>
            </a:r>
            <a:r>
              <a:rPr sz="2600" dirty="0">
                <a:solidFill>
                  <a:srgbClr val="535353"/>
                </a:solidFill>
              </a:rPr>
              <a:t>герметичность. Тестирование ответственных </a:t>
            </a:r>
            <a:r>
              <a:rPr sz="2600" dirty="0" smtClean="0">
                <a:solidFill>
                  <a:srgbClr val="535353"/>
                </a:solidFill>
              </a:rPr>
              <a:t>деталей </a:t>
            </a:r>
            <a:r>
              <a:rPr lang="ru-RU" sz="2600" dirty="0" smtClean="0">
                <a:solidFill>
                  <a:srgbClr val="535353"/>
                </a:solidFill>
              </a:rPr>
              <a:t>конструкции </a:t>
            </a:r>
            <a:r>
              <a:rPr sz="2600" dirty="0" smtClean="0">
                <a:solidFill>
                  <a:srgbClr val="535353"/>
                </a:solidFill>
              </a:rPr>
              <a:t>на </a:t>
            </a:r>
            <a:r>
              <a:rPr sz="2600" dirty="0">
                <a:solidFill>
                  <a:srgbClr val="535353"/>
                </a:solidFill>
              </a:rPr>
              <a:t>термобарическом стенде</a:t>
            </a:r>
            <a:r>
              <a:rPr sz="2600" dirty="0" smtClean="0">
                <a:solidFill>
                  <a:srgbClr val="535353"/>
                </a:solidFill>
              </a:rPr>
              <a:t>.</a:t>
            </a:r>
            <a:r>
              <a:rPr lang="ru-RU" sz="2600" dirty="0" smtClean="0">
                <a:solidFill>
                  <a:srgbClr val="535353"/>
                </a:solidFill>
              </a:rPr>
              <a:t> Мониторинг на проливной</a:t>
            </a:r>
            <a:r>
              <a:rPr lang="en-US" sz="2600" dirty="0" smtClean="0">
                <a:solidFill>
                  <a:srgbClr val="535353"/>
                </a:solidFill>
              </a:rPr>
              <a:t>.</a:t>
            </a:r>
            <a:endParaRPr sz="2600" dirty="0">
              <a:solidFill>
                <a:srgbClr val="535353"/>
              </a:solidFill>
            </a:endParaRPr>
          </a:p>
        </p:txBody>
      </p:sp>
      <p:graphicFrame>
        <p:nvGraphicFramePr>
          <p:cNvPr id="121" name="Table 121"/>
          <p:cNvGraphicFramePr/>
          <p:nvPr/>
        </p:nvGraphicFramePr>
        <p:xfrm>
          <a:off x="7271584" y="4281546"/>
          <a:ext cx="2624940" cy="1675200"/>
        </p:xfrm>
        <a:graphic>
          <a:graphicData uri="http://schemas.openxmlformats.org/drawingml/2006/table">
            <a:tbl>
              <a:tblPr bandRow="1"/>
              <a:tblGrid>
                <a:gridCol w="2624940"/>
              </a:tblGrid>
              <a:tr h="55840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PC20-12</a:t>
                      </a:r>
                    </a:p>
                  </a:txBody>
                  <a:tcPr marL="63500" marR="63500" marT="63500" marB="63500" horzOverflow="overflow"/>
                </a:tc>
              </a:tr>
              <a:tr h="55840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PC32-30</a:t>
                      </a:r>
                    </a:p>
                  </a:txBody>
                  <a:tcPr marL="63500" marR="63500" marT="63500" marB="63500" horzOverflow="overflow"/>
                </a:tc>
              </a:tr>
              <a:tr h="55840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PC50-72</a:t>
                      </a:r>
                    </a:p>
                  </a:txBody>
                  <a:tcPr marL="63500" marR="63500" marT="63500" marB="63500" horzOverflow="overflow"/>
                </a:tc>
              </a:tr>
            </a:tbl>
          </a:graphicData>
        </a:graphic>
      </p:graphicFrame>
      <p:sp>
        <p:nvSpPr>
          <p:cNvPr id="122" name="Shape 122"/>
          <p:cNvSpPr/>
          <p:nvPr/>
        </p:nvSpPr>
        <p:spPr>
          <a:xfrm>
            <a:off x="398347" y="6408235"/>
            <a:ext cx="889340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defRPr sz="1800"/>
            </a:pP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3 типоразмера, Q</a:t>
            </a:r>
            <a:r>
              <a:rPr sz="25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max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от 12 до 72 м</a:t>
            </a:r>
            <a:r>
              <a:rPr sz="2500" baseline="28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3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/час</a:t>
            </a:r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44" y="1451783"/>
            <a:ext cx="3847503" cy="473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Прямоугольник 4"/>
          <p:cNvSpPr>
            <a:spLocks noChangeArrowheads="1"/>
          </p:cNvSpPr>
          <p:nvPr/>
        </p:nvSpPr>
        <p:spPr bwMode="auto">
          <a:xfrm>
            <a:off x="5336275" y="3821373"/>
            <a:ext cx="43280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Расходомеры 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серии «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»  имеют встроенные конфузоры  с углом сужения порядка 5-8° и оптический класс полировки измерительного канала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Shape 126"/>
          <p:cNvSpPr>
            <a:spLocks noGrp="1"/>
          </p:cNvSpPr>
          <p:nvPr>
            <p:ph type="title"/>
          </p:nvPr>
        </p:nvSpPr>
        <p:spPr>
          <a:xfrm>
            <a:off x="4276178" y="394771"/>
            <a:ext cx="5786539" cy="846529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dirty="0">
                <a:solidFill>
                  <a:srgbClr val="535353"/>
                </a:solidFill>
              </a:rPr>
              <a:t>2013</a:t>
            </a:r>
          </a:p>
        </p:txBody>
      </p:sp>
      <p:pic>
        <p:nvPicPr>
          <p:cNvPr id="21" name="pasted-image-filtered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737" y="1430178"/>
            <a:ext cx="3117077" cy="1842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dirty="0">
                <a:solidFill>
                  <a:srgbClr val="535353"/>
                </a:solidFill>
              </a:rPr>
              <a:t>2013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808620" y="1163623"/>
            <a:ext cx="5735604" cy="3025108"/>
          </a:xfrm>
          <a:prstGeom prst="rect">
            <a:avLst/>
          </a:prstGeom>
        </p:spPr>
        <p:txBody>
          <a:bodyPr lIns="0" tIns="0" rIns="0" bIns="0"/>
          <a:lstStyle/>
          <a:p>
            <a:pPr lvl="0" defTabSz="907148">
              <a:spcBef>
                <a:spcPts val="900"/>
              </a:spcBef>
              <a:defRPr sz="1800">
                <a:solidFill>
                  <a:srgbClr val="000000"/>
                </a:solidFill>
              </a:defRPr>
            </a:pPr>
            <a:r>
              <a:rPr sz="2159" dirty="0">
                <a:solidFill>
                  <a:srgbClr val="535353"/>
                </a:solidFill>
              </a:rPr>
              <a:t>  Начато производство расходомеров L-серии с прямоугольным каналом и максимальной скоростью </a:t>
            </a:r>
            <a:r>
              <a:rPr sz="2159" dirty="0" smtClean="0">
                <a:solidFill>
                  <a:srgbClr val="535353"/>
                </a:solidFill>
              </a:rPr>
              <a:t>5м/сек</a:t>
            </a:r>
            <a:r>
              <a:rPr sz="2159" dirty="0">
                <a:solidFill>
                  <a:srgbClr val="535353"/>
                </a:solidFill>
              </a:rPr>
              <a:t>. </a:t>
            </a:r>
          </a:p>
          <a:p>
            <a:pPr lvl="0" defTabSz="907148">
              <a:spcBef>
                <a:spcPts val="900"/>
              </a:spcBef>
              <a:defRPr sz="1800">
                <a:solidFill>
                  <a:srgbClr val="000000"/>
                </a:solidFill>
              </a:defRPr>
            </a:pPr>
            <a:r>
              <a:rPr sz="2159" dirty="0">
                <a:solidFill>
                  <a:srgbClr val="535353"/>
                </a:solidFill>
              </a:rPr>
              <a:t> Выпущены фланцевые приборы больших диаметров - 80 и 100 мм </a:t>
            </a:r>
          </a:p>
        </p:txBody>
      </p:sp>
      <p:graphicFrame>
        <p:nvGraphicFramePr>
          <p:cNvPr id="128" name="Table 128"/>
          <p:cNvGraphicFramePr/>
          <p:nvPr/>
        </p:nvGraphicFramePr>
        <p:xfrm>
          <a:off x="6809087" y="3534367"/>
          <a:ext cx="3104375" cy="2616200"/>
        </p:xfrm>
        <a:graphic>
          <a:graphicData uri="http://schemas.openxmlformats.org/drawingml/2006/table">
            <a:tbl>
              <a:tblPr bandRow="1"/>
              <a:tblGrid>
                <a:gridCol w="2249745"/>
                <a:gridCol w="854630"/>
              </a:tblGrid>
              <a:tr h="523146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PC20-6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1800" b="0" i="0"/>
                      </a:pPr>
                      <a:r>
                        <a:rPr sz="2600" b="1">
                          <a:solidFill>
                            <a:srgbClr val="5A8A39"/>
                          </a:solidFill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523146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PC32-15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1800" b="0" i="0"/>
                      </a:pPr>
                      <a:r>
                        <a:rPr sz="2600" b="1">
                          <a:solidFill>
                            <a:srgbClr val="5A8A39"/>
                          </a:solidFill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523146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PC50-36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1800" b="0" i="0"/>
                      </a:pPr>
                      <a:r>
                        <a:rPr sz="2600" b="1">
                          <a:solidFill>
                            <a:srgbClr val="5A8A39"/>
                          </a:solidFill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523146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PC80-90</a:t>
                      </a:r>
                      <a:r>
                        <a:rPr sz="2600" b="1">
                          <a:solidFill>
                            <a:srgbClr val="0433FF"/>
                          </a:solidFill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1800" b="0" i="0"/>
                      </a:pPr>
                      <a:r>
                        <a:rPr sz="2600" b="1">
                          <a:solidFill>
                            <a:srgbClr val="5A8A39"/>
                          </a:solidFill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523146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PC100-140</a:t>
                      </a:r>
                      <a:r>
                        <a:rPr sz="2600" b="1">
                          <a:solidFill>
                            <a:srgbClr val="0433FF"/>
                          </a:solidFill>
                        </a:rPr>
                        <a:t>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1800" b="0" i="0"/>
                      </a:pPr>
                      <a:r>
                        <a:rPr sz="2600" b="1">
                          <a:solidFill>
                            <a:srgbClr val="5A8A39"/>
                          </a:solidFill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</a:tbl>
          </a:graphicData>
        </a:graphic>
      </p:graphicFrame>
      <p:sp>
        <p:nvSpPr>
          <p:cNvPr id="129" name="Shape 129"/>
          <p:cNvSpPr/>
          <p:nvPr/>
        </p:nvSpPr>
        <p:spPr>
          <a:xfrm>
            <a:off x="1488418" y="6411410"/>
            <a:ext cx="79531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>
              <a:defRPr sz="1800"/>
            </a:pP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8 типоразмеров, Q</a:t>
            </a:r>
            <a:r>
              <a:rPr sz="25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max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от 6 до 140 м</a:t>
            </a:r>
            <a:r>
              <a:rPr sz="2500" baseline="28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3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/час</a:t>
            </a:r>
          </a:p>
        </p:txBody>
      </p:sp>
      <p:pic>
        <p:nvPicPr>
          <p:cNvPr id="130" name="pasted-image-filtered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737" y="1430178"/>
            <a:ext cx="3117077" cy="184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2" y="2811191"/>
            <a:ext cx="3811960" cy="35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dirty="0">
                <a:solidFill>
                  <a:srgbClr val="535353"/>
                </a:solidFill>
              </a:rPr>
              <a:t>2013</a:t>
            </a:r>
          </a:p>
        </p:txBody>
      </p:sp>
      <p:sp>
        <p:nvSpPr>
          <p:cNvPr id="129" name="Shape 129"/>
          <p:cNvSpPr/>
          <p:nvPr/>
        </p:nvSpPr>
        <p:spPr>
          <a:xfrm>
            <a:off x="1528143" y="6322164"/>
            <a:ext cx="77058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800"/>
            </a:pPr>
            <a:r>
              <a:rPr lang="ru-RU" sz="2400" dirty="0">
                <a:solidFill>
                  <a:srgbClr val="535353"/>
                </a:solidFill>
              </a:rPr>
              <a:t>Две проливные </a:t>
            </a:r>
            <a:r>
              <a:rPr lang="ru-RU" sz="2400" dirty="0" smtClean="0">
                <a:solidFill>
                  <a:srgbClr val="535353"/>
                </a:solidFill>
              </a:rPr>
              <a:t>установки с </a:t>
            </a:r>
            <a:r>
              <a:rPr lang="en-US" sz="2400" dirty="0" err="1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Qmax</a:t>
            </a:r>
            <a:r>
              <a:rPr lang="ru-RU" sz="2400" dirty="0" smtClean="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=</a:t>
            </a:r>
            <a:r>
              <a:rPr lang="ru-RU" sz="2400" dirty="0" smtClean="0">
                <a:solidFill>
                  <a:srgbClr val="535353"/>
                </a:solidFill>
              </a:rPr>
              <a:t>200 м3/час позволяют поверять до </a:t>
            </a:r>
            <a:r>
              <a:rPr lang="ru-RU" sz="2400" dirty="0">
                <a:solidFill>
                  <a:srgbClr val="535353"/>
                </a:solidFill>
              </a:rPr>
              <a:t>8 тыс. приборов в месяц. </a:t>
            </a:r>
            <a:endParaRPr sz="2400" dirty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820" y="1241300"/>
            <a:ext cx="13373345" cy="46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dirty="0" smtClean="0">
                <a:solidFill>
                  <a:srgbClr val="535353"/>
                </a:solidFill>
              </a:rPr>
              <a:t>201</a:t>
            </a:r>
            <a:r>
              <a:rPr lang="ru-RU" sz="4600" dirty="0" smtClean="0">
                <a:solidFill>
                  <a:srgbClr val="535353"/>
                </a:solidFill>
              </a:rPr>
              <a:t>4</a:t>
            </a:r>
            <a:endParaRPr sz="4600" dirty="0">
              <a:solidFill>
                <a:srgbClr val="535353"/>
              </a:solidFill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1528142" y="6186558"/>
            <a:ext cx="77057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800"/>
            </a:pPr>
            <a:r>
              <a:rPr lang="ru-RU" sz="2400" dirty="0" smtClean="0">
                <a:solidFill>
                  <a:srgbClr val="535353"/>
                </a:solidFill>
              </a:rPr>
              <a:t>Термобарические </a:t>
            </a:r>
            <a:r>
              <a:rPr lang="ru-RU" sz="2400" smtClean="0">
                <a:solidFill>
                  <a:srgbClr val="535353"/>
                </a:solidFill>
              </a:rPr>
              <a:t>стенды выборочного </a:t>
            </a:r>
            <a:r>
              <a:rPr lang="ru-RU" sz="2400" dirty="0" smtClean="0">
                <a:solidFill>
                  <a:srgbClr val="535353"/>
                </a:solidFill>
              </a:rPr>
              <a:t>контроля при температуре до 150 град и давлении 25 </a:t>
            </a:r>
            <a:r>
              <a:rPr lang="ru-RU" sz="2400" dirty="0" err="1" smtClean="0">
                <a:solidFill>
                  <a:srgbClr val="535353"/>
                </a:solidFill>
              </a:rPr>
              <a:t>атм</a:t>
            </a:r>
            <a:r>
              <a:rPr lang="en-US" sz="2400" dirty="0" smtClean="0">
                <a:solidFill>
                  <a:srgbClr val="535353"/>
                </a:solidFill>
              </a:rPr>
              <a:t>.</a:t>
            </a:r>
            <a:r>
              <a:rPr lang="ru-RU" sz="2400" dirty="0" smtClean="0">
                <a:solidFill>
                  <a:srgbClr val="535353"/>
                </a:solidFill>
              </a:rPr>
              <a:t> </a:t>
            </a:r>
            <a:endParaRPr sz="2400" dirty="0">
              <a:solidFill>
                <a:srgbClr val="535353"/>
              </a:solidFill>
              <a:latin typeface="Segoe UI"/>
              <a:ea typeface="Segoe UI"/>
              <a:cs typeface="Segoe UI"/>
              <a:sym typeface="Segoe U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143" y="1241300"/>
            <a:ext cx="7705799" cy="46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5453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5625355" y="328807"/>
            <a:ext cx="4275040" cy="783617"/>
          </a:xfrm>
          <a:prstGeom prst="rect">
            <a:avLst/>
          </a:prstGeom>
        </p:spPr>
        <p:txBody>
          <a:bodyPr lIns="0" tIns="0" rIns="0" bIns="0"/>
          <a:lstStyle>
            <a:lvl1pPr defTabSz="826513">
              <a:defRPr sz="459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92" dirty="0">
                <a:solidFill>
                  <a:srgbClr val="535353"/>
                </a:solidFill>
              </a:rPr>
              <a:t>2014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945394" y="1325235"/>
            <a:ext cx="5411108" cy="4579732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535353"/>
                </a:solidFill>
              </a:rPr>
              <a:t> Внедрение </a:t>
            </a:r>
            <a:r>
              <a:rPr lang="ru-RU" sz="2600" dirty="0" smtClean="0">
                <a:solidFill>
                  <a:srgbClr val="535353"/>
                </a:solidFill>
              </a:rPr>
              <a:t>ПО </a:t>
            </a:r>
            <a:r>
              <a:rPr sz="2600" dirty="0" smtClean="0">
                <a:solidFill>
                  <a:srgbClr val="535353"/>
                </a:solidFill>
              </a:rPr>
              <a:t>системы </a:t>
            </a:r>
            <a:r>
              <a:rPr sz="2600" dirty="0">
                <a:solidFill>
                  <a:srgbClr val="535353"/>
                </a:solidFill>
              </a:rPr>
              <a:t>100% мониторинга приборов.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535353"/>
                </a:solidFill>
              </a:rPr>
              <a:t> Для монтажа на пластиковые трубы выпущены приборы 20 и 32 с муфтами.</a:t>
            </a:r>
          </a:p>
        </p:txBody>
      </p:sp>
      <p:graphicFrame>
        <p:nvGraphicFramePr>
          <p:cNvPr id="135" name="Table 135"/>
          <p:cNvGraphicFramePr/>
          <p:nvPr/>
        </p:nvGraphicFramePr>
        <p:xfrm>
          <a:off x="6659701" y="1492229"/>
          <a:ext cx="3162470" cy="3139440"/>
        </p:xfrm>
        <a:graphic>
          <a:graphicData uri="http://schemas.openxmlformats.org/drawingml/2006/table">
            <a:tbl>
              <a:tblPr bandRow="1"/>
              <a:tblGrid>
                <a:gridCol w="2239105"/>
                <a:gridCol w="923365"/>
              </a:tblGrid>
              <a:tr h="48047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PC100-280M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 defTabSz="1007943">
                        <a:defRPr sz="2600" i="0"/>
                      </a:pPr>
                      <a:endParaRPr/>
                    </a:p>
                  </a:txBody>
                  <a:tcPr marL="63500" marR="63500" marT="63500" marB="63500" horzOverflow="overflow"/>
                </a:tc>
              </a:tr>
              <a:tr h="48047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PC150-630Ф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 defTabSz="1007943">
                        <a:defRPr sz="2600" i="0"/>
                      </a:pPr>
                      <a:endParaRPr/>
                    </a:p>
                  </a:txBody>
                  <a:tcPr marL="63500" marR="63500" marT="63500" marB="63500" horzOverflow="overflow"/>
                </a:tc>
              </a:tr>
              <a:tr h="48047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PC20-6M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1800" b="0" i="0"/>
                      </a:pPr>
                      <a:r>
                        <a:rPr sz="2600" b="1">
                          <a:solidFill>
                            <a:srgbClr val="5A8A39"/>
                          </a:solidFill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8047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PC20-12M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2600" i="0">
                          <a:solidFill>
                            <a:srgbClr val="5A8A39"/>
                          </a:solidFill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</a:tr>
              <a:tr h="48047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PC32-15M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1800" b="0" i="0"/>
                      </a:pPr>
                      <a:r>
                        <a:rPr sz="2600" b="1">
                          <a:solidFill>
                            <a:srgbClr val="5A8A39"/>
                          </a:solidFill>
                        </a:rPr>
                        <a:t>L</a:t>
                      </a:r>
                    </a:p>
                  </a:txBody>
                  <a:tcPr marL="63500" marR="63500" marT="63500" marB="63500" horzOverflow="overflow"/>
                </a:tc>
              </a:tr>
              <a:tr h="480470">
                <a:tc>
                  <a:txBody>
                    <a:bodyPr/>
                    <a:lstStyle/>
                    <a:p>
                      <a:pPr lvl="0" algn="l" defTabSz="1007943">
                        <a:defRPr sz="1800" b="0" i="0"/>
                      </a:pPr>
                      <a:r>
                        <a:rPr sz="2600" b="1"/>
                        <a:t>PC32-30M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 defTabSz="1007943">
                        <a:defRPr sz="2600" i="0">
                          <a:solidFill>
                            <a:srgbClr val="5A8A39"/>
                          </a:solidFill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</a:tr>
            </a:tbl>
          </a:graphicData>
        </a:graphic>
      </p:graphicFrame>
      <p:sp>
        <p:nvSpPr>
          <p:cNvPr id="136" name="Shape 136"/>
          <p:cNvSpPr/>
          <p:nvPr/>
        </p:nvSpPr>
        <p:spPr>
          <a:xfrm>
            <a:off x="1478095" y="6408235"/>
            <a:ext cx="817902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>
              <a:defRPr sz="1800"/>
            </a:pP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14 типоразмеров, Q</a:t>
            </a:r>
            <a:r>
              <a:rPr sz="25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max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 от 6 до 630 м</a:t>
            </a:r>
            <a:r>
              <a:rPr sz="2500" baseline="280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3</a:t>
            </a:r>
            <a:r>
              <a: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rPr>
              <a:t>/час</a:t>
            </a:r>
          </a:p>
        </p:txBody>
      </p:sp>
      <p:pic>
        <p:nvPicPr>
          <p:cNvPr id="137" name="pasted-image-filtere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8044" y="3576251"/>
            <a:ext cx="4580989" cy="25768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5625355" y="359761"/>
            <a:ext cx="4275040" cy="752665"/>
          </a:xfrm>
          <a:prstGeom prst="rect">
            <a:avLst/>
          </a:prstGeom>
        </p:spPr>
        <p:txBody>
          <a:bodyPr lIns="0" tIns="0" rIns="0" bIns="0"/>
          <a:lstStyle>
            <a:lvl1pPr defTabSz="685399">
              <a:defRPr sz="4400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xfrm>
            <a:off x="5755666" y="3768351"/>
            <a:ext cx="4135455" cy="2304908"/>
          </a:xfrm>
          <a:prstGeom prst="rect">
            <a:avLst/>
          </a:prstGeom>
        </p:spPr>
        <p:txBody>
          <a:bodyPr lIns="0" tIns="0" rIns="0" bIns="0"/>
          <a:lstStyle>
            <a:lvl1pPr marL="0" indent="0" defTabSz="846670">
              <a:spcBef>
                <a:spcPts val="900"/>
              </a:spcBef>
              <a:buSzTx/>
              <a:buNone/>
              <a:defRPr sz="29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Электромагнитные расходомеры Питерфлоу</a:t>
            </a:r>
          </a:p>
        </p:txBody>
      </p:sp>
      <p:sp>
        <p:nvSpPr>
          <p:cNvPr id="244" name="Shape 244"/>
          <p:cNvSpPr/>
          <p:nvPr/>
        </p:nvSpPr>
        <p:spPr>
          <a:xfrm>
            <a:off x="1212150" y="6597695"/>
            <a:ext cx="629776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3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25 типоразмеров, DN20 - DN200</a:t>
            </a:r>
          </a:p>
        </p:txBody>
      </p:sp>
      <p:pic>
        <p:nvPicPr>
          <p:cNvPr id="245" name="image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666" y="1260440"/>
            <a:ext cx="4135456" cy="223936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6" name="Chart 246"/>
          <p:cNvGraphicFramePr/>
          <p:nvPr/>
        </p:nvGraphicFramePr>
        <p:xfrm>
          <a:off x="555724" y="1005715"/>
          <a:ext cx="4904100" cy="506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704</Words>
  <Application>Microsoft Macintosh PowerPoint</Application>
  <PresentationFormat>Другой</PresentationFormat>
  <Paragraphs>144</Paragraphs>
  <Slides>20</Slides>
  <Notes>5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Calibri</vt:lpstr>
      <vt:lpstr>DINPro-Medium</vt:lpstr>
      <vt:lpstr>DINPro-Regular</vt:lpstr>
      <vt:lpstr>Helvetica</vt:lpstr>
      <vt:lpstr>Helvetica Neue</vt:lpstr>
      <vt:lpstr>Lucida Sans Unicode</vt:lpstr>
      <vt:lpstr>Nautilus Pompilius</vt:lpstr>
      <vt:lpstr>PT Sans</vt:lpstr>
      <vt:lpstr>Segoe UI</vt:lpstr>
      <vt:lpstr>Segoe UI Semibold</vt:lpstr>
      <vt:lpstr>Arial</vt:lpstr>
      <vt:lpstr>Default</vt:lpstr>
      <vt:lpstr>2011-2016</vt:lpstr>
      <vt:lpstr>2011</vt:lpstr>
      <vt:lpstr>2012</vt:lpstr>
      <vt:lpstr>2013</vt:lpstr>
      <vt:lpstr>2013</vt:lpstr>
      <vt:lpstr>2013</vt:lpstr>
      <vt:lpstr>2014</vt:lpstr>
      <vt:lpstr>2014</vt:lpstr>
      <vt:lpstr>2015</vt:lpstr>
      <vt:lpstr>2015</vt:lpstr>
      <vt:lpstr>2015</vt:lpstr>
      <vt:lpstr>2016</vt:lpstr>
      <vt:lpstr>2016</vt:lpstr>
      <vt:lpstr>2016</vt:lpstr>
      <vt:lpstr>2016</vt:lpstr>
      <vt:lpstr>Презентация PowerPoint</vt:lpstr>
      <vt:lpstr>2016</vt:lpstr>
      <vt:lpstr>2016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</dc:title>
  <dc:subject/>
  <dc:creator/>
  <cp:keywords/>
  <dc:description/>
  <cp:lastModifiedBy>Снегиръ</cp:lastModifiedBy>
  <cp:revision>26</cp:revision>
  <dcterms:modified xsi:type="dcterms:W3CDTF">2016-04-28T19:46:04Z</dcterms:modified>
  <cp:category/>
</cp:coreProperties>
</file>