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8" r:id="rId3"/>
    <p:sldId id="289" r:id="rId4"/>
    <p:sldId id="301" r:id="rId5"/>
    <p:sldId id="298" r:id="rId6"/>
    <p:sldId id="299" r:id="rId7"/>
    <p:sldId id="300" r:id="rId8"/>
    <p:sldId id="30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C0FF"/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1" autoAdjust="0"/>
    <p:restoredTop sz="40840" autoAdjust="0"/>
  </p:normalViewPr>
  <p:slideViewPr>
    <p:cSldViewPr>
      <p:cViewPr varScale="1">
        <p:scale>
          <a:sx n="95" d="100"/>
          <a:sy n="95" d="100"/>
        </p:scale>
        <p:origin x="-1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E5A5-5229-42EF-B639-8DEA13FD3C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CF96-758B-429A-8B5F-2B56B150C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C1F0-A51C-4E38-A518-16534F5F98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1A5C-15BE-4849-980F-7B2CCFC9B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2420-E6F6-4304-9932-AB410AFF26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A3B49-90A5-45CB-9201-A97729D6CC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99462-CABD-48E8-9FA9-6AD0660A63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72C01-0E94-48C5-87AF-A84AFD8B5A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A240-ED66-41C5-815D-F4DF1EC70F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69E26-2E93-4786-8D0B-BC199CF3BD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7A31D-5732-4F2F-BBC5-CD826A9202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94B4220-E604-44DC-96CD-382E835FD3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000240"/>
            <a:ext cx="7072313" cy="2062103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Экономическая эффективность перехода от ЦТП к ИТП для теплоснабжающих организаций (на основе внедренных проектов)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733256"/>
            <a:ext cx="4288560" cy="461665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Митин Михаил Анатольевич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/>
          <p:cNvSpPr txBox="1">
            <a:spLocks noChangeArrowheads="1"/>
          </p:cNvSpPr>
          <p:nvPr/>
        </p:nvSpPr>
        <p:spPr bwMode="auto">
          <a:xfrm>
            <a:off x="714375" y="5214938"/>
            <a:ext cx="7929563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ГВС – горячее водоснабжение;</a:t>
            </a:r>
          </a:p>
          <a:p>
            <a:r>
              <a:rPr lang="ru-RU" sz="2000" b="1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СО – система отопления;</a:t>
            </a:r>
          </a:p>
          <a:p>
            <a:r>
              <a:rPr lang="ru-RU" sz="2000" b="1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ТС – тепловые сети.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786063"/>
            <a:ext cx="8429625" cy="2357437"/>
          </a:xfrm>
          <a:prstGeom prst="rect">
            <a:avLst/>
          </a:prstGeom>
          <a:ln>
            <a:noFill/>
          </a:ln>
          <a:effectLst/>
        </p:spPr>
      </p:pic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428625" y="1143000"/>
            <a:ext cx="842962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СХЕМА СНАБЖЕНИЯ </a:t>
            </a:r>
          </a:p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МНОГОКВАРТИРНОГО ЖИЛОГО ДОМА (МЖД) </a:t>
            </a:r>
          </a:p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ОТ ЦЕНТРАЛЬНОГО ТЕПЛОВОГО ПУНКТА (ЦТП)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488" y="571480"/>
            <a:ext cx="6143668" cy="40011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ИНДИВИДУАЛЬНЫЕ ТЕПЛОВЫЕ ПУНКТЫ.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7"/>
          <p:cNvSpPr txBox="1">
            <a:spLocks noChangeArrowheads="1"/>
          </p:cNvSpPr>
          <p:nvPr/>
        </p:nvSpPr>
        <p:spPr bwMode="auto">
          <a:xfrm>
            <a:off x="642938" y="5214938"/>
            <a:ext cx="7929562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ХВС – холодное водоснабжение;</a:t>
            </a:r>
          </a:p>
          <a:p>
            <a:r>
              <a:rPr lang="ru-RU" sz="2000" b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ГВС – горячее водоснабжение;</a:t>
            </a:r>
          </a:p>
          <a:p>
            <a:r>
              <a:rPr lang="ru-RU" sz="2000" b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СО – система отопления;</a:t>
            </a:r>
          </a:p>
          <a:p>
            <a:r>
              <a:rPr lang="ru-RU" sz="2000" b="1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ТС – тепловые сети.</a:t>
            </a: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357188" y="1285875"/>
            <a:ext cx="8429625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СХЕМА СНАБЖЕНИЯ МЖД </a:t>
            </a:r>
          </a:p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ЧЕРЕЗ ИТП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25"/>
            <a:ext cx="8358187" cy="3082925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488" y="571480"/>
            <a:ext cx="6143668" cy="40011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ИНДИВИДУАЛЬНЫЕ ТЕПЛОВЫЕ ПУНКТЫ.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ИТП_Контейнер_1Р-2В_mi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7286675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488" y="571480"/>
            <a:ext cx="6143668" cy="40011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ИНДИВИДУАЛЬНЫЕ </a:t>
            </a:r>
            <a:r>
              <a:rPr lang="ru-RU" sz="2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ТЕПЛОВЫЕ ПУНКТЫ.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428625" y="1143001"/>
            <a:ext cx="842962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>
                  <a:solidFill>
                    <a:schemeClr val="tx1"/>
                  </a:solidFill>
                </a:ln>
              </a:rPr>
              <a:t>Динамика изменений потерь тепловой энергии за 2011-2013 гг.</a:t>
            </a:r>
            <a:endParaRPr lang="ru-RU" sz="2400" b="1" cap="all" dirty="0">
              <a:ln>
                <a:solidFill>
                  <a:schemeClr val="tx1"/>
                </a:solidFill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28" y="285728"/>
            <a:ext cx="6715172" cy="769441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 ЭФФЕКТИВНОСТЬ </a:t>
            </a:r>
          </a:p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МАССОВОГО ВНЕДРЕНИЯ ИТП в г. ЕЛАБУГА.</a:t>
            </a:r>
            <a:endParaRPr lang="ru-RU" sz="2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942194" cy="400052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8" name="TextBox 8"/>
          <p:cNvSpPr txBox="1">
            <a:spLocks noChangeArrowheads="1"/>
          </p:cNvSpPr>
          <p:nvPr/>
        </p:nvSpPr>
        <p:spPr bwMode="auto">
          <a:xfrm rot="-5400000">
            <a:off x="1250950" y="3678238"/>
            <a:ext cx="1725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Тыс.ГКал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 rot="-5400000">
            <a:off x="3036888" y="4035425"/>
            <a:ext cx="1725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Тыс.ГКал</a:t>
            </a:r>
          </a:p>
        </p:txBody>
      </p:sp>
      <p:sp>
        <p:nvSpPr>
          <p:cNvPr id="3080" name="TextBox 10"/>
          <p:cNvSpPr txBox="1">
            <a:spLocks noChangeArrowheads="1"/>
          </p:cNvSpPr>
          <p:nvPr/>
        </p:nvSpPr>
        <p:spPr bwMode="auto">
          <a:xfrm rot="-5400000">
            <a:off x="4822825" y="4106863"/>
            <a:ext cx="1725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Тыс.ГКал</a:t>
            </a:r>
          </a:p>
        </p:txBody>
      </p:sp>
      <p:sp>
        <p:nvSpPr>
          <p:cNvPr id="3081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7018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bg1"/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2011</a:t>
            </a:r>
          </a:p>
        </p:txBody>
      </p:sp>
      <p:sp>
        <p:nvSpPr>
          <p:cNvPr id="3082" name="TextBox 4"/>
          <p:cNvSpPr txBox="1">
            <a:spLocks noChangeArrowheads="1"/>
          </p:cNvSpPr>
          <p:nvPr/>
        </p:nvSpPr>
        <p:spPr bwMode="auto">
          <a:xfrm>
            <a:off x="4143374" y="4071938"/>
            <a:ext cx="7166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bg1"/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2012</a:t>
            </a:r>
          </a:p>
        </p:txBody>
      </p:sp>
      <p:sp>
        <p:nvSpPr>
          <p:cNvPr id="3083" name="TextBox 4"/>
          <p:cNvSpPr txBox="1">
            <a:spLocks noChangeArrowheads="1"/>
          </p:cNvSpPr>
          <p:nvPr/>
        </p:nvSpPr>
        <p:spPr bwMode="auto">
          <a:xfrm>
            <a:off x="5929312" y="4071938"/>
            <a:ext cx="730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bg1"/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2013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357188" y="1285875"/>
            <a:ext cx="84296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>
                  <a:solidFill>
                    <a:schemeClr val="accent4"/>
                  </a:solidFill>
                </a:ln>
              </a:rPr>
              <a:t>Динамика изменений расхода воды за 2011-2013 гг.</a:t>
            </a:r>
            <a:endParaRPr lang="ru-RU" sz="2400" b="1" cap="all" dirty="0">
              <a:ln>
                <a:solidFill>
                  <a:schemeClr val="accent4"/>
                </a:solidFill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2896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7"/>
          <p:cNvSpPr txBox="1">
            <a:spLocks noChangeArrowheads="1"/>
          </p:cNvSpPr>
          <p:nvPr/>
        </p:nvSpPr>
        <p:spPr bwMode="auto">
          <a:xfrm rot="-5400000">
            <a:off x="905668" y="3952082"/>
            <a:ext cx="1128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Тыс.м</a:t>
            </a:r>
            <a:r>
              <a:rPr lang="ru-RU" altLang="ru-RU" b="1" baseline="30000"/>
              <a:t>3</a:t>
            </a:r>
            <a:endParaRPr lang="ru-RU" altLang="ru-RU" b="1"/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 rot="-5400000">
            <a:off x="4263231" y="4094957"/>
            <a:ext cx="1128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Тыс.м</a:t>
            </a:r>
            <a:r>
              <a:rPr lang="ru-RU" altLang="ru-RU" b="1" baseline="30000"/>
              <a:t>3</a:t>
            </a:r>
            <a:endParaRPr lang="ru-RU" altLang="ru-RU" b="1"/>
          </a:p>
        </p:txBody>
      </p:sp>
      <p:sp>
        <p:nvSpPr>
          <p:cNvPr id="4104" name="TextBox 18"/>
          <p:cNvSpPr txBox="1">
            <a:spLocks noChangeArrowheads="1"/>
          </p:cNvSpPr>
          <p:nvPr/>
        </p:nvSpPr>
        <p:spPr bwMode="auto">
          <a:xfrm>
            <a:off x="3214688" y="4572000"/>
            <a:ext cx="785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/>
              <a:t>2013</a:t>
            </a:r>
          </a:p>
        </p:txBody>
      </p:sp>
      <p:sp>
        <p:nvSpPr>
          <p:cNvPr id="4105" name="TextBox 18"/>
          <p:cNvSpPr txBox="1">
            <a:spLocks noChangeArrowheads="1"/>
          </p:cNvSpPr>
          <p:nvPr/>
        </p:nvSpPr>
        <p:spPr bwMode="auto">
          <a:xfrm>
            <a:off x="2428875" y="4572000"/>
            <a:ext cx="7032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/>
              <a:t>2012</a:t>
            </a:r>
          </a:p>
        </p:txBody>
      </p:sp>
      <p:sp>
        <p:nvSpPr>
          <p:cNvPr id="4106" name="TextBox 18"/>
          <p:cNvSpPr txBox="1">
            <a:spLocks noChangeArrowheads="1"/>
          </p:cNvSpPr>
          <p:nvPr/>
        </p:nvSpPr>
        <p:spPr bwMode="auto">
          <a:xfrm>
            <a:off x="1714500" y="4562475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/>
              <a:t>2011</a:t>
            </a:r>
          </a:p>
        </p:txBody>
      </p:sp>
      <p:sp>
        <p:nvSpPr>
          <p:cNvPr id="4107" name="TextBox 18"/>
          <p:cNvSpPr txBox="1">
            <a:spLocks noChangeArrowheads="1"/>
          </p:cNvSpPr>
          <p:nvPr/>
        </p:nvSpPr>
        <p:spPr bwMode="auto">
          <a:xfrm>
            <a:off x="6572250" y="4643438"/>
            <a:ext cx="785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/>
              <a:t>2013</a:t>
            </a:r>
          </a:p>
        </p:txBody>
      </p:sp>
      <p:sp>
        <p:nvSpPr>
          <p:cNvPr id="4108" name="TextBox 18"/>
          <p:cNvSpPr txBox="1">
            <a:spLocks noChangeArrowheads="1"/>
          </p:cNvSpPr>
          <p:nvPr/>
        </p:nvSpPr>
        <p:spPr bwMode="auto">
          <a:xfrm>
            <a:off x="5857875" y="4643438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/>
              <a:t>2012</a:t>
            </a:r>
          </a:p>
        </p:txBody>
      </p:sp>
      <p:sp>
        <p:nvSpPr>
          <p:cNvPr id="4109" name="TextBox 18"/>
          <p:cNvSpPr txBox="1">
            <a:spLocks noChangeArrowheads="1"/>
          </p:cNvSpPr>
          <p:nvPr/>
        </p:nvSpPr>
        <p:spPr bwMode="auto">
          <a:xfrm>
            <a:off x="5072063" y="4643438"/>
            <a:ext cx="785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/>
              <a:t>2011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8828" y="285728"/>
            <a:ext cx="6715172" cy="769441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 ЭФФЕКТИВНОСТЬ </a:t>
            </a:r>
          </a:p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МАССОВОГО ВНЕДРЕНИЯ ИТП в г. ЕЛАБУГА.</a:t>
            </a:r>
            <a:endParaRPr lang="ru-RU" sz="2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357188" y="1285875"/>
            <a:ext cx="84296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>
                  <a:solidFill>
                    <a:schemeClr val="accent4"/>
                  </a:solidFill>
                </a:ln>
              </a:rPr>
              <a:t>Обращение граждан за осенне-зимние периоды</a:t>
            </a:r>
            <a:endParaRPr lang="ru-RU" sz="2400" b="1" cap="all" dirty="0">
              <a:ln>
                <a:solidFill>
                  <a:schemeClr val="accent4"/>
                </a:solidFill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928813"/>
            <a:ext cx="8251825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28828" y="285728"/>
            <a:ext cx="6715172" cy="769441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 ЭФФЕКТИВНОСТЬ </a:t>
            </a:r>
          </a:p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МАССОВОГО ВНЕДРЕНИЯ ИТП в г. ЕЛАБУГА.</a:t>
            </a:r>
            <a:endParaRPr lang="ru-RU" sz="2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285720" y="1071546"/>
            <a:ext cx="8429684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>
                  <a:solidFill>
                    <a:schemeClr val="accent4"/>
                  </a:solidFill>
                </a:ln>
              </a:rPr>
              <a:t>Итоги деятельности </a:t>
            </a:r>
          </a:p>
          <a:p>
            <a:pPr algn="ctr">
              <a:defRPr/>
            </a:pPr>
            <a:r>
              <a:rPr lang="ru-RU" sz="2400" b="1" dirty="0">
                <a:ln>
                  <a:solidFill>
                    <a:schemeClr val="accent4"/>
                  </a:solidFill>
                </a:ln>
              </a:rPr>
              <a:t>по производству тепловой энергии </a:t>
            </a:r>
          </a:p>
          <a:p>
            <a:pPr algn="ctr">
              <a:defRPr/>
            </a:pPr>
            <a:r>
              <a:rPr lang="ru-RU" sz="2400" b="1" dirty="0">
                <a:ln>
                  <a:solidFill>
                    <a:schemeClr val="accent4"/>
                  </a:solidFill>
                </a:ln>
              </a:rPr>
              <a:t>ОАО «</a:t>
            </a:r>
            <a:r>
              <a:rPr lang="ru-RU" sz="2400" b="1" dirty="0" err="1">
                <a:ln>
                  <a:solidFill>
                    <a:schemeClr val="accent4"/>
                  </a:solidFill>
                </a:ln>
              </a:rPr>
              <a:t>Елабужское</a:t>
            </a:r>
            <a:r>
              <a:rPr lang="ru-RU" sz="2400" b="1" dirty="0">
                <a:ln>
                  <a:solidFill>
                    <a:schemeClr val="accent4"/>
                  </a:solidFill>
                </a:ln>
              </a:rPr>
              <a:t> ПТС» в 2011-2014 гг.</a:t>
            </a:r>
            <a:endParaRPr lang="ru-RU" sz="2400" b="1" cap="all" dirty="0">
              <a:ln>
                <a:solidFill>
                  <a:schemeClr val="accent4"/>
                </a:solidFill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58" y="2571744"/>
          <a:ext cx="8455024" cy="35813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34281"/>
                <a:gridCol w="885866"/>
                <a:gridCol w="1171071"/>
                <a:gridCol w="1040952"/>
                <a:gridCol w="1561427"/>
                <a:gridCol w="1561427"/>
              </a:tblGrid>
              <a:tr h="3923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2011г. (факт)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2012г. (факт)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2013г. </a:t>
                      </a:r>
                      <a:r>
                        <a:rPr lang="ru-RU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(ожидаемое)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 (план)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/>
                </a:tc>
              </a:tr>
              <a:tr h="437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Согласно тарифного комитета РТ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Ожидаемое по 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предприятию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Выручка от реализации тепловой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энергии (</a:t>
                      </a:r>
                      <a:r>
                        <a:rPr lang="ru-RU" sz="16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тыс.руб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325 865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303 674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369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040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420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928</a:t>
                      </a:r>
                      <a:endParaRPr lang="ru-RU" sz="105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398 922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производство тепловой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энергии (</a:t>
                      </a:r>
                      <a:r>
                        <a:rPr lang="ru-RU" sz="16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тыс.руб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370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385 069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400 707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420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698</a:t>
                      </a: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390 234</a:t>
                      </a: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46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Прибыль (+), </a:t>
                      </a:r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убыток 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(-) (</a:t>
                      </a:r>
                      <a:r>
                        <a:rPr lang="ru-RU" sz="16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тыс.руб</a:t>
                      </a:r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- 44 369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- 81 </a:t>
                      </a:r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- 31 667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8 688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8" marR="8778" marT="877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28" y="285728"/>
            <a:ext cx="6715172" cy="769441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 ЭФФЕКТИВНОСТЬ </a:t>
            </a:r>
          </a:p>
          <a:p>
            <a:pPr algn="r">
              <a:defRPr/>
            </a:pPr>
            <a:r>
              <a:rPr lang="ru-RU" sz="2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МАССОВОГО ВНЕДРЕНИЯ ИТП в г. ЕЛАБУГА.</a:t>
            </a:r>
            <a:endParaRPr lang="ru-RU" sz="2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276</Words>
  <Application>Microsoft Macintosh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ЗАО "ПромСервис"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Боев Е.В.</dc:creator>
  <cp:lastModifiedBy>Mikhail Mitin</cp:lastModifiedBy>
  <cp:revision>185</cp:revision>
  <dcterms:created xsi:type="dcterms:W3CDTF">2007-01-31T06:58:33Z</dcterms:created>
  <dcterms:modified xsi:type="dcterms:W3CDTF">2016-04-26T05:34:22Z</dcterms:modified>
</cp:coreProperties>
</file>