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18" r:id="rId2"/>
    <p:sldId id="390" r:id="rId3"/>
    <p:sldId id="416" r:id="rId4"/>
    <p:sldId id="402" r:id="rId5"/>
    <p:sldId id="417" r:id="rId6"/>
    <p:sldId id="403" r:id="rId7"/>
    <p:sldId id="405" r:id="rId8"/>
    <p:sldId id="356" r:id="rId9"/>
    <p:sldId id="330" r:id="rId10"/>
    <p:sldId id="400" r:id="rId11"/>
    <p:sldId id="397" r:id="rId12"/>
    <p:sldId id="406" r:id="rId13"/>
    <p:sldId id="398" r:id="rId14"/>
    <p:sldId id="419" r:id="rId15"/>
    <p:sldId id="420" r:id="rId16"/>
    <p:sldId id="408" r:id="rId17"/>
    <p:sldId id="413" r:id="rId18"/>
    <p:sldId id="418" r:id="rId19"/>
    <p:sldId id="392" r:id="rId20"/>
    <p:sldId id="378" r:id="rId21"/>
    <p:sldId id="361" r:id="rId22"/>
    <p:sldId id="366" r:id="rId23"/>
    <p:sldId id="367" r:id="rId24"/>
    <p:sldId id="374" r:id="rId25"/>
    <p:sldId id="375" r:id="rId26"/>
    <p:sldId id="376" r:id="rId27"/>
    <p:sldId id="368" r:id="rId28"/>
    <p:sldId id="369" r:id="rId29"/>
    <p:sldId id="370" r:id="rId30"/>
    <p:sldId id="371" r:id="rId31"/>
    <p:sldId id="372" r:id="rId32"/>
    <p:sldId id="346" r:id="rId33"/>
    <p:sldId id="373" r:id="rId34"/>
    <p:sldId id="414" r:id="rId35"/>
    <p:sldId id="411" r:id="rId36"/>
    <p:sldId id="388" r:id="rId37"/>
    <p:sldId id="380" r:id="rId38"/>
    <p:sldId id="381" r:id="rId39"/>
    <p:sldId id="382" r:id="rId40"/>
    <p:sldId id="383" r:id="rId41"/>
    <p:sldId id="385" r:id="rId42"/>
    <p:sldId id="386" r:id="rId43"/>
    <p:sldId id="421" r:id="rId44"/>
    <p:sldId id="377" r:id="rId45"/>
    <p:sldId id="350" r:id="rId46"/>
    <p:sldId id="422" r:id="rId47"/>
    <p:sldId id="326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BD55A45-46B6-45C9-9EB8-831944C157D7}">
          <p14:sldIdLst>
            <p14:sldId id="318"/>
            <p14:sldId id="390"/>
            <p14:sldId id="416"/>
            <p14:sldId id="402"/>
            <p14:sldId id="417"/>
            <p14:sldId id="403"/>
            <p14:sldId id="405"/>
            <p14:sldId id="356"/>
            <p14:sldId id="330"/>
            <p14:sldId id="400"/>
            <p14:sldId id="397"/>
            <p14:sldId id="406"/>
            <p14:sldId id="398"/>
            <p14:sldId id="419"/>
            <p14:sldId id="420"/>
            <p14:sldId id="408"/>
            <p14:sldId id="413"/>
            <p14:sldId id="418"/>
            <p14:sldId id="392"/>
            <p14:sldId id="378"/>
            <p14:sldId id="361"/>
            <p14:sldId id="366"/>
            <p14:sldId id="367"/>
            <p14:sldId id="374"/>
            <p14:sldId id="375"/>
            <p14:sldId id="376"/>
            <p14:sldId id="368"/>
            <p14:sldId id="369"/>
            <p14:sldId id="370"/>
            <p14:sldId id="371"/>
            <p14:sldId id="372"/>
            <p14:sldId id="346"/>
            <p14:sldId id="373"/>
            <p14:sldId id="414"/>
            <p14:sldId id="411"/>
            <p14:sldId id="388"/>
            <p14:sldId id="380"/>
            <p14:sldId id="381"/>
            <p14:sldId id="382"/>
            <p14:sldId id="383"/>
            <p14:sldId id="385"/>
            <p14:sldId id="386"/>
            <p14:sldId id="421"/>
            <p14:sldId id="377"/>
            <p14:sldId id="350"/>
            <p14:sldId id="422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14481D"/>
    <a:srgbClr val="005C27"/>
    <a:srgbClr val="2C5332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248" y="72"/>
      </p:cViewPr>
      <p:guideLst>
        <p:guide orient="horz" pos="368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Показатели внедрения НДТ в сфере ЖКХ</c:v>
                </c:pt>
              </c:strCache>
            </c:strRef>
          </c:tx>
          <c:spPr>
            <a:solidFill>
              <a:srgbClr val="385723"/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Доля светоточек в составе осветительных систем с АСУ</c:v>
                </c:pt>
                <c:pt idx="1">
                  <c:v>Оснащение МКД приборами учета тепла</c:v>
                </c:pt>
                <c:pt idx="2">
                  <c:v>Внедрение автоматических ИТП в МКД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</c:v>
                </c:pt>
                <c:pt idx="1">
                  <c:v>0.45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4E-4B41-8502-25E1F9F0D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030016"/>
        <c:axId val="173123992"/>
        <c:axId val="114171976"/>
      </c:bar3DChart>
      <c:catAx>
        <c:axId val="11603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23992"/>
        <c:crosses val="autoZero"/>
        <c:auto val="1"/>
        <c:lblAlgn val="ctr"/>
        <c:lblOffset val="100"/>
        <c:noMultiLvlLbl val="0"/>
      </c:catAx>
      <c:valAx>
        <c:axId val="173123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030016"/>
        <c:crosses val="autoZero"/>
        <c:crossBetween val="between"/>
      </c:valAx>
      <c:serAx>
        <c:axId val="114171976"/>
        <c:scaling>
          <c:orientation val="minMax"/>
        </c:scaling>
        <c:delete val="1"/>
        <c:axPos val="b"/>
        <c:majorTickMark val="none"/>
        <c:minorTickMark val="none"/>
        <c:tickLblPos val="nextTo"/>
        <c:crossAx val="17312399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8CC97882-D3D8-4809-A2E4-0171615CBC8D}" type="datetimeFigureOut">
              <a:rPr lang="ru-RU" smtClean="0"/>
              <a:t>29.04.2016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089" tIns="46045" rIns="92089" bIns="4604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F9506956-1282-4316-AE2E-CCD07811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066" y="183357"/>
            <a:ext cx="8362950" cy="845607"/>
          </a:xfrm>
        </p:spPr>
        <p:txBody>
          <a:bodyPr>
            <a:normAutofit/>
          </a:bodyPr>
          <a:lstStyle>
            <a:lvl1pPr>
              <a:defRPr sz="2000" b="1" u="none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4625"/>
            <a:ext cx="8362950" cy="4351338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88984" y="3556000"/>
            <a:ext cx="3604681" cy="5080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2C53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85078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A8E6-8778-4261-BA5B-544D352713C4}" type="datetimeFigureOut">
              <a:rPr lang="ru-RU" smtClean="0"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665C-723A-4FDD-BBF1-3BE53EEC0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3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png"/><Relationship Id="rId10" Type="http://schemas.openxmlformats.org/officeDocument/2006/relationships/image" Target="../media/image63.emf"/><Relationship Id="rId4" Type="http://schemas.openxmlformats.org/officeDocument/2006/relationships/image" Target="../media/image57.png"/><Relationship Id="rId9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emf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1.emf"/><Relationship Id="rId7" Type="http://schemas.openxmlformats.org/officeDocument/2006/relationships/image" Target="../media/image94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png"/><Relationship Id="rId10" Type="http://schemas.openxmlformats.org/officeDocument/2006/relationships/image" Target="../media/image119.emf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3" Type="http://schemas.openxmlformats.org/officeDocument/2006/relationships/image" Target="../media/image126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125.png"/><Relationship Id="rId16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Relationship Id="rId1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Просмотреть исходную картин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4863490"/>
            <a:ext cx="601653" cy="7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3324" y="2457978"/>
            <a:ext cx="5216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2C5332"/>
                </a:solidFill>
                <a:latin typeface="Arail"/>
              </a:rPr>
              <a:t>КОМПЛЕКСНОЕ РЕШЕНИЕ      ЗАДАЧ ЭНЕРГОСБЕРЕЖЕНИЯ: учитывать, регулировать, управлять</a:t>
            </a:r>
          </a:p>
        </p:txBody>
      </p:sp>
      <p:pic>
        <p:nvPicPr>
          <p:cNvPr id="20484" name="Picture 4" descr="http://www.metrolog-es.ru/images/bcf15b7da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39" y="4760303"/>
            <a:ext cx="1065824" cy="10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КОМПЛЕКСНЫЙ ПОДХОД К ЭНЕРГОСБЕРЕЖЕНИЮ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028" y="863551"/>
            <a:ext cx="908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1 (учет)</a:t>
            </a:r>
            <a:r>
              <a:rPr lang="ru-RU" sz="36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Обеспечение достоверного учета энергоресурсов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8" y="2578736"/>
            <a:ext cx="8362950" cy="32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КОМПЛЕКСНЫЙ ПОДХОД К ЭНЕРГОСБЕРЕЖЕНИЮ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028" y="863551"/>
            <a:ext cx="908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2 (регулирование)</a:t>
            </a:r>
            <a:r>
              <a:rPr lang="ru-RU" sz="36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Проектирование и монтаж АИТП 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6" y="2235200"/>
            <a:ext cx="8651213" cy="37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УСТАНОВКА ИТП С СИСТЕМОЙ ПОГОДНОГО РЕГУЛИРОВАНИЯ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56" y="7769015"/>
            <a:ext cx="4081014" cy="15048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7028" y="1316152"/>
            <a:ext cx="3315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NotoSans"/>
              </a:rPr>
              <a:t>Тепловой пункт – </a:t>
            </a:r>
            <a:r>
              <a:rPr lang="ru-RU" dirty="0">
                <a:solidFill>
                  <a:srgbClr val="000000"/>
                </a:solidFill>
                <a:latin typeface="NotoSans"/>
              </a:rPr>
              <a:t>один из главных элементов систем централизованного теплоснабжения. Выполняет функции приема теплоносителя, преобразования, распределения между потребителями и учета расхода.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62" y="1055280"/>
            <a:ext cx="5581138" cy="5221637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327028" y="4631075"/>
            <a:ext cx="3677707" cy="123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2400" b="1" dirty="0">
                <a:solidFill>
                  <a:srgbClr val="005C27"/>
                </a:solidFill>
              </a:rPr>
              <a:t>Обеспечение экономии тепловой энергии до 40% </a:t>
            </a:r>
          </a:p>
        </p:txBody>
      </p:sp>
    </p:spTree>
    <p:extLst>
      <p:ext uri="{BB962C8B-B14F-4D97-AF65-F5344CB8AC3E}">
        <p14:creationId xmlns:p14="http://schemas.microsoft.com/office/powerpoint/2010/main" val="27624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КОМПЛЕКСНЫЙ ПОДХОД К ЭНЕРГОСБЕРЕЖЕНИЮ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028" y="863551"/>
            <a:ext cx="908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3 (управление)</a:t>
            </a:r>
            <a:r>
              <a:rPr lang="ru-RU" sz="36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ru-RU" sz="36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АИИС КУЭ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2" y="3614738"/>
            <a:ext cx="4156492" cy="2171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52" y="2426946"/>
            <a:ext cx="4115251" cy="9650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44" y="2471194"/>
            <a:ext cx="4438912" cy="33152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63733" y="4445000"/>
            <a:ext cx="5588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227" y="4504688"/>
            <a:ext cx="281811" cy="3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СДЕЛАТЬ КОМПЛЕКСНЫЙ ПРОЕКТ ПРОСТЫМ?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3692" y="3076725"/>
            <a:ext cx="81496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АЛЬБОМ ТИПОВЫХ ПРОЕКТНЫХ РЕШЕНИЙ по инженерным системам жилых, общественных заданий и складских помещений </a:t>
            </a:r>
          </a:p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проектные решения АИТП, УУТЭ, шкафов управления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Полное соответствие Правилам технической эксплуатации и СП41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Базируется на возможности построения решений на  оборудовании отечественного производства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56" y="1284307"/>
            <a:ext cx="7158168" cy="1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51221"/>
            <a:ext cx="8362950" cy="845607"/>
          </a:xfrm>
        </p:spPr>
        <p:txBody>
          <a:bodyPr/>
          <a:lstStyle/>
          <a:p>
            <a:r>
              <a:rPr lang="ru-RU" dirty="0"/>
              <a:t>АЛЬБОМ ТИПОВЫХ ПРОЕКТНЫХ РЕШЕНИЙ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175597" y="172627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Типовые проектные решения:</a:t>
            </a:r>
          </a:p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АИТП модулей отопления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АИТП модулей ГВС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Узлы учета тепловой энергии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Шкафы управления УУТЭ</a:t>
            </a:r>
          </a:p>
        </p:txBody>
      </p:sp>
      <p:pic>
        <p:nvPicPr>
          <p:cNvPr id="19465" name="Picture 9" descr="Просмотреть исходную картин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12" y="5374143"/>
            <a:ext cx="1290071" cy="4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Просмотреть исходную картинк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268951"/>
            <a:ext cx="1636231" cy="65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45" y="5280122"/>
            <a:ext cx="692147" cy="67068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27028" y="4739246"/>
            <a:ext cx="9888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Разрабатывает Консорциум ЛОГИКА-ТЕПЛОЭНЕРГОМОНТАЖ</a:t>
            </a:r>
          </a:p>
        </p:txBody>
      </p:sp>
      <p:pic>
        <p:nvPicPr>
          <p:cNvPr id="24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62393"/>
            <a:ext cx="4427440" cy="293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1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51221"/>
            <a:ext cx="8362950" cy="845607"/>
          </a:xfrm>
        </p:spPr>
        <p:txBody>
          <a:bodyPr/>
          <a:lstStyle/>
          <a:p>
            <a:r>
              <a:rPr lang="ru-RU" dirty="0"/>
              <a:t>АЛЬБОМ ТИПОВЫХ ПРОЕКТНЫХ РЕШЕНИЙ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2" y="996828"/>
            <a:ext cx="7573960" cy="44122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028" y="5422651"/>
            <a:ext cx="8986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Пример из принципиальной схемы размещения точек измерения количества тепловой энергии и массы (объема) теплоносителя, а так же его регистрируемых параметров в закрытых системах теплоснабжения на тепловых пунктах (ЦТП, ИТП) с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подпиточным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трубопроводом. (По методике ПКУ)</a:t>
            </a:r>
          </a:p>
        </p:txBody>
      </p:sp>
    </p:spTree>
    <p:extLst>
      <p:ext uri="{BB962C8B-B14F-4D97-AF65-F5344CB8AC3E}">
        <p14:creationId xmlns:p14="http://schemas.microsoft.com/office/powerpoint/2010/main" val="8179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51221"/>
            <a:ext cx="8362950" cy="845607"/>
          </a:xfrm>
        </p:spPr>
        <p:txBody>
          <a:bodyPr/>
          <a:lstStyle/>
          <a:p>
            <a:r>
              <a:rPr lang="ru-RU" dirty="0"/>
              <a:t>ЭФФЕКТИВНЫЕ ПРОЕКТЫ ГОТОВЫ К РЕАЛИЗАЦИИ </a:t>
            </a: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4765672" y="2000250"/>
            <a:ext cx="3143250" cy="3257550"/>
          </a:xfrm>
          <a:prstGeom prst="triangle">
            <a:avLst/>
          </a:prstGeom>
          <a:solidFill>
            <a:srgbClr val="385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ЭФФЕКТИ-ВНОСТЬ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1522" y="151447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СРОКИ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36972" y="530060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СТОИМОСТЬ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32710" y="530060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КАЧЕСТВО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7028" y="239129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ВЫВОД: </a:t>
            </a:r>
            <a:r>
              <a:rPr lang="ru-RU" sz="2400" dirty="0"/>
              <a:t>СДЕЛАЛИ СЛОЖНЫЕ ПРОЕКТЫ ЭНЕРГОСБЕРЕЖЕНИЯ ПОНЯТНЫМИ!</a:t>
            </a:r>
          </a:p>
          <a:p>
            <a:endParaRPr lang="ru-RU" sz="3200" b="1" dirty="0"/>
          </a:p>
          <a:p>
            <a:r>
              <a:rPr lang="ru-RU" sz="2400" dirty="0">
                <a:sym typeface="Wingdings" panose="05000000000000000000" pitchFamily="2" charset="2"/>
              </a:rPr>
              <a:t> </a:t>
            </a:r>
            <a:r>
              <a:rPr lang="ru-RU" sz="2400" b="1" dirty="0">
                <a:solidFill>
                  <a:srgbClr val="385723"/>
                </a:solidFill>
                <a:sym typeface="Wingdings" panose="05000000000000000000" pitchFamily="2" charset="2"/>
              </a:rPr>
              <a:t>МОЖНО ТИРАЖИРОВАТЬ</a:t>
            </a:r>
            <a:endParaRPr lang="ru-RU" sz="2400" b="1" dirty="0">
              <a:solidFill>
                <a:srgbClr val="3857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563" y="1325299"/>
            <a:ext cx="6778096" cy="16740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/>
              <a:t>ПРИМЕРЫ ПРАКТИЧЕСКОЙ РЕАЛИЗАЦИИ КОМПЛЕКСНЫХ ПРОЕКТОВ ЭНЕРГОСБЕРЕЖЕНИЯ КОНСОРЦИУМОМ ЛОГИКА-ТЕПЛОЭНЕРГОМОНТАЖ</a:t>
            </a:r>
          </a:p>
        </p:txBody>
      </p:sp>
    </p:spTree>
    <p:extLst>
      <p:ext uri="{BB962C8B-B14F-4D97-AF65-F5344CB8AC3E}">
        <p14:creationId xmlns:p14="http://schemas.microsoft.com/office/powerpoint/2010/main" val="2428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КОМПЛЕКСНЫЙ ПОДХОД К ЭНЕРГОСБЕРЕЖЕНИЮ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648"/>
            <a:ext cx="9152899" cy="743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898" y="1169724"/>
            <a:ext cx="6377516" cy="2185193"/>
          </a:xfrm>
        </p:spPr>
        <p:txBody>
          <a:bodyPr>
            <a:normAutofit/>
          </a:bodyPr>
          <a:lstStyle/>
          <a:p>
            <a:pPr algn="ctr">
              <a:lnSpc>
                <a:spcPts val="3100"/>
              </a:lnSpc>
            </a:pPr>
            <a:r>
              <a:rPr lang="ru-RU" sz="2400" dirty="0"/>
              <a:t>СВОЕВРЕМЕННОСТЬ ПРОЕКТОВ ЭНЕРГОСБЕРЕЖЕНИЯ </a:t>
            </a:r>
            <a:br>
              <a:rPr lang="ru-RU" sz="2400" dirty="0"/>
            </a:br>
            <a:r>
              <a:rPr lang="ru-RU" sz="2400" dirty="0"/>
              <a:t>И КЛЮЧЕВЫЕ АСПЕКТЫ ИХ ПРАКТИЧЕСКОЙ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966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ОПЫТ РЕАЛИЗАЦИИ КОМПЛЕКСНЫХ РЕШЕНИЙ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4" y="1033252"/>
            <a:ext cx="5667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93" y="1027431"/>
            <a:ext cx="5032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11" y="872914"/>
            <a:ext cx="4492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90" y="885615"/>
            <a:ext cx="792163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21" y="1022670"/>
            <a:ext cx="488264" cy="6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26" y="998327"/>
            <a:ext cx="5953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295949" y="1702119"/>
            <a:ext cx="13160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Санкт-Петербург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5128334" y="1710586"/>
            <a:ext cx="7836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Гатчина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6119466" y="1710586"/>
            <a:ext cx="6746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Выборг</a:t>
            </a: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698311" y="1702119"/>
            <a:ext cx="9064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Чебоксары</a:t>
            </a:r>
          </a:p>
        </p:txBody>
      </p: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2845604" y="1710586"/>
            <a:ext cx="9064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Мурманск</a:t>
            </a:r>
          </a:p>
        </p:txBody>
      </p:sp>
      <p:sp>
        <p:nvSpPr>
          <p:cNvPr id="40" name="TextBox 15"/>
          <p:cNvSpPr txBox="1">
            <a:spLocks noChangeArrowheads="1"/>
          </p:cNvSpPr>
          <p:nvPr/>
        </p:nvSpPr>
        <p:spPr bwMode="auto">
          <a:xfrm>
            <a:off x="3891142" y="1710586"/>
            <a:ext cx="10572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Калининград</a:t>
            </a:r>
          </a:p>
        </p:txBody>
      </p:sp>
      <p:sp>
        <p:nvSpPr>
          <p:cNvPr id="41" name="TextBox 15"/>
          <p:cNvSpPr txBox="1">
            <a:spLocks noChangeArrowheads="1"/>
          </p:cNvSpPr>
          <p:nvPr/>
        </p:nvSpPr>
        <p:spPr bwMode="auto">
          <a:xfrm>
            <a:off x="7015868" y="1710586"/>
            <a:ext cx="10572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Тихвин</a:t>
            </a:r>
          </a:p>
        </p:txBody>
      </p:sp>
      <p:sp>
        <p:nvSpPr>
          <p:cNvPr id="42" name="TextBox 15"/>
          <p:cNvSpPr txBox="1">
            <a:spLocks noChangeArrowheads="1"/>
          </p:cNvSpPr>
          <p:nvPr/>
        </p:nvSpPr>
        <p:spPr bwMode="auto">
          <a:xfrm>
            <a:off x="7860830" y="1719053"/>
            <a:ext cx="10572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/>
              <a:t>Приозерск</a:t>
            </a:r>
          </a:p>
        </p:txBody>
      </p:sp>
      <p:pic>
        <p:nvPicPr>
          <p:cNvPr id="43" name="Picture 2" descr="https://upload.wikimedia.org/wikipedia/commons/thumb/5/57/Coat_of_Arms_of_Tikhvin_%28Leningrad_oblast%29_%281773%29.png/150px-Coat_of_Arms_of_Tikhvin_%28Leningrad_oblast%29_%281773%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88" y="1044365"/>
            <a:ext cx="524758" cy="6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peterburg-beton.ru/files/images/priozerskiy_ray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92" y="1044365"/>
            <a:ext cx="518689" cy="65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bject 4"/>
          <p:cNvSpPr/>
          <p:nvPr/>
        </p:nvSpPr>
        <p:spPr>
          <a:xfrm>
            <a:off x="3361918" y="3070323"/>
            <a:ext cx="2196858" cy="2074811"/>
          </a:xfrm>
          <a:custGeom>
            <a:avLst/>
            <a:gdLst/>
            <a:ahLst/>
            <a:cxnLst/>
            <a:rect l="l" t="t" r="r" b="b"/>
            <a:pathLst>
              <a:path w="2196858" h="2074811">
                <a:moveTo>
                  <a:pt x="345808" y="0"/>
                </a:moveTo>
                <a:lnTo>
                  <a:pt x="2196858" y="0"/>
                </a:lnTo>
                <a:lnTo>
                  <a:pt x="2196858" y="1729003"/>
                </a:lnTo>
                <a:lnTo>
                  <a:pt x="2192332" y="1785094"/>
                </a:lnTo>
                <a:lnTo>
                  <a:pt x="2179228" y="1838304"/>
                </a:lnTo>
                <a:lnTo>
                  <a:pt x="2158259" y="1887921"/>
                </a:lnTo>
                <a:lnTo>
                  <a:pt x="2130137" y="1933232"/>
                </a:lnTo>
                <a:lnTo>
                  <a:pt x="2095573" y="1973526"/>
                </a:lnTo>
                <a:lnTo>
                  <a:pt x="2055279" y="2008090"/>
                </a:lnTo>
                <a:lnTo>
                  <a:pt x="2009968" y="2036212"/>
                </a:lnTo>
                <a:lnTo>
                  <a:pt x="1960351" y="2057181"/>
                </a:lnTo>
                <a:lnTo>
                  <a:pt x="1907141" y="2070285"/>
                </a:lnTo>
                <a:lnTo>
                  <a:pt x="1851050" y="2074811"/>
                </a:lnTo>
                <a:lnTo>
                  <a:pt x="0" y="2074811"/>
                </a:lnTo>
                <a:lnTo>
                  <a:pt x="0" y="345808"/>
                </a:lnTo>
                <a:lnTo>
                  <a:pt x="1146" y="317446"/>
                </a:lnTo>
                <a:lnTo>
                  <a:pt x="10050" y="262707"/>
                </a:lnTo>
                <a:lnTo>
                  <a:pt x="27175" y="211204"/>
                </a:lnTo>
                <a:lnTo>
                  <a:pt x="51810" y="163652"/>
                </a:lnTo>
                <a:lnTo>
                  <a:pt x="83242" y="120760"/>
                </a:lnTo>
                <a:lnTo>
                  <a:pt x="120760" y="83242"/>
                </a:lnTo>
                <a:lnTo>
                  <a:pt x="163652" y="51810"/>
                </a:lnTo>
                <a:lnTo>
                  <a:pt x="211204" y="27175"/>
                </a:lnTo>
                <a:lnTo>
                  <a:pt x="262707" y="10050"/>
                </a:lnTo>
                <a:lnTo>
                  <a:pt x="317446" y="1146"/>
                </a:lnTo>
                <a:lnTo>
                  <a:pt x="345808" y="0"/>
                </a:lnTo>
                <a:close/>
              </a:path>
            </a:pathLst>
          </a:custGeom>
          <a:ln w="25400">
            <a:solidFill>
              <a:srgbClr val="005C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7"/>
          <p:cNvSpPr/>
          <p:nvPr/>
        </p:nvSpPr>
        <p:spPr>
          <a:xfrm>
            <a:off x="577326" y="2403536"/>
            <a:ext cx="1952752" cy="1037399"/>
          </a:xfrm>
          <a:custGeom>
            <a:avLst/>
            <a:gdLst/>
            <a:ahLst/>
            <a:cxnLst/>
            <a:rect l="l" t="t" r="r" b="b"/>
            <a:pathLst>
              <a:path w="1952752" h="1037399">
                <a:moveTo>
                  <a:pt x="172897" y="0"/>
                </a:moveTo>
                <a:lnTo>
                  <a:pt x="1952752" y="0"/>
                </a:lnTo>
                <a:lnTo>
                  <a:pt x="1952752" y="864501"/>
                </a:lnTo>
                <a:lnTo>
                  <a:pt x="1947338" y="907598"/>
                </a:lnTo>
                <a:lnTo>
                  <a:pt x="1931994" y="946713"/>
                </a:lnTo>
                <a:lnTo>
                  <a:pt x="1908067" y="980500"/>
                </a:lnTo>
                <a:lnTo>
                  <a:pt x="1876904" y="1007614"/>
                </a:lnTo>
                <a:lnTo>
                  <a:pt x="1839850" y="1026706"/>
                </a:lnTo>
                <a:lnTo>
                  <a:pt x="1798253" y="1036432"/>
                </a:lnTo>
                <a:lnTo>
                  <a:pt x="0" y="1037399"/>
                </a:lnTo>
                <a:lnTo>
                  <a:pt x="0" y="172897"/>
                </a:lnTo>
                <a:lnTo>
                  <a:pt x="5413" y="129801"/>
                </a:lnTo>
                <a:lnTo>
                  <a:pt x="20757" y="90686"/>
                </a:lnTo>
                <a:lnTo>
                  <a:pt x="44684" y="56898"/>
                </a:lnTo>
                <a:lnTo>
                  <a:pt x="75847" y="29785"/>
                </a:lnTo>
                <a:lnTo>
                  <a:pt x="112901" y="10692"/>
                </a:lnTo>
                <a:lnTo>
                  <a:pt x="154498" y="967"/>
                </a:lnTo>
                <a:lnTo>
                  <a:pt x="172897" y="0"/>
                </a:lnTo>
                <a:close/>
              </a:path>
            </a:pathLst>
          </a:custGeom>
          <a:ln w="25400">
            <a:solidFill>
              <a:srgbClr val="005C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8"/>
          <p:cNvSpPr/>
          <p:nvPr/>
        </p:nvSpPr>
        <p:spPr>
          <a:xfrm>
            <a:off x="566933" y="3612432"/>
            <a:ext cx="1952752" cy="1037399"/>
          </a:xfrm>
          <a:custGeom>
            <a:avLst/>
            <a:gdLst/>
            <a:ahLst/>
            <a:cxnLst/>
            <a:rect l="l" t="t" r="r" b="b"/>
            <a:pathLst>
              <a:path w="1952752" h="1037399">
                <a:moveTo>
                  <a:pt x="172897" y="0"/>
                </a:moveTo>
                <a:lnTo>
                  <a:pt x="1952752" y="0"/>
                </a:lnTo>
                <a:lnTo>
                  <a:pt x="1952752" y="864501"/>
                </a:lnTo>
                <a:lnTo>
                  <a:pt x="1947338" y="907598"/>
                </a:lnTo>
                <a:lnTo>
                  <a:pt x="1931994" y="946713"/>
                </a:lnTo>
                <a:lnTo>
                  <a:pt x="1908067" y="980500"/>
                </a:lnTo>
                <a:lnTo>
                  <a:pt x="1876904" y="1007614"/>
                </a:lnTo>
                <a:lnTo>
                  <a:pt x="1839850" y="1026706"/>
                </a:lnTo>
                <a:lnTo>
                  <a:pt x="1798253" y="1036432"/>
                </a:lnTo>
                <a:lnTo>
                  <a:pt x="0" y="1037399"/>
                </a:lnTo>
                <a:lnTo>
                  <a:pt x="0" y="172910"/>
                </a:lnTo>
                <a:lnTo>
                  <a:pt x="5413" y="129810"/>
                </a:lnTo>
                <a:lnTo>
                  <a:pt x="20755" y="90692"/>
                </a:lnTo>
                <a:lnTo>
                  <a:pt x="44681" y="56903"/>
                </a:lnTo>
                <a:lnTo>
                  <a:pt x="75842" y="29789"/>
                </a:lnTo>
                <a:lnTo>
                  <a:pt x="112894" y="10695"/>
                </a:lnTo>
                <a:lnTo>
                  <a:pt x="154489" y="968"/>
                </a:lnTo>
                <a:lnTo>
                  <a:pt x="172897" y="0"/>
                </a:lnTo>
                <a:close/>
              </a:path>
            </a:pathLst>
          </a:custGeom>
          <a:ln w="25400">
            <a:solidFill>
              <a:srgbClr val="005C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9"/>
          <p:cNvSpPr/>
          <p:nvPr/>
        </p:nvSpPr>
        <p:spPr>
          <a:xfrm>
            <a:off x="568858" y="4847834"/>
            <a:ext cx="1952752" cy="1037399"/>
          </a:xfrm>
          <a:custGeom>
            <a:avLst/>
            <a:gdLst/>
            <a:ahLst/>
            <a:cxnLst/>
            <a:rect l="l" t="t" r="r" b="b"/>
            <a:pathLst>
              <a:path w="1952752" h="1037399">
                <a:moveTo>
                  <a:pt x="172897" y="0"/>
                </a:moveTo>
                <a:lnTo>
                  <a:pt x="1952752" y="0"/>
                </a:lnTo>
                <a:lnTo>
                  <a:pt x="1952752" y="864501"/>
                </a:lnTo>
                <a:lnTo>
                  <a:pt x="1947338" y="907598"/>
                </a:lnTo>
                <a:lnTo>
                  <a:pt x="1931994" y="946713"/>
                </a:lnTo>
                <a:lnTo>
                  <a:pt x="1908067" y="980500"/>
                </a:lnTo>
                <a:lnTo>
                  <a:pt x="1876904" y="1007614"/>
                </a:lnTo>
                <a:lnTo>
                  <a:pt x="1839850" y="1026706"/>
                </a:lnTo>
                <a:lnTo>
                  <a:pt x="1798253" y="1036432"/>
                </a:lnTo>
                <a:lnTo>
                  <a:pt x="0" y="1037399"/>
                </a:lnTo>
                <a:lnTo>
                  <a:pt x="0" y="172897"/>
                </a:lnTo>
                <a:lnTo>
                  <a:pt x="5413" y="129801"/>
                </a:lnTo>
                <a:lnTo>
                  <a:pt x="20757" y="90686"/>
                </a:lnTo>
                <a:lnTo>
                  <a:pt x="44684" y="56898"/>
                </a:lnTo>
                <a:lnTo>
                  <a:pt x="75847" y="29785"/>
                </a:lnTo>
                <a:lnTo>
                  <a:pt x="112901" y="10692"/>
                </a:lnTo>
                <a:lnTo>
                  <a:pt x="154498" y="967"/>
                </a:lnTo>
                <a:lnTo>
                  <a:pt x="172897" y="0"/>
                </a:lnTo>
                <a:close/>
              </a:path>
            </a:pathLst>
          </a:custGeom>
          <a:ln w="25400">
            <a:solidFill>
              <a:srgbClr val="005C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10"/>
          <p:cNvSpPr/>
          <p:nvPr/>
        </p:nvSpPr>
        <p:spPr>
          <a:xfrm>
            <a:off x="6410579" y="2409285"/>
            <a:ext cx="1952764" cy="1037399"/>
          </a:xfrm>
          <a:custGeom>
            <a:avLst/>
            <a:gdLst/>
            <a:ahLst/>
            <a:cxnLst/>
            <a:rect l="l" t="t" r="r" b="b"/>
            <a:pathLst>
              <a:path w="1952764" h="1037399">
                <a:moveTo>
                  <a:pt x="172910" y="0"/>
                </a:moveTo>
                <a:lnTo>
                  <a:pt x="1952764" y="0"/>
                </a:lnTo>
                <a:lnTo>
                  <a:pt x="1952764" y="864501"/>
                </a:lnTo>
                <a:lnTo>
                  <a:pt x="1947350" y="907598"/>
                </a:lnTo>
                <a:lnTo>
                  <a:pt x="1932007" y="946713"/>
                </a:lnTo>
                <a:lnTo>
                  <a:pt x="1908080" y="980500"/>
                </a:lnTo>
                <a:lnTo>
                  <a:pt x="1876916" y="1007614"/>
                </a:lnTo>
                <a:lnTo>
                  <a:pt x="1839863" y="1026706"/>
                </a:lnTo>
                <a:lnTo>
                  <a:pt x="1798266" y="1036432"/>
                </a:lnTo>
                <a:lnTo>
                  <a:pt x="0" y="1037399"/>
                </a:lnTo>
                <a:lnTo>
                  <a:pt x="0" y="172897"/>
                </a:lnTo>
                <a:lnTo>
                  <a:pt x="5414" y="129802"/>
                </a:lnTo>
                <a:lnTo>
                  <a:pt x="20758" y="90688"/>
                </a:lnTo>
                <a:lnTo>
                  <a:pt x="44686" y="56901"/>
                </a:lnTo>
                <a:lnTo>
                  <a:pt x="75851" y="29788"/>
                </a:lnTo>
                <a:lnTo>
                  <a:pt x="112905" y="10695"/>
                </a:lnTo>
                <a:lnTo>
                  <a:pt x="154501" y="968"/>
                </a:lnTo>
                <a:lnTo>
                  <a:pt x="172910" y="0"/>
                </a:lnTo>
                <a:close/>
              </a:path>
            </a:pathLst>
          </a:custGeom>
          <a:ln w="25399">
            <a:solidFill>
              <a:srgbClr val="005C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11"/>
          <p:cNvSpPr/>
          <p:nvPr/>
        </p:nvSpPr>
        <p:spPr>
          <a:xfrm>
            <a:off x="6390649" y="3610021"/>
            <a:ext cx="1952764" cy="1037399"/>
          </a:xfrm>
          <a:custGeom>
            <a:avLst/>
            <a:gdLst/>
            <a:ahLst/>
            <a:cxnLst/>
            <a:rect l="l" t="t" r="r" b="b"/>
            <a:pathLst>
              <a:path w="1952764" h="1037399">
                <a:moveTo>
                  <a:pt x="172910" y="0"/>
                </a:moveTo>
                <a:lnTo>
                  <a:pt x="1952764" y="0"/>
                </a:lnTo>
                <a:lnTo>
                  <a:pt x="1952764" y="864501"/>
                </a:lnTo>
                <a:lnTo>
                  <a:pt x="1947350" y="907598"/>
                </a:lnTo>
                <a:lnTo>
                  <a:pt x="1932007" y="946713"/>
                </a:lnTo>
                <a:lnTo>
                  <a:pt x="1908080" y="980500"/>
                </a:lnTo>
                <a:lnTo>
                  <a:pt x="1876916" y="1007614"/>
                </a:lnTo>
                <a:lnTo>
                  <a:pt x="1839863" y="1026706"/>
                </a:lnTo>
                <a:lnTo>
                  <a:pt x="1798266" y="1036432"/>
                </a:lnTo>
                <a:lnTo>
                  <a:pt x="0" y="1037399"/>
                </a:lnTo>
                <a:lnTo>
                  <a:pt x="0" y="172897"/>
                </a:lnTo>
                <a:lnTo>
                  <a:pt x="5414" y="129802"/>
                </a:lnTo>
                <a:lnTo>
                  <a:pt x="20758" y="90688"/>
                </a:lnTo>
                <a:lnTo>
                  <a:pt x="44686" y="56901"/>
                </a:lnTo>
                <a:lnTo>
                  <a:pt x="75851" y="29788"/>
                </a:lnTo>
                <a:lnTo>
                  <a:pt x="112905" y="10695"/>
                </a:lnTo>
                <a:lnTo>
                  <a:pt x="154501" y="968"/>
                </a:lnTo>
                <a:lnTo>
                  <a:pt x="172910" y="0"/>
                </a:lnTo>
                <a:close/>
              </a:path>
            </a:pathLst>
          </a:custGeom>
          <a:ln w="25399">
            <a:solidFill>
              <a:srgbClr val="0042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12"/>
          <p:cNvSpPr/>
          <p:nvPr/>
        </p:nvSpPr>
        <p:spPr>
          <a:xfrm>
            <a:off x="6397667" y="4834740"/>
            <a:ext cx="1952764" cy="1037399"/>
          </a:xfrm>
          <a:custGeom>
            <a:avLst/>
            <a:gdLst/>
            <a:ahLst/>
            <a:cxnLst/>
            <a:rect l="l" t="t" r="r" b="b"/>
            <a:pathLst>
              <a:path w="1952764" h="1037399">
                <a:moveTo>
                  <a:pt x="172910" y="0"/>
                </a:moveTo>
                <a:lnTo>
                  <a:pt x="1952764" y="0"/>
                </a:lnTo>
                <a:lnTo>
                  <a:pt x="1952764" y="864501"/>
                </a:lnTo>
                <a:lnTo>
                  <a:pt x="1947350" y="907598"/>
                </a:lnTo>
                <a:lnTo>
                  <a:pt x="1932007" y="946713"/>
                </a:lnTo>
                <a:lnTo>
                  <a:pt x="1908080" y="980500"/>
                </a:lnTo>
                <a:lnTo>
                  <a:pt x="1876916" y="1007614"/>
                </a:lnTo>
                <a:lnTo>
                  <a:pt x="1839863" y="1026706"/>
                </a:lnTo>
                <a:lnTo>
                  <a:pt x="1798266" y="1036432"/>
                </a:lnTo>
                <a:lnTo>
                  <a:pt x="0" y="1037399"/>
                </a:lnTo>
                <a:lnTo>
                  <a:pt x="0" y="172910"/>
                </a:lnTo>
                <a:lnTo>
                  <a:pt x="5413" y="129812"/>
                </a:lnTo>
                <a:lnTo>
                  <a:pt x="20757" y="90695"/>
                </a:lnTo>
                <a:lnTo>
                  <a:pt x="44683" y="56907"/>
                </a:lnTo>
                <a:lnTo>
                  <a:pt x="75846" y="29792"/>
                </a:lnTo>
                <a:lnTo>
                  <a:pt x="112897" y="10698"/>
                </a:lnTo>
                <a:lnTo>
                  <a:pt x="154492" y="969"/>
                </a:lnTo>
                <a:lnTo>
                  <a:pt x="172910" y="0"/>
                </a:lnTo>
                <a:close/>
              </a:path>
            </a:pathLst>
          </a:custGeom>
          <a:ln w="25399">
            <a:solidFill>
              <a:srgbClr val="005C2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19"/>
          <p:cNvSpPr/>
          <p:nvPr/>
        </p:nvSpPr>
        <p:spPr>
          <a:xfrm>
            <a:off x="527824" y="2259392"/>
            <a:ext cx="1034688" cy="10346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20"/>
          <p:cNvSpPr/>
          <p:nvPr/>
        </p:nvSpPr>
        <p:spPr>
          <a:xfrm>
            <a:off x="607475" y="5100075"/>
            <a:ext cx="954635" cy="7851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21"/>
          <p:cNvSpPr/>
          <p:nvPr/>
        </p:nvSpPr>
        <p:spPr>
          <a:xfrm>
            <a:off x="6390649" y="4772000"/>
            <a:ext cx="1200032" cy="11119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22"/>
          <p:cNvSpPr/>
          <p:nvPr/>
        </p:nvSpPr>
        <p:spPr>
          <a:xfrm>
            <a:off x="1720500" y="2436082"/>
            <a:ext cx="748557" cy="5410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23"/>
          <p:cNvSpPr/>
          <p:nvPr/>
        </p:nvSpPr>
        <p:spPr>
          <a:xfrm>
            <a:off x="983533" y="2823395"/>
            <a:ext cx="935693" cy="6888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24"/>
          <p:cNvSpPr/>
          <p:nvPr/>
        </p:nvSpPr>
        <p:spPr>
          <a:xfrm>
            <a:off x="1482284" y="3668031"/>
            <a:ext cx="1099779" cy="9817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25"/>
          <p:cNvSpPr/>
          <p:nvPr/>
        </p:nvSpPr>
        <p:spPr>
          <a:xfrm>
            <a:off x="566928" y="3673463"/>
            <a:ext cx="1037375" cy="9316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26"/>
          <p:cNvSpPr/>
          <p:nvPr/>
        </p:nvSpPr>
        <p:spPr>
          <a:xfrm>
            <a:off x="1527005" y="4803100"/>
            <a:ext cx="840716" cy="8827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27"/>
          <p:cNvSpPr/>
          <p:nvPr/>
        </p:nvSpPr>
        <p:spPr>
          <a:xfrm>
            <a:off x="6288537" y="2376396"/>
            <a:ext cx="1128238" cy="7498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28"/>
          <p:cNvSpPr/>
          <p:nvPr/>
        </p:nvSpPr>
        <p:spPr>
          <a:xfrm>
            <a:off x="7320669" y="2543985"/>
            <a:ext cx="1077143" cy="10035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29"/>
          <p:cNvSpPr/>
          <p:nvPr/>
        </p:nvSpPr>
        <p:spPr>
          <a:xfrm>
            <a:off x="7602583" y="4841385"/>
            <a:ext cx="238559" cy="6074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30"/>
          <p:cNvSpPr/>
          <p:nvPr/>
        </p:nvSpPr>
        <p:spPr>
          <a:xfrm>
            <a:off x="7520407" y="5344972"/>
            <a:ext cx="865003" cy="7065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31"/>
          <p:cNvSpPr/>
          <p:nvPr/>
        </p:nvSpPr>
        <p:spPr>
          <a:xfrm>
            <a:off x="7917799" y="4961026"/>
            <a:ext cx="480013" cy="35257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87"/>
          <p:cNvSpPr/>
          <p:nvPr/>
        </p:nvSpPr>
        <p:spPr>
          <a:xfrm>
            <a:off x="3452233" y="3108157"/>
            <a:ext cx="1977631" cy="19442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88"/>
          <p:cNvSpPr/>
          <p:nvPr/>
        </p:nvSpPr>
        <p:spPr>
          <a:xfrm>
            <a:off x="6375286" y="3302254"/>
            <a:ext cx="2082978" cy="1744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556662" y="4157129"/>
            <a:ext cx="779855" cy="1800"/>
          </a:xfrm>
          <a:prstGeom prst="line">
            <a:avLst/>
          </a:prstGeom>
          <a:ln w="28575"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2530078" y="2887129"/>
            <a:ext cx="829915" cy="854183"/>
          </a:xfrm>
          <a:prstGeom prst="line">
            <a:avLst/>
          </a:prstGeom>
          <a:ln w="28575"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530078" y="4605084"/>
            <a:ext cx="802071" cy="770510"/>
          </a:xfrm>
          <a:prstGeom prst="line">
            <a:avLst/>
          </a:prstGeom>
          <a:ln w="28575"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5586710" y="4157129"/>
            <a:ext cx="779855" cy="1800"/>
          </a:xfrm>
          <a:prstGeom prst="line">
            <a:avLst/>
          </a:prstGeom>
          <a:ln w="28575"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 flipV="1">
            <a:off x="5572309" y="4625280"/>
            <a:ext cx="829915" cy="854183"/>
          </a:xfrm>
          <a:prstGeom prst="line">
            <a:avLst/>
          </a:prstGeom>
          <a:ln w="28575"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5558776" y="2908829"/>
            <a:ext cx="802071" cy="770510"/>
          </a:xfrm>
          <a:prstGeom prst="line">
            <a:avLst/>
          </a:prstGeom>
          <a:ln w="28575"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3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235" y="11111"/>
            <a:ext cx="8362950" cy="845607"/>
          </a:xfrm>
        </p:spPr>
        <p:txBody>
          <a:bodyPr/>
          <a:lstStyle/>
          <a:p>
            <a:r>
              <a:rPr lang="ru-RU" dirty="0"/>
              <a:t>ПРИМЕР КОМПЛЕКСНОГО ПРОЕКТА ЭНЕРГОСБЕРЕЖЕНИЯ  </a:t>
            </a:r>
          </a:p>
        </p:txBody>
      </p:sp>
      <p:pic>
        <p:nvPicPr>
          <p:cNvPr id="6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9" y="1794672"/>
            <a:ext cx="7499084" cy="397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28235" y="797189"/>
            <a:ext cx="8053765" cy="997483"/>
          </a:xfrm>
        </p:spPr>
        <p:txBody>
          <a:bodyPr/>
          <a:lstStyle/>
          <a:p>
            <a:r>
              <a:rPr lang="ru-RU" b="1" dirty="0">
                <a:solidFill>
                  <a:srgbClr val="005C27"/>
                </a:solidFill>
              </a:rPr>
              <a:t>Контракт: </a:t>
            </a:r>
            <a:r>
              <a:rPr lang="ru-RU" dirty="0">
                <a:solidFill>
                  <a:srgbClr val="005C27"/>
                </a:solidFill>
              </a:rPr>
              <a:t>«Поставка и установка автоматизированной системы учета и регулирования потребления воды и тепла в многоквартирных домах г. Чебоксары»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4768" y="1794673"/>
            <a:ext cx="7499084" cy="397377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C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4113" y="1016527"/>
            <a:ext cx="8551335" cy="311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5C27"/>
                </a:solidFill>
              </a:rPr>
              <a:t>Условия контракта </a:t>
            </a:r>
            <a:endParaRPr lang="ru-RU" dirty="0">
              <a:solidFill>
                <a:srgbClr val="005C27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87" y="1949586"/>
            <a:ext cx="413729" cy="413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08" y="1797359"/>
            <a:ext cx="620594" cy="620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34" y="1695452"/>
            <a:ext cx="842748" cy="842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35" y="1520273"/>
            <a:ext cx="1103296" cy="1103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20" y="2226672"/>
            <a:ext cx="413729" cy="413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41" y="2074445"/>
            <a:ext cx="620594" cy="620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67" y="1972538"/>
            <a:ext cx="842748" cy="8427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68" y="1797359"/>
            <a:ext cx="1103296" cy="11032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71" y="2139476"/>
            <a:ext cx="413729" cy="413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4852" y="3108405"/>
            <a:ext cx="2662766" cy="6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1400"/>
              </a:lnSpc>
              <a:buSzPct val="50000"/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1300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многоквартирных домов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35" y="2034955"/>
            <a:ext cx="413729" cy="4137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82" y="1780821"/>
            <a:ext cx="842748" cy="8427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3" y="1605642"/>
            <a:ext cx="1103296" cy="11032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68" y="2312041"/>
            <a:ext cx="413729" cy="4137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89" y="2159814"/>
            <a:ext cx="620594" cy="6205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10" y="2049805"/>
            <a:ext cx="842748" cy="8427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18" y="1906610"/>
            <a:ext cx="1103296" cy="1103296"/>
          </a:xfrm>
          <a:prstGeom prst="rect">
            <a:avLst/>
          </a:prstGeom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245532" y="4210118"/>
            <a:ext cx="8551335" cy="32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SzPct val="100000"/>
            </a:pPr>
            <a:r>
              <a:rPr lang="ru-RU" dirty="0"/>
              <a:t>Система дистанционной передачи данных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31800" y="3996264"/>
            <a:ext cx="8083550" cy="1216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50695" y="5053701"/>
            <a:ext cx="2662766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прибора учета ХВС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367" y="5013245"/>
            <a:ext cx="708750" cy="4612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4" y="5044269"/>
            <a:ext cx="831937" cy="2019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714" y="4957384"/>
            <a:ext cx="170330" cy="42695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931" y="4957384"/>
            <a:ext cx="170330" cy="4269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879" y="4831650"/>
            <a:ext cx="1148108" cy="457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880" y="4618185"/>
            <a:ext cx="4327587" cy="25078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9531" y="4606398"/>
            <a:ext cx="154947" cy="12912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728" y="4767088"/>
            <a:ext cx="154947" cy="129123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H="1">
            <a:off x="1799168" y="5287419"/>
            <a:ext cx="2881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3367535" y="5287419"/>
            <a:ext cx="237067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6460066" y="5287419"/>
            <a:ext cx="237067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6010" y="4957384"/>
            <a:ext cx="170330" cy="42695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367" y="5013245"/>
            <a:ext cx="708750" cy="4612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613" y="4827039"/>
            <a:ext cx="1031661" cy="71836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518664" y="5248434"/>
            <a:ext cx="2662766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324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УУТЭ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04" y="4718587"/>
            <a:ext cx="974194" cy="974194"/>
          </a:xfrm>
          <a:prstGeom prst="rect">
            <a:avLst/>
          </a:prstGeom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24113" y="18938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16859" y="1618711"/>
            <a:ext cx="2023532" cy="28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узлы учета ХВС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8593" y="2062939"/>
            <a:ext cx="2201580" cy="28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узлы учета ТЭ и ГВС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16353" y="982149"/>
            <a:ext cx="269899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приборы учета ХВС</a:t>
            </a:r>
          </a:p>
        </p:txBody>
      </p:sp>
      <p:sp>
        <p:nvSpPr>
          <p:cNvPr id="51" name="Левая фигурная скобка 50"/>
          <p:cNvSpPr/>
          <p:nvPr/>
        </p:nvSpPr>
        <p:spPr>
          <a:xfrm>
            <a:off x="5287124" y="1114393"/>
            <a:ext cx="441458" cy="2445418"/>
          </a:xfrm>
          <a:prstGeom prst="leftBrace">
            <a:avLst/>
          </a:prstGeom>
          <a:ln w="95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816352" y="2506611"/>
            <a:ext cx="2698997" cy="6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АИТП с системой погодного  регулирования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812671" y="3274026"/>
            <a:ext cx="2201580" cy="28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АИИС КУЭ </a:t>
            </a:r>
          </a:p>
        </p:txBody>
      </p:sp>
    </p:spTree>
    <p:extLst>
      <p:ext uri="{BB962C8B-B14F-4D97-AF65-F5344CB8AC3E}">
        <p14:creationId xmlns:p14="http://schemas.microsoft.com/office/powerpoint/2010/main" val="37107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24" y="3529889"/>
            <a:ext cx="8211696" cy="1898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25970" y="15834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graphicFrame>
        <p:nvGraphicFramePr>
          <p:cNvPr id="54" name="Объект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194099"/>
              </p:ext>
            </p:extLst>
          </p:nvPr>
        </p:nvGraphicFramePr>
        <p:xfrm>
          <a:off x="5318891" y="3529887"/>
          <a:ext cx="3521851" cy="1898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9" name="Image" r:id="rId4" imgW="7187040" imgH="3644280" progId="Photoshop.Image.13">
                  <p:embed/>
                </p:oleObj>
              </mc:Choice>
              <mc:Fallback>
                <p:oleObj name="Image" r:id="rId4" imgW="7187040" imgH="3644280" progId="Photoshop.Image.13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18891" y="3529887"/>
                        <a:ext cx="3521851" cy="1898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Заголовок 1"/>
          <p:cNvSpPr txBox="1">
            <a:spLocks/>
          </p:cNvSpPr>
          <p:nvPr/>
        </p:nvSpPr>
        <p:spPr>
          <a:xfrm>
            <a:off x="330198" y="522399"/>
            <a:ext cx="8269818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Обзор выполненных работ</a:t>
            </a:r>
          </a:p>
        </p:txBody>
      </p:sp>
      <p:sp>
        <p:nvSpPr>
          <p:cNvPr id="57" name="Объект 2"/>
          <p:cNvSpPr>
            <a:spLocks noGrp="1"/>
          </p:cNvSpPr>
          <p:nvPr>
            <p:ph idx="1"/>
          </p:nvPr>
        </p:nvSpPr>
        <p:spPr>
          <a:xfrm>
            <a:off x="-122764" y="1315572"/>
            <a:ext cx="8722780" cy="2059578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5C27"/>
                </a:solidFill>
              </a:rPr>
              <a:t>Предпроектное обследование многоквартирных домов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5C27"/>
                </a:solidFill>
              </a:rPr>
              <a:t>Комплекс работ по установке узлов учета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5C27"/>
                </a:solidFill>
              </a:rPr>
              <a:t>Проектирование, производство и монтаж БТП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5C27"/>
                </a:solidFill>
              </a:rPr>
              <a:t>Проектирование и построение автоматизированной информационно-измерительной системы контроля и учета энергоресурсов  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380368" y="3375150"/>
            <a:ext cx="649331" cy="2048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2845" y="19306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ТЕПЛОВЫЕ УТЕЧКИ ЧЕРЕЗ ДВЕРНЫЕ ПРОЕМЫ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89687"/>
              </p:ext>
            </p:extLst>
          </p:nvPr>
        </p:nvGraphicFramePr>
        <p:xfrm>
          <a:off x="440267" y="4080400"/>
          <a:ext cx="7561269" cy="1574799"/>
        </p:xfrm>
        <a:graphic>
          <a:graphicData uri="http://schemas.openxmlformats.org/drawingml/2006/table">
            <a:tbl>
              <a:tblPr/>
              <a:tblGrid>
                <a:gridCol w="20095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8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34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63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1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Дата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проверки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: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27.02.2012 11:51:42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Местоположение</a:t>
                      </a:r>
                      <a:endParaRPr lang="ru-RU" sz="1200" b="1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пр. Авиаконструкторов, д.35, корп.2 </a:t>
                      </a: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9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Температура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воздуха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в </a:t>
                      </a: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помещении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+ 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,0 °C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Температура наружного воздуха</a:t>
                      </a:r>
                      <a:endParaRPr lang="ru-RU" sz="120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-5</a:t>
                      </a:r>
                      <a:r>
                        <a:rPr lang="en-US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°C</a:t>
                      </a:r>
                      <a:endParaRPr lang="ru-RU" sz="120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9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Проблема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Потери через двери запасного выхода.</a:t>
                      </a: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Приоритет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ремонта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: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Утепление дверей запасного выхода.</a:t>
                      </a:r>
                    </a:p>
                  </a:txBody>
                  <a:tcPr marL="81106" marR="8110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18" descr="x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64913"/>
            <a:ext cx="3810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9" descr="x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36" y="864913"/>
            <a:ext cx="33147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6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89466" y="221453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30200" y="13087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МОСТКИ ХОЛОДА НА СТЫКАХ СТЕНОВЫХ ПАНЕЛЕЙ</a:t>
            </a:r>
          </a:p>
        </p:txBody>
      </p:sp>
      <p:pic>
        <p:nvPicPr>
          <p:cNvPr id="8" name="Рисунок 16" descr="x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01950"/>
            <a:ext cx="396081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2" descr="x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894805"/>
            <a:ext cx="343535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32826"/>
              </p:ext>
            </p:extLst>
          </p:nvPr>
        </p:nvGraphicFramePr>
        <p:xfrm>
          <a:off x="440267" y="4198402"/>
          <a:ext cx="7506758" cy="1500188"/>
        </p:xfrm>
        <a:graphic>
          <a:graphicData uri="http://schemas.openxmlformats.org/drawingml/2006/table">
            <a:tbl>
              <a:tblPr/>
              <a:tblGrid>
                <a:gridCol w="20912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2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0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29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Дата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проверки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: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27.02.2012 12:03:23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Местоположение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Авиаконструкторов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д.</a:t>
                      </a: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к.</a:t>
                      </a: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8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Температура воздуха в помещении</a:t>
                      </a:r>
                      <a:endParaRPr lang="ru-RU" sz="1200" b="1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+22 С</a:t>
                      </a: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Температура наружного воздуха</a:t>
                      </a:r>
                      <a:endParaRPr lang="ru-RU" sz="120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-4 С</a:t>
                      </a: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Проблема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Потери через внутренний угол здания.</a:t>
                      </a: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Приоритет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ремонта</a:t>
                      </a: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: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Теплоизоляция стыков стеновых панелей.</a:t>
                      </a:r>
                    </a:p>
                  </a:txBody>
                  <a:tcPr marL="72338" marR="7233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89466" y="221453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30200" y="11642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ПРОБЛЕМЫ ЦОКОЛЬНОГО ЭТАЖА</a:t>
            </a:r>
          </a:p>
        </p:txBody>
      </p:sp>
      <p:pic>
        <p:nvPicPr>
          <p:cNvPr id="11" name="Рисунок 18" descr="x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920218"/>
            <a:ext cx="3960812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9" descr="x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80" y="920218"/>
            <a:ext cx="331311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012047"/>
              </p:ext>
            </p:extLst>
          </p:nvPr>
        </p:nvGraphicFramePr>
        <p:xfrm>
          <a:off x="440268" y="4202108"/>
          <a:ext cx="7426326" cy="1495958"/>
        </p:xfrm>
        <a:graphic>
          <a:graphicData uri="http://schemas.openxmlformats.org/drawingml/2006/table">
            <a:tbl>
              <a:tblPr/>
              <a:tblGrid>
                <a:gridCol w="19736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9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02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32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3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Дата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проверки</a:t>
                      </a:r>
                      <a:r>
                        <a:rPr lang="en-US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: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14.03.2012 9:44:57</a:t>
                      </a:r>
                      <a:endParaRPr lang="ru-RU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Местоположение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1200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Байконурская</a:t>
                      </a: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, д.7, корп. 2, лит. А. </a:t>
                      </a: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7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Температура воздуха в помещении</a:t>
                      </a: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+ 22 С</a:t>
                      </a:r>
                      <a:endParaRPr lang="en-US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Температура наружного воздуха</a:t>
                      </a: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- 2 С</a:t>
                      </a:r>
                      <a:endParaRPr lang="en-US" sz="1200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1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Проблема</a:t>
                      </a:r>
                      <a:endParaRPr lang="ru-RU" sz="1200" b="1" dirty="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Окна.</a:t>
                      </a: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Приоритет ремонта:</a:t>
                      </a:r>
                      <a:endParaRPr lang="ru-RU" sz="1200">
                        <a:solidFill>
                          <a:srgbClr val="005C27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5C27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Установка двухкамерных стеклопакетов.</a:t>
                      </a:r>
                    </a:p>
                  </a:txBody>
                  <a:tcPr marL="72334" marR="72334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5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30200" y="17194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68126"/>
            <a:ext cx="8261350" cy="43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0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30200" y="16934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28964"/>
            <a:ext cx="8320616" cy="440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0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30200" y="16934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28964"/>
            <a:ext cx="8321474" cy="440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8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31786" y="85607"/>
            <a:ext cx="9362544" cy="845607"/>
          </a:xfrm>
        </p:spPr>
        <p:txBody>
          <a:bodyPr>
            <a:noAutofit/>
          </a:bodyPr>
          <a:lstStyle/>
          <a:p>
            <a:r>
              <a:rPr lang="ru-RU" dirty="0"/>
              <a:t>ЭНЕРГОСБЕРЕЖЕНИЕ – ЗАДАЧА ГОСУДАРСТВЕННОЙ ВАЖНОСТИ </a:t>
            </a:r>
            <a:endParaRPr lang="ru-RU" u="none" dirty="0"/>
          </a:p>
        </p:txBody>
      </p:sp>
      <p:sp>
        <p:nvSpPr>
          <p:cNvPr id="6" name="TextBox 5"/>
          <p:cNvSpPr txBox="1"/>
          <p:nvPr/>
        </p:nvSpPr>
        <p:spPr>
          <a:xfrm>
            <a:off x="1304535" y="1184820"/>
            <a:ext cx="479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Указ Президента №889 от 04.06.2008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147177"/>
            <a:ext cx="574811" cy="450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90" y="2604388"/>
            <a:ext cx="574811" cy="450373"/>
          </a:xfrm>
          <a:prstGeom prst="rect">
            <a:avLst/>
          </a:prstGeom>
        </p:spPr>
      </p:pic>
      <p:pic>
        <p:nvPicPr>
          <p:cNvPr id="6146" name="Picture 2" descr="Coat of Arms of the Russian Federatio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04388"/>
            <a:ext cx="1895676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4535" y="1610718"/>
            <a:ext cx="638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NotoSans"/>
              </a:rPr>
              <a:t>Задача: </a:t>
            </a:r>
            <a:r>
              <a:rPr lang="ru-RU" dirty="0">
                <a:solidFill>
                  <a:srgbClr val="000000"/>
                </a:solidFill>
                <a:latin typeface="NotoSans"/>
              </a:rPr>
              <a:t>Снижение к 2020 году энергоемкости ВВП РФ не менее чем на 40 процентов по сравнению с 2007 годом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29062" y="25064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Госпрограмма "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развитие энергетики"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21805" y="3209305"/>
            <a:ext cx="638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NotoSans"/>
              </a:rPr>
              <a:t>Задачи: </a:t>
            </a:r>
            <a:r>
              <a:rPr lang="ru-RU" dirty="0">
                <a:solidFill>
                  <a:srgbClr val="000000"/>
                </a:solidFill>
                <a:latin typeface="NotoSans"/>
              </a:rPr>
              <a:t>Развитие энергосбережения и повышение энергоэффективности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900363" y="4600650"/>
            <a:ext cx="2760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3.5%</a:t>
            </a:r>
          </a:p>
          <a:p>
            <a:pPr>
              <a:lnSpc>
                <a:spcPts val="1400"/>
              </a:lnSpc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Актуальная цель: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снижение энергоемкости ВВП к 2020 году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/Президент РФ, 30.11.2015/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2900363" y="4207046"/>
            <a:ext cx="5772150" cy="22048"/>
          </a:xfrm>
          <a:prstGeom prst="line">
            <a:avLst/>
          </a:prstGeom>
          <a:ln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912379" y="4580586"/>
            <a:ext cx="2988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-8,2%</a:t>
            </a:r>
          </a:p>
          <a:p>
            <a:pPr>
              <a:lnSpc>
                <a:spcPts val="1400"/>
              </a:lnSpc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Экспертная оценка: </a:t>
            </a:r>
          </a:p>
          <a:p>
            <a:pPr>
              <a:lnSpc>
                <a:spcPts val="14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Снижение энергоемкости ВВП по отношению к 2007 г.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А.Инюцын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Минэнерго, 2016/</a:t>
            </a:r>
          </a:p>
        </p:txBody>
      </p:sp>
    </p:spTree>
    <p:extLst>
      <p:ext uri="{BB962C8B-B14F-4D97-AF65-F5344CB8AC3E}">
        <p14:creationId xmlns:p14="http://schemas.microsoft.com/office/powerpoint/2010/main" val="11340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30200" y="16934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" y="1028964"/>
            <a:ext cx="8255693" cy="454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29875" y="16934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 КОМПЛЕКСНОГО ПРОЕКТА ЭНЕРГОСБЕРЕЖЕНИЯ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1028953"/>
            <a:ext cx="8261025" cy="45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4" y="14020"/>
            <a:ext cx="8362950" cy="845607"/>
          </a:xfrm>
        </p:spPr>
        <p:txBody>
          <a:bodyPr>
            <a:noAutofit/>
          </a:bodyPr>
          <a:lstStyle/>
          <a:p>
            <a:r>
              <a:rPr lang="ru-RU" sz="2000" u="none" dirty="0"/>
              <a:t>БТП «ТЭМ АИТП»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34" y="767292"/>
            <a:ext cx="8362950" cy="139012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005C27"/>
                </a:solidFill>
              </a:rPr>
              <a:t>Блочный автоматизированный индивидуальный тепловой пункт с погодным регулированием – современный вариант ИТП, который полностью собирается в заводских условиях и доставляется на место монтажа в виде компактного модуля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36" y="2296577"/>
            <a:ext cx="6147146" cy="34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30197" y="18251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РЕЗУЛЬТАТЫ РЕАЛИЗАЦИИ ПРОЕКТА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36" y="5390042"/>
            <a:ext cx="804334" cy="212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20" y="3335636"/>
            <a:ext cx="2633421" cy="2633421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1735" y="1019699"/>
            <a:ext cx="8269817" cy="39264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5C27"/>
                </a:solidFill>
              </a:rPr>
              <a:t>Оперативный учет ресурсов и непрерывный мониторинг</a:t>
            </a:r>
            <a:endParaRPr lang="ru-RU" dirty="0">
              <a:solidFill>
                <a:srgbClr val="005C27"/>
              </a:solidFill>
            </a:endParaRPr>
          </a:p>
          <a:p>
            <a:pPr marL="457200" lvl="1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7" y="1488328"/>
            <a:ext cx="357716" cy="35771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69372" y="1439749"/>
            <a:ext cx="6814130" cy="55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sz="1400" dirty="0">
                <a:solidFill>
                  <a:srgbClr val="005C27"/>
                </a:solidFill>
              </a:rPr>
              <a:t>Централизованный контроль потребляемых ресурсов и мониторинг состояния каждого объекта</a:t>
            </a:r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88519" y="1950229"/>
            <a:ext cx="6655859" cy="405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sz="1400" dirty="0">
                <a:solidFill>
                  <a:srgbClr val="005C27"/>
                </a:solidFill>
              </a:rPr>
              <a:t>Получение отчетных данных со всех точек учета для сведения баланса</a:t>
            </a:r>
          </a:p>
          <a:p>
            <a:pPr marL="457200" lvl="1" indent="0"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83840" y="2438201"/>
            <a:ext cx="8559801" cy="1234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5C27"/>
                </a:solidFill>
              </a:rPr>
              <a:t>Сокращение эксплуатационных затрат (КУ и оборудование )</a:t>
            </a:r>
            <a:endParaRPr lang="ru-RU" dirty="0">
              <a:solidFill>
                <a:srgbClr val="005C27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400" dirty="0"/>
              <a:t>           </a:t>
            </a:r>
            <a:r>
              <a:rPr lang="ru-RU" sz="1400" dirty="0">
                <a:solidFill>
                  <a:srgbClr val="005C27"/>
                </a:solidFill>
              </a:rPr>
              <a:t>Сокращение количества обслуживающего персонала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ru-RU" sz="1400" dirty="0">
                <a:solidFill>
                  <a:srgbClr val="005C27"/>
                </a:solidFill>
              </a:rPr>
              <a:t>	  Сокращение времени на аварийные ремонтные работы</a:t>
            </a:r>
            <a:endParaRPr lang="ru-RU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21735" y="5025461"/>
            <a:ext cx="6394452" cy="1043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</a:rPr>
              <a:t>Экономия тепловой энергии</a:t>
            </a:r>
            <a:endParaRPr lang="ru-RU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sz="1400" dirty="0"/>
              <a:t>           </a:t>
            </a:r>
            <a:r>
              <a:rPr lang="ru-RU" sz="1400" dirty="0">
                <a:solidFill>
                  <a:srgbClr val="005C27"/>
                </a:solidFill>
              </a:rPr>
              <a:t>Ожидаемая экономия тепловой энергии -   </a:t>
            </a:r>
            <a:r>
              <a:rPr lang="ru-RU" sz="1400" b="1" dirty="0">
                <a:solidFill>
                  <a:schemeClr val="bg1"/>
                </a:solidFill>
              </a:rPr>
              <a:t>15-30% </a:t>
            </a:r>
          </a:p>
          <a:p>
            <a:pPr marL="457200" lvl="1" indent="0">
              <a:buNone/>
            </a:pPr>
            <a:r>
              <a:rPr lang="ru-RU" sz="1400" dirty="0"/>
              <a:t>     </a:t>
            </a:r>
            <a:r>
              <a:rPr lang="en-US" sz="1400" dirty="0"/>
              <a:t>      </a:t>
            </a:r>
            <a:r>
              <a:rPr lang="ru-RU" sz="1400" dirty="0">
                <a:solidFill>
                  <a:srgbClr val="005C27"/>
                </a:solidFill>
              </a:rPr>
              <a:t>(коммерческий учет, БТП, диспетчеризация)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1" y="4164288"/>
            <a:ext cx="287870" cy="2878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1" y="3229003"/>
            <a:ext cx="290105" cy="2901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2" y="5468999"/>
            <a:ext cx="322217" cy="3222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5" y="1922353"/>
            <a:ext cx="315576" cy="315576"/>
          </a:xfrm>
          <a:prstGeom prst="rect">
            <a:avLst/>
          </a:prstGeom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383840" y="3720091"/>
            <a:ext cx="8559801" cy="1234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5C27"/>
                </a:solidFill>
              </a:rPr>
              <a:t>Повышение качества теплоснабжения</a:t>
            </a:r>
            <a:endParaRPr lang="ru-RU" dirty="0">
              <a:solidFill>
                <a:srgbClr val="005C27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400" dirty="0"/>
              <a:t>           </a:t>
            </a:r>
            <a:r>
              <a:rPr lang="ru-RU" sz="1400" dirty="0">
                <a:solidFill>
                  <a:srgbClr val="005C27"/>
                </a:solidFill>
              </a:rPr>
              <a:t>Переход на закрытую систему ГВС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ru-RU" sz="1400" dirty="0">
                <a:solidFill>
                  <a:srgbClr val="005C27"/>
                </a:solidFill>
              </a:rPr>
              <a:t>	  Обеспечение комфортной температуры внутри помещений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5" y="4529992"/>
            <a:ext cx="280439" cy="2804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544" y="2849707"/>
            <a:ext cx="394677" cy="2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66" y="183358"/>
            <a:ext cx="8362950" cy="44930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30197" y="18251"/>
            <a:ext cx="8362950" cy="84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КОМПЛЕКСНЫЕ ПРОЕКТЫ ЭНЕРГОСБЕРЕЖЕНИЯ 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0197" y="1235027"/>
            <a:ext cx="8464021" cy="4117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u="none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1. Как успешно реализовывать проекты энергосбережения? </a:t>
            </a:r>
            <a:br>
              <a:rPr lang="ru-RU" dirty="0"/>
            </a:br>
            <a:r>
              <a:rPr lang="ru-RU" sz="1800" b="0" dirty="0"/>
              <a:t>	выбрать правильные решения (схемы, состав оборудования)</a:t>
            </a:r>
            <a:br>
              <a:rPr lang="ru-RU" sz="1800" b="0" dirty="0"/>
            </a:br>
            <a:r>
              <a:rPr lang="ru-RU" sz="1800" b="0" dirty="0"/>
              <a:t>	сбалансировать стоимость проекта (ожидаемая экономия, срок 	окупаемости, необходимые инвестиции)</a:t>
            </a:r>
            <a:br>
              <a:rPr lang="ru-RU" sz="1800" b="0" dirty="0"/>
            </a:br>
            <a:r>
              <a:rPr lang="ru-RU" sz="1800" b="0" dirty="0"/>
              <a:t>	решить задачу финансирования проекта (собственники, РСО, 	ЭСКО)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2. Отличие профессионалов: </a:t>
            </a:r>
          </a:p>
          <a:p>
            <a:r>
              <a:rPr lang="ru-RU" sz="1800" b="0" dirty="0"/>
              <a:t>	адекватное ценообразование (без потери качества)</a:t>
            </a:r>
            <a:br>
              <a:rPr lang="ru-RU" sz="1800" b="0" dirty="0"/>
            </a:br>
            <a:r>
              <a:rPr lang="ru-RU" sz="1800" b="0" dirty="0"/>
              <a:t>	современные технологические решения</a:t>
            </a:r>
            <a:br>
              <a:rPr lang="ru-RU" sz="1800" b="0" dirty="0"/>
            </a:br>
            <a:r>
              <a:rPr lang="ru-RU" sz="1800" b="0" dirty="0"/>
              <a:t>	профессиональное управление проектом</a:t>
            </a:r>
            <a:br>
              <a:rPr lang="ru-RU" sz="1800" b="0" dirty="0"/>
            </a:br>
            <a:r>
              <a:rPr lang="ru-RU" sz="1800" b="0" dirty="0"/>
              <a:t>	внимание к популяризации энергосбережения  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3. Взаимодействие сторон, поддержка и сопровождение на стадии инициирования, реализации и завершения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6134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7" y="1169195"/>
            <a:ext cx="8362950" cy="2088355"/>
          </a:xfrm>
        </p:spPr>
        <p:txBody>
          <a:bodyPr>
            <a:normAutofit/>
          </a:bodyPr>
          <a:lstStyle/>
          <a:p>
            <a:r>
              <a:rPr lang="ru-RU" sz="2400" dirty="0"/>
              <a:t>О КОНСОРЦИУМЕ ЛОГИКА-ТЕПЛОЭНЕРГОМОНТАЖ  С  ТОЧКИ ЗРЕНИЯ АДАПТАЦИИ СТРУКТУРЫ К РЕАЛИЗАЦИИ КОМПЛЕКСНЫХ ПРОЕКТОВ ЭНЕРГОСБЕРЕЖЕНИЯ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99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51368" y="1998032"/>
            <a:ext cx="2505075" cy="2559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r>
              <a:rPr lang="ru-RU" sz="1800" b="1" dirty="0"/>
              <a:t>Консорциум – мощное объединение</a:t>
            </a:r>
            <a:r>
              <a:rPr lang="ru-RU" sz="1800" dirty="0"/>
              <a:t>, обеспечивающее комплексное решение задач энергосбережения и коммерческого учета в промышленности, строительстве и ЖКХ 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55" y="1274332"/>
            <a:ext cx="5605463" cy="42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47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585705"/>
          </a:xfrm>
        </p:spPr>
        <p:txBody>
          <a:bodyPr>
            <a:normAutofit/>
          </a:bodyPr>
          <a:lstStyle/>
          <a:p>
            <a:r>
              <a:rPr lang="ru-RU" dirty="0"/>
              <a:t>Направления деятельности Консорциума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47" y="2325630"/>
            <a:ext cx="1223217" cy="2014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513" y="2325630"/>
            <a:ext cx="697500" cy="573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6" y="2299582"/>
            <a:ext cx="818839" cy="596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442" y="2325630"/>
            <a:ext cx="819136" cy="624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6904" y="3008127"/>
            <a:ext cx="1684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Приборостроение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9884" y="3004416"/>
            <a:ext cx="168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Комплектные поставки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4848" y="3005204"/>
            <a:ext cx="168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</a:p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монтаж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1744" y="3007871"/>
            <a:ext cx="1684283" cy="2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БТП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523" y="3749212"/>
            <a:ext cx="956250" cy="6637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218" y="3713368"/>
            <a:ext cx="905260" cy="6412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1206" y="3704900"/>
            <a:ext cx="1074472" cy="6354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82507" y="4507255"/>
            <a:ext cx="1684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АИИС КУЭ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2706" y="4507255"/>
            <a:ext cx="168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Сервисное обслуживание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2190" y="4507255"/>
            <a:ext cx="1684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и поверка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9" y="2248780"/>
            <a:ext cx="2582497" cy="25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585705"/>
          </a:xfrm>
        </p:spPr>
        <p:txBody>
          <a:bodyPr>
            <a:normAutofit/>
          </a:bodyPr>
          <a:lstStyle/>
          <a:p>
            <a:r>
              <a:rPr lang="ru-RU" dirty="0"/>
              <a:t>Приборостроение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7136" y="2366887"/>
            <a:ext cx="328718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серийное производство приборов и систем коммерческого учета энергии и энергоносителей для комплексного решения задач энергосбережения</a:t>
            </a:r>
          </a:p>
        </p:txBody>
      </p:sp>
      <p:pic>
        <p:nvPicPr>
          <p:cNvPr id="2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3" y="1898945"/>
            <a:ext cx="4360305" cy="25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13" y="4606756"/>
            <a:ext cx="4042305" cy="1364866"/>
          </a:xfrm>
          <a:prstGeom prst="rect">
            <a:avLst/>
          </a:prstGeom>
        </p:spPr>
      </p:pic>
      <p:pic>
        <p:nvPicPr>
          <p:cNvPr id="11273" name="Picture 9" descr="Просмотреть исходную картин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4" y="4657681"/>
            <a:ext cx="2971799" cy="12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585705"/>
          </a:xfrm>
        </p:spPr>
        <p:txBody>
          <a:bodyPr>
            <a:normAutofit/>
          </a:bodyPr>
          <a:lstStyle/>
          <a:p>
            <a:r>
              <a:rPr lang="ru-RU" dirty="0"/>
              <a:t>Комплектные поставки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368" y="2183221"/>
            <a:ext cx="2991907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Комплектные поставки с объединенного склада консорциума энергосберегающего оборудования, приборов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КИПиА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все регионы России и страны СНГ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996" y="1141479"/>
            <a:ext cx="4148322" cy="3474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2" y="4728401"/>
            <a:ext cx="4377795" cy="1089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39" y="4728401"/>
            <a:ext cx="4377795" cy="10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862489"/>
              </p:ext>
            </p:extLst>
          </p:nvPr>
        </p:nvGraphicFramePr>
        <p:xfrm>
          <a:off x="482278" y="1192228"/>
          <a:ext cx="820102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3" name="Image" r:id="rId3" imgW="10933200" imgH="5460120" progId="Photoshop.Image.13">
                  <p:embed/>
                </p:oleObj>
              </mc:Choice>
              <mc:Fallback>
                <p:oleObj name="Image" r:id="rId3" imgW="10933200" imgH="546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278" y="1192228"/>
                        <a:ext cx="8201025" cy="40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143630" y="4444287"/>
            <a:ext cx="4590151" cy="1029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31786" y="85607"/>
            <a:ext cx="9362544" cy="845607"/>
          </a:xfrm>
        </p:spPr>
        <p:txBody>
          <a:bodyPr>
            <a:noAutofit/>
          </a:bodyPr>
          <a:lstStyle/>
          <a:p>
            <a:r>
              <a:rPr lang="ru-RU" dirty="0"/>
              <a:t>ЭНЕРГОСБЕРЕЖЕНИЕ – МИРОВОЙ ОПЫТ / РЕЙТИНГ СТРАН </a:t>
            </a:r>
            <a:endParaRPr lang="ru-RU" u="none" dirty="0"/>
          </a:p>
        </p:txBody>
      </p:sp>
      <p:sp>
        <p:nvSpPr>
          <p:cNvPr id="13" name="TextBox 12"/>
          <p:cNvSpPr txBox="1"/>
          <p:nvPr/>
        </p:nvSpPr>
        <p:spPr>
          <a:xfrm>
            <a:off x="331786" y="5628234"/>
            <a:ext cx="8597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 подготовке данного слайда использована открытая информация из Доклада Американского совета по энергоэффективной экономке «Международный оценочный лист рационального энергопотребления»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Scorecard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800" y="3304616"/>
            <a:ext cx="2115337" cy="2028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9944" y="3322112"/>
            <a:ext cx="21171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5C27"/>
                </a:solidFill>
              </a:rPr>
              <a:t>Германия – 65 (1) </a:t>
            </a:r>
          </a:p>
          <a:p>
            <a:r>
              <a:rPr lang="ru-RU" sz="2000" dirty="0">
                <a:solidFill>
                  <a:srgbClr val="005C27"/>
                </a:solidFill>
              </a:rPr>
              <a:t>ЕС – 63 (3)</a:t>
            </a:r>
          </a:p>
          <a:p>
            <a:r>
              <a:rPr lang="ru-RU" sz="2000" dirty="0">
                <a:solidFill>
                  <a:srgbClr val="005C27"/>
                </a:solidFill>
              </a:rPr>
              <a:t>Канада – 50 (9)</a:t>
            </a:r>
          </a:p>
          <a:p>
            <a:r>
              <a:rPr lang="ru-RU" sz="2000" dirty="0">
                <a:solidFill>
                  <a:srgbClr val="005C27"/>
                </a:solidFill>
              </a:rPr>
              <a:t>США – 42  (13) </a:t>
            </a:r>
          </a:p>
          <a:p>
            <a:r>
              <a:rPr lang="ru-RU" sz="2000" dirty="0">
                <a:solidFill>
                  <a:srgbClr val="005C27"/>
                </a:solidFill>
              </a:rPr>
              <a:t>Россия – 35 (14)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799" y="1085849"/>
            <a:ext cx="4581259" cy="881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31800" y="1085849"/>
            <a:ext cx="4650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16 ведущих экономик мира</a:t>
            </a:r>
          </a:p>
          <a:p>
            <a:r>
              <a:rPr lang="ru-RU" sz="2400" dirty="0"/>
              <a:t>31 показатель (макс. 100 баллов)</a:t>
            </a:r>
          </a:p>
          <a:p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34423" y="4476142"/>
            <a:ext cx="5986364" cy="88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Критический износ инженерной инфраструктуры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Значительные и неконтролируемые потери энергии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Снижение качества оказания услуг потребителям</a:t>
            </a: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17" name="Скругленная соединительная линия 16"/>
          <p:cNvCxnSpPr>
            <a:stCxn id="3" idx="2"/>
          </p:cNvCxnSpPr>
          <p:nvPr/>
        </p:nvCxnSpPr>
        <p:spPr>
          <a:xfrm rot="16200000" flipH="1">
            <a:off x="2713529" y="3728339"/>
            <a:ext cx="154635" cy="2604611"/>
          </a:xfrm>
          <a:prstGeom prst="curvedConnector2">
            <a:avLst/>
          </a:prstGeom>
          <a:ln w="60325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3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585705"/>
          </a:xfrm>
        </p:spPr>
        <p:txBody>
          <a:bodyPr>
            <a:normAutofit/>
          </a:bodyPr>
          <a:lstStyle/>
          <a:p>
            <a:r>
              <a:rPr lang="ru-RU" dirty="0"/>
              <a:t>Проектирование  и монтаж</a:t>
            </a:r>
          </a:p>
        </p:txBody>
      </p:sp>
      <p:pic>
        <p:nvPicPr>
          <p:cNvPr id="1229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7" y="1898945"/>
            <a:ext cx="4265960" cy="28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0" y="5323532"/>
            <a:ext cx="15097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ИНТЕР РАО ЕЭ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2" y="5264770"/>
            <a:ext cx="28003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88470" y="2335639"/>
            <a:ext cx="3437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C00000"/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решение задач и реализация проектов любой сложности в области энергосбережения и  коммерческого учета энергоносителей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81" y="5280440"/>
            <a:ext cx="566324" cy="6481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50" y="5264770"/>
            <a:ext cx="591266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585705"/>
          </a:xfrm>
        </p:spPr>
        <p:txBody>
          <a:bodyPr>
            <a:normAutofit/>
          </a:bodyPr>
          <a:lstStyle/>
          <a:p>
            <a:r>
              <a:rPr lang="ru-RU" dirty="0"/>
              <a:t>Разработка и внедрение АИИС КУЭ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08670" y="3388219"/>
            <a:ext cx="299931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программных средств для комплексного решения задач автоматизации и диспетчеризации коммерческого учета практических всех видов энергоносителей</a:t>
            </a:r>
          </a:p>
        </p:txBody>
      </p:sp>
      <p:pic>
        <p:nvPicPr>
          <p:cNvPr id="12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35" y="4180201"/>
            <a:ext cx="2620432" cy="12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073354"/>
            <a:ext cx="5457302" cy="16699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063" y="1438991"/>
            <a:ext cx="2097704" cy="14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585705"/>
          </a:xfrm>
        </p:spPr>
        <p:txBody>
          <a:bodyPr>
            <a:normAutofit/>
          </a:bodyPr>
          <a:lstStyle/>
          <a:p>
            <a:r>
              <a:rPr lang="ru-RU" dirty="0"/>
              <a:t>Сервисное обслуживание </a:t>
            </a: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8" y="2183221"/>
            <a:ext cx="4181511" cy="293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57248" y="2514950"/>
            <a:ext cx="3756551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Сервисное обслуживание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узлов учета тепловой энергии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центральных и индивидуальных тепловых пунктов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приточно-вытяжной вентиляции</a:t>
            </a:r>
          </a:p>
        </p:txBody>
      </p:sp>
    </p:spTree>
    <p:extLst>
      <p:ext uri="{BB962C8B-B14F-4D97-AF65-F5344CB8AC3E}">
        <p14:creationId xmlns:p14="http://schemas.microsoft.com/office/powerpoint/2010/main" val="38614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8" y="183357"/>
            <a:ext cx="8362950" cy="845607"/>
          </a:xfrm>
        </p:spPr>
        <p:txBody>
          <a:bodyPr/>
          <a:lstStyle/>
          <a:p>
            <a:r>
              <a:rPr lang="ru-RU" dirty="0"/>
              <a:t>Консорциум ЛОГИКА-ТЕПЛОЭНЕРГОМОНТАЖ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68" y="1313240"/>
            <a:ext cx="8362950" cy="371565"/>
          </a:xfrm>
        </p:spPr>
        <p:txBody>
          <a:bodyPr>
            <a:normAutofit/>
          </a:bodyPr>
          <a:lstStyle/>
          <a:p>
            <a:r>
              <a:rPr lang="ru-RU" dirty="0"/>
              <a:t>Ремонт и поверка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5" descr="http://www.tk-poverka.ru/images/t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1" y="4965696"/>
            <a:ext cx="8461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://www.eprussia.ru.images.1c-bitrix-cdn.ru/upload/iblock/1d6/1d6616d1a0780e19b9e8c29b4f10d91e.jpg?142107371592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6" y="4970459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ttp://upa-don.ru/assets/images/Danfoss/danfoss-log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4" y="4897434"/>
            <a:ext cx="835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http://www.tbnenergo.ru/img/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1" y="5418134"/>
            <a:ext cx="723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http://kiptechcom.ru/files/7113/4157/5026/logo_metr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" y="5291134"/>
            <a:ext cx="1092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http://hh.ru/employer-tab-picture-resized/3447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9" y="4945059"/>
            <a:ext cx="11398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http://emis-kip.ru/pic/logo-foo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4" y="5446709"/>
            <a:ext cx="9540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http://www.zaovip.ru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6" y="5446709"/>
            <a:ext cx="10414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1" y="4945059"/>
            <a:ext cx="1079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http://www.proton-st.ru/d/33186/d/logotip-teplovodom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5414959"/>
            <a:ext cx="148431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41" y="4346945"/>
            <a:ext cx="9156815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48" y="2632701"/>
            <a:ext cx="8352244" cy="151193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51368" y="1828396"/>
            <a:ext cx="87966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собственных лаборатории: расхода, температуры, давления и вычислительной техники </a:t>
            </a:r>
          </a:p>
        </p:txBody>
      </p:sp>
    </p:spTree>
    <p:extLst>
      <p:ext uri="{BB962C8B-B14F-4D97-AF65-F5344CB8AC3E}">
        <p14:creationId xmlns:p14="http://schemas.microsoft.com/office/powerpoint/2010/main" val="27035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17944"/>
            <a:ext cx="8362950" cy="845607"/>
          </a:xfrm>
        </p:spPr>
        <p:txBody>
          <a:bodyPr/>
          <a:lstStyle/>
          <a:p>
            <a:r>
              <a:rPr lang="ru-RU" dirty="0"/>
              <a:t>КОМПЛЕКСНЫЙ ПОДХОД К ЭНЕРГОСБЕРЕЖЕНИЮ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262" y="792366"/>
            <a:ext cx="908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1 (учет)</a:t>
            </a: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Обеспечение достоверного учета энергоресурсов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1262" y="2574060"/>
            <a:ext cx="908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2 (регулирование) </a:t>
            </a: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Проектирование и монтаж АИТП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262" y="4435116"/>
            <a:ext cx="908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3 (управление)</a:t>
            </a:r>
            <a:r>
              <a:rPr lang="ru-RU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АИИС КУЭ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33" y="1310769"/>
            <a:ext cx="1223217" cy="20147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531" y="1310769"/>
            <a:ext cx="697500" cy="573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4190" y="1993266"/>
            <a:ext cx="1684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Приборостроение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04902" y="1989555"/>
            <a:ext cx="168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Комплектные поставки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58" y="3145700"/>
            <a:ext cx="818839" cy="5964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794" y="3154814"/>
            <a:ext cx="819136" cy="6244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9730" y="3851322"/>
            <a:ext cx="168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</a:p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монтаж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2096" y="3853989"/>
            <a:ext cx="1684283" cy="2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БТП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47" y="4961263"/>
            <a:ext cx="956250" cy="6637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2931" y="5719306"/>
            <a:ext cx="1684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АИИС КУЭ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2108" y="1296517"/>
            <a:ext cx="1074472" cy="635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03092" y="2098872"/>
            <a:ext cx="1684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и поверка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512" y="3141582"/>
            <a:ext cx="905260" cy="64122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69000" y="3850800"/>
            <a:ext cx="168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Сервисное обслуживание</a:t>
            </a:r>
          </a:p>
        </p:txBody>
      </p:sp>
    </p:spTree>
    <p:extLst>
      <p:ext uri="{BB962C8B-B14F-4D97-AF65-F5344CB8AC3E}">
        <p14:creationId xmlns:p14="http://schemas.microsoft.com/office/powerpoint/2010/main" val="24481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234" y="-16671"/>
            <a:ext cx="8362950" cy="845607"/>
          </a:xfrm>
        </p:spPr>
        <p:txBody>
          <a:bodyPr/>
          <a:lstStyle/>
          <a:p>
            <a:r>
              <a:rPr lang="ru-RU" dirty="0"/>
              <a:t>ГЕНЕРАЛЬНЫЙ ДИРЕКТОР КОНСОРЦИУМА</a:t>
            </a:r>
          </a:p>
        </p:txBody>
      </p:sp>
      <p:pic>
        <p:nvPicPr>
          <p:cNvPr id="15" name="Picture 2" descr="Никитин Павел Борисови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6" y="1322942"/>
            <a:ext cx="2997728" cy="19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77519" y="4371049"/>
            <a:ext cx="4751706" cy="13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ru-RU" sz="16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приказу Министерства энергетики РФ почетная грамота вручена Никитину Павлу Борисовичу за большой личный вклад в развитие топливно-энергетического комплекса и многолетний добросовестный труд.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7519" y="35265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80000"/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Консорциума</a:t>
            </a:r>
          </a:p>
          <a:p>
            <a:pPr>
              <a:buSzPct val="80000"/>
            </a:pPr>
            <a:r>
              <a:rPr lang="ru-RU" sz="1200" dirty="0">
                <a:solidFill>
                  <a:srgbClr val="005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Никитин Павел Борисович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77519" y="1322942"/>
            <a:ext cx="54297" cy="1998485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525" y="1322942"/>
            <a:ext cx="3129659" cy="4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22" y="19513"/>
            <a:ext cx="8362950" cy="845607"/>
          </a:xfrm>
        </p:spPr>
        <p:txBody>
          <a:bodyPr/>
          <a:lstStyle/>
          <a:p>
            <a:r>
              <a:rPr lang="ru-RU" dirty="0"/>
              <a:t>ПАРТНЕРЫ КОНСОРЦИУМА. ОТРАСЛЕВАЯ РАБОТА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003428"/>
            <a:ext cx="1547940" cy="1637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439228"/>
            <a:ext cx="2172003" cy="495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32" y="4496320"/>
            <a:ext cx="773247" cy="773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66" y="3283238"/>
            <a:ext cx="1568464" cy="665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32" y="3267041"/>
            <a:ext cx="1767440" cy="580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39" y="3262006"/>
            <a:ext cx="907933" cy="8797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07" y="4515050"/>
            <a:ext cx="1113139" cy="7513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9" y="4609368"/>
            <a:ext cx="1156739" cy="7321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11" y="4629760"/>
            <a:ext cx="695938" cy="754987"/>
          </a:xfrm>
          <a:prstGeom prst="rect">
            <a:avLst/>
          </a:prstGeom>
        </p:spPr>
      </p:pic>
      <p:pic>
        <p:nvPicPr>
          <p:cNvPr id="9220" name="Picture 4" descr="Просмотреть исходную картинк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765" y="4590110"/>
            <a:ext cx="582374" cy="7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616871"/>
            <a:ext cx="1252829" cy="461980"/>
          </a:xfrm>
          <a:prstGeom prst="rect">
            <a:avLst/>
          </a:prstGeom>
        </p:spPr>
      </p:pic>
      <p:pic>
        <p:nvPicPr>
          <p:cNvPr id="9222" name="Picture 6" descr="СТО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59" y="5682386"/>
            <a:ext cx="1938934" cy="3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31800" y="2951253"/>
            <a:ext cx="8108792" cy="0"/>
          </a:xfrm>
          <a:prstGeom prst="line">
            <a:avLst/>
          </a:prstGeom>
          <a:ln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79" y="1028963"/>
            <a:ext cx="1464915" cy="16765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06" y="1003428"/>
            <a:ext cx="1529433" cy="1704808"/>
          </a:xfrm>
          <a:prstGeom prst="rect">
            <a:avLst/>
          </a:prstGeom>
        </p:spPr>
      </p:pic>
      <p:pic>
        <p:nvPicPr>
          <p:cNvPr id="8194" name="Picture 2" descr="Просмотреть исходную картинку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30" y="5579007"/>
            <a:ext cx="1851270" cy="4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9251" y="2311400"/>
            <a:ext cx="4713816" cy="3437466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srgbClr val="005C27"/>
                </a:solidFill>
              </a:rPr>
              <a:t>Комплексное решение задач энергосбережения и коммерческого учета в промышленности и ЖКХ</a:t>
            </a:r>
            <a: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</a:br>
            <a: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Россия, 190020, г. Санкт-Петербург, </a:t>
            </a:r>
            <a: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наб. Обводного канала, 150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Тел. (812)	325-36-37, 325-36-38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  <a:t>e-mail: </a:t>
            </a:r>
            <a:r>
              <a:rPr lang="ru-RU" sz="1400" u="sng" kern="0" dirty="0">
                <a:solidFill>
                  <a:schemeClr val="bg2">
                    <a:lumMod val="50000"/>
                  </a:schemeClr>
                </a:solidFill>
              </a:rPr>
              <a:t>makarov@tem.spb.ru</a:t>
            </a:r>
            <a:r>
              <a:rPr lang="en-US" sz="1400" u="sng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1400" u="sng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u="sng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u="sng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u="sng" kern="0" dirty="0">
                <a:solidFill>
                  <a:srgbClr val="005C27"/>
                </a:solidFill>
              </a:rPr>
              <a:t>WWW.LOGIKA-CONSORTIUM.RU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kern="0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kern="0" dirty="0">
                <a:solidFill>
                  <a:srgbClr val="005C27"/>
                </a:solidFill>
                <a:latin typeface="FuturaDemiC" pitchFamily="82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2" name="Picture 20" descr="Просмотреть исходную картин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68" y="981810"/>
            <a:ext cx="5025228" cy="33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31786" y="85607"/>
            <a:ext cx="9362544" cy="84560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385723"/>
                </a:solidFill>
              </a:rPr>
              <a:t>ЭНЕРГОСБЕРЕЖЕНИЕ</a:t>
            </a:r>
            <a:r>
              <a:rPr lang="ru-RU" dirty="0"/>
              <a:t> – ПОТЕНЦИАЛ В РФ ОГРОМЕН </a:t>
            </a:r>
            <a:endParaRPr lang="ru-RU" u="none" dirty="0"/>
          </a:p>
        </p:txBody>
      </p:sp>
      <p:sp>
        <p:nvSpPr>
          <p:cNvPr id="13" name="TextBox 12"/>
          <p:cNvSpPr txBox="1"/>
          <p:nvPr/>
        </p:nvSpPr>
        <p:spPr>
          <a:xfrm>
            <a:off x="331786" y="5613948"/>
            <a:ext cx="8597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 подготовке текущего слайда была использована информация из Стратегии развития жилищно-коммунального хозяйства в Российской Федерации до 2020 года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1786" y="2865403"/>
            <a:ext cx="3591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Условия реализации потенциала: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</a:rPr>
              <a:t>приток инвестиций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ea typeface="Times New Roman" panose="02020603050405020304" pitchFamily="18" charset="0"/>
              </a:rPr>
              <a:t>применения наиболее эффективных технологий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1786" y="4929348"/>
            <a:ext cx="825103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3200" b="1" dirty="0">
                <a:solidFill>
                  <a:srgbClr val="385723"/>
                </a:solidFill>
              </a:rPr>
              <a:t>18% </a:t>
            </a:r>
            <a:r>
              <a:rPr lang="ru-RU" b="1" dirty="0">
                <a:solidFill>
                  <a:srgbClr val="385723"/>
                </a:solidFill>
              </a:rPr>
              <a:t>потенциал в бюджетном секторе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снижению энергопотребления в РФ 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31800" y="4333009"/>
            <a:ext cx="8322732" cy="0"/>
          </a:xfrm>
          <a:prstGeom prst="line">
            <a:avLst/>
          </a:prstGeom>
          <a:ln>
            <a:solidFill>
              <a:srgbClr val="005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1786" y="1813727"/>
            <a:ext cx="165734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6000" b="1" dirty="0">
                <a:solidFill>
                  <a:srgbClr val="C00000"/>
                </a:solidFill>
              </a:rPr>
              <a:t>40%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786" y="2092189"/>
            <a:ext cx="2640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a typeface="Times New Roman" panose="02020603050405020304" pitchFamily="18" charset="0"/>
              </a:rPr>
              <a:t>потенциал повышения эффективности в ЖКХ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31786" y="85607"/>
            <a:ext cx="9362544" cy="845607"/>
          </a:xfrm>
        </p:spPr>
        <p:txBody>
          <a:bodyPr>
            <a:noAutofit/>
          </a:bodyPr>
          <a:lstStyle/>
          <a:p>
            <a:r>
              <a:rPr lang="ru-RU" dirty="0"/>
              <a:t>ЭНЕРГОСБЕРЕЖЕНИЕ – ПРИМЕНЕНИЕ НДТ В СФЕРЕ ЖКХ В РФ</a:t>
            </a:r>
            <a:endParaRPr lang="ru-RU" u="none" dirty="0"/>
          </a:p>
        </p:txBody>
      </p:sp>
      <p:sp>
        <p:nvSpPr>
          <p:cNvPr id="13" name="TextBox 12"/>
          <p:cNvSpPr txBox="1"/>
          <p:nvPr/>
        </p:nvSpPr>
        <p:spPr>
          <a:xfrm>
            <a:off x="331785" y="5656812"/>
            <a:ext cx="8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 подготовке текущего слайда и частей предыдущего и следующего использована информация из Государственного Доклада о состоянии энергосбережения и повышения энергетической эффективности в РФ в 2014 году, Министерство энергетики РФ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07442582"/>
              </p:ext>
            </p:extLst>
          </p:nvPr>
        </p:nvGraphicFramePr>
        <p:xfrm>
          <a:off x="331784" y="931214"/>
          <a:ext cx="8312154" cy="4509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5815013" y="1099788"/>
            <a:ext cx="2828925" cy="2085975"/>
          </a:xfrm>
          <a:prstGeom prst="wedgeRect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ВСЕГО 11% !!!</a:t>
            </a:r>
          </a:p>
          <a:p>
            <a:pPr algn="ctr"/>
            <a:r>
              <a:rPr lang="ru-RU" sz="2000" b="1" dirty="0"/>
              <a:t>(а в 23 субъектах РФ доля внедрения автоматических ИТП составляет менее 1%)</a:t>
            </a:r>
          </a:p>
        </p:txBody>
      </p:sp>
    </p:spTree>
    <p:extLst>
      <p:ext uri="{BB962C8B-B14F-4D97-AF65-F5344CB8AC3E}">
        <p14:creationId xmlns:p14="http://schemas.microsoft.com/office/powerpoint/2010/main" val="32789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31786" y="85607"/>
            <a:ext cx="9362544" cy="84560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385723"/>
                </a:solidFill>
              </a:rPr>
              <a:t>ЭНЕРГОСБЕРЕЖЕНИЕ</a:t>
            </a:r>
            <a:r>
              <a:rPr lang="ru-RU" dirty="0"/>
              <a:t> – ГДЕ МОЖНО СЭКОНОМИТЬ? </a:t>
            </a:r>
            <a:endParaRPr lang="ru-RU" u="none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1786" y="4103680"/>
            <a:ext cx="5026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22222"/>
                </a:solidFill>
                <a:latin typeface="Open Sans" panose="020B0606030504020204" pitchFamily="34" charset="0"/>
              </a:rPr>
              <a:t>КАТАЛОГ ТЕХНИЧЕСКИХ РЕШЕНИЙ </a:t>
            </a:r>
            <a:r>
              <a:rPr lang="ru-RU" sz="1400" dirty="0">
                <a:solidFill>
                  <a:srgbClr val="222222"/>
                </a:solidFill>
                <a:latin typeface="Open Sans" panose="020B0606030504020204" pitchFamily="34" charset="0"/>
              </a:rPr>
              <a:t>и практических рекомендаций по энергосбережению и повышению энергетической эффективности зданий и сооружений </a:t>
            </a:r>
            <a:endParaRPr lang="ru-RU" sz="1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4" y="4103680"/>
            <a:ext cx="960675" cy="6804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370" y="4133783"/>
            <a:ext cx="947590" cy="6503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01" y="4109740"/>
            <a:ext cx="720810" cy="6984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32" y="5059784"/>
            <a:ext cx="704544" cy="80635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31786" y="5059784"/>
            <a:ext cx="56546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22222"/>
                </a:solidFill>
                <a:latin typeface="Open Sans" panose="020B0606030504020204" pitchFamily="34" charset="0"/>
              </a:rPr>
              <a:t>СПРАВОЧНИК по реализации энергосберегающих мероприятий </a:t>
            </a:r>
            <a:r>
              <a:rPr lang="ru-RU" sz="1400" dirty="0">
                <a:solidFill>
                  <a:srgbClr val="222222"/>
                </a:solidFill>
                <a:latin typeface="Open Sans" panose="020B0606030504020204" pitchFamily="34" charset="0"/>
              </a:rPr>
              <a:t>с привлечением внебюджетных источников финансирования  посредством </a:t>
            </a:r>
            <a:r>
              <a:rPr lang="ru-RU" sz="1400" dirty="0" err="1">
                <a:solidFill>
                  <a:srgbClr val="222222"/>
                </a:solidFill>
                <a:latin typeface="Open Sans" panose="020B0606030504020204" pitchFamily="34" charset="0"/>
              </a:rPr>
              <a:t>энергосервисных</a:t>
            </a:r>
            <a:r>
              <a:rPr lang="ru-RU" sz="1400" dirty="0">
                <a:solidFill>
                  <a:srgbClr val="222222"/>
                </a:solidFill>
                <a:latin typeface="Open Sans" panose="020B0606030504020204" pitchFamily="34" charset="0"/>
              </a:rPr>
              <a:t> контрактов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160978"/>
              </p:ext>
            </p:extLst>
          </p:nvPr>
        </p:nvGraphicFramePr>
        <p:xfrm>
          <a:off x="331786" y="1131876"/>
          <a:ext cx="8469315" cy="23850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23105">
                  <a:extLst>
                    <a:ext uri="{9D8B030D-6E8A-4147-A177-3AD203B41FA5}">
                      <a16:colId xmlns="" xmlns:a16="http://schemas.microsoft.com/office/drawing/2014/main" val="1232180046"/>
                    </a:ext>
                  </a:extLst>
                </a:gridCol>
                <a:gridCol w="2823105">
                  <a:extLst>
                    <a:ext uri="{9D8B030D-6E8A-4147-A177-3AD203B41FA5}">
                      <a16:colId xmlns="" xmlns:a16="http://schemas.microsoft.com/office/drawing/2014/main" val="3180690464"/>
                    </a:ext>
                  </a:extLst>
                </a:gridCol>
                <a:gridCol w="2823105">
                  <a:extLst>
                    <a:ext uri="{9D8B030D-6E8A-4147-A177-3AD203B41FA5}">
                      <a16:colId xmlns="" xmlns:a16="http://schemas.microsoft.com/office/drawing/2014/main" val="1838149770"/>
                    </a:ext>
                  </a:extLst>
                </a:gridCol>
              </a:tblGrid>
              <a:tr h="1118264">
                <a:tc>
                  <a:txBody>
                    <a:bodyPr/>
                    <a:lstStyle/>
                    <a:p>
                      <a:r>
                        <a:rPr lang="ru-RU" baseline="0" dirty="0"/>
                        <a:t>1. Использование энергии воды, ветра, земли, солнца</a:t>
                      </a:r>
                      <a:endParaRPr lang="ru-RU" dirty="0"/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2. Замена устаревших осветительных</a:t>
                      </a:r>
                      <a:r>
                        <a:rPr lang="ru-RU" baseline="0" dirty="0"/>
                        <a:t> приборов</a:t>
                      </a:r>
                      <a:endParaRPr lang="ru-RU" dirty="0"/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3. Установка энергосберегающего</a:t>
                      </a:r>
                      <a:r>
                        <a:rPr lang="ru-RU" baseline="0" dirty="0"/>
                        <a:t> сантехнического оборудования</a:t>
                      </a:r>
                      <a:endParaRPr lang="ru-RU" dirty="0"/>
                    </a:p>
                  </a:txBody>
                  <a:tcPr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2297229"/>
                  </a:ext>
                </a:extLst>
              </a:tr>
              <a:tr h="1196311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4. Теплоизоляция и герметизация</a:t>
                      </a:r>
                      <a:r>
                        <a:rPr lang="ru-RU" b="1" baseline="0" dirty="0">
                          <a:solidFill>
                            <a:schemeClr val="bg1"/>
                          </a:solidFill>
                        </a:rPr>
                        <a:t> труб, конструкций, перекрытий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5. Установка ИТП с системой погодного регулирования</a:t>
                      </a:r>
                    </a:p>
                  </a:txBody>
                  <a:tcP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6. Замена кухонного энергоемкого</a:t>
                      </a:r>
                      <a:r>
                        <a:rPr lang="ru-RU" b="1" baseline="0" dirty="0">
                          <a:solidFill>
                            <a:schemeClr val="bg1"/>
                          </a:solidFill>
                        </a:rPr>
                        <a:t> оборудования столовых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678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4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673396"/>
              </p:ext>
            </p:extLst>
          </p:nvPr>
        </p:nvGraphicFramePr>
        <p:xfrm>
          <a:off x="431801" y="787400"/>
          <a:ext cx="8282992" cy="510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6" name="Image" r:id="rId3" imgW="11390400" imgH="7022160" progId="Photoshop.Image.13">
                  <p:embed/>
                </p:oleObj>
              </mc:Choice>
              <mc:Fallback>
                <p:oleObj name="Image" r:id="rId3" imgW="11390400" imgH="7022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1" y="787400"/>
                        <a:ext cx="8282992" cy="5106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8" y="85680"/>
            <a:ext cx="8362950" cy="845607"/>
          </a:xfrm>
        </p:spPr>
        <p:txBody>
          <a:bodyPr/>
          <a:lstStyle/>
          <a:p>
            <a:r>
              <a:rPr lang="ru-RU" dirty="0"/>
              <a:t>ЭНЕРГОСБЕРЕЖЕНИЕ В ТЕПЛОСНАБЖЕНИИ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0425" y="3324980"/>
            <a:ext cx="5135554" cy="137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Теплоснабжение: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всех коммунальных платежей 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объемом в 2,1% ВВП (ЖКХ – 6%)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425" y="4830042"/>
            <a:ext cx="79295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52% </a:t>
            </a:r>
            <a:r>
              <a:rPr lang="ru-RU" dirty="0">
                <a:solidFill>
                  <a:schemeClr val="bg1"/>
                </a:solidFill>
              </a:rPr>
              <a:t>удельный вес </a:t>
            </a:r>
            <a:r>
              <a:rPr lang="ru-RU" b="1" dirty="0">
                <a:solidFill>
                  <a:schemeClr val="bg1"/>
                </a:solidFill>
              </a:rPr>
              <a:t>потребляемой тепловой энергии в МКД </a:t>
            </a:r>
            <a:r>
              <a:rPr lang="ru-RU" dirty="0">
                <a:solidFill>
                  <a:schemeClr val="bg1"/>
                </a:solidFill>
              </a:rPr>
              <a:t>к общему объему произведенных тепловых ресурсов в стране</a:t>
            </a:r>
          </a:p>
        </p:txBody>
      </p:sp>
    </p:spTree>
    <p:extLst>
      <p:ext uri="{BB962C8B-B14F-4D97-AF65-F5344CB8AC3E}">
        <p14:creationId xmlns:p14="http://schemas.microsoft.com/office/powerpoint/2010/main" val="8732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2" y="16934"/>
            <a:ext cx="8362950" cy="845607"/>
          </a:xfrm>
        </p:spPr>
        <p:txBody>
          <a:bodyPr>
            <a:normAutofit/>
          </a:bodyPr>
          <a:lstStyle/>
          <a:p>
            <a:r>
              <a:rPr lang="ru-RU" sz="2000" u="none" cap="all" dirty="0">
                <a:solidFill>
                  <a:srgbClr val="005C27"/>
                </a:solidFill>
              </a:rPr>
              <a:t>ПОТЕНЦИАЛ ЭНЕРГОСБЕРЕЖЕНИЯ В ТЕПЛОСНАБЖЕНИИ</a:t>
            </a:r>
            <a:endParaRPr lang="ru-RU" sz="2200" u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40" y="1498745"/>
            <a:ext cx="6752673" cy="45745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0202" y="862541"/>
            <a:ext cx="936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NotoSans"/>
              </a:rPr>
              <a:t>График соотношения фактических и расчетных температур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65" y="3327399"/>
            <a:ext cx="500510" cy="5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19814</TotalTime>
  <Words>1297</Words>
  <Application>Microsoft Office PowerPoint</Application>
  <PresentationFormat>Экран (4:3)</PresentationFormat>
  <Paragraphs>248</Paragraphs>
  <Slides>47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Arail</vt:lpstr>
      <vt:lpstr>Arial</vt:lpstr>
      <vt:lpstr>Calibri</vt:lpstr>
      <vt:lpstr>Calibri Light</vt:lpstr>
      <vt:lpstr>FuturaDemiC</vt:lpstr>
      <vt:lpstr>NotoSans</vt:lpstr>
      <vt:lpstr>Open Sans</vt:lpstr>
      <vt:lpstr>Tahoma</vt:lpstr>
      <vt:lpstr>Times New Roman</vt:lpstr>
      <vt:lpstr>Wingdings</vt:lpstr>
      <vt:lpstr>Тема Office</vt:lpstr>
      <vt:lpstr>Image</vt:lpstr>
      <vt:lpstr>Презентация PowerPoint</vt:lpstr>
      <vt:lpstr>СВОЕВРЕМЕННОСТЬ ПРОЕКТОВ ЭНЕРГОСБЕРЕЖЕНИЯ  И КЛЮЧЕВЫЕ АСПЕКТЫ ИХ ПРАКТИЧЕСКОЙ РЕАЛИЗАЦИИ</vt:lpstr>
      <vt:lpstr>ЭНЕРГОСБЕРЕЖЕНИЕ – ЗАДАЧА ГОСУДАРСТВЕННОЙ ВАЖНОСТИ </vt:lpstr>
      <vt:lpstr>ЭНЕРГОСБЕРЕЖЕНИЕ – МИРОВОЙ ОПЫТ / РЕЙТИНГ СТРАН </vt:lpstr>
      <vt:lpstr>ЭНЕРГОСБЕРЕЖЕНИЕ – ПОТЕНЦИАЛ В РФ ОГРОМЕН </vt:lpstr>
      <vt:lpstr>ЭНЕРГОСБЕРЕЖЕНИЕ – ПРИМЕНЕНИЕ НДТ В СФЕРЕ ЖКХ В РФ</vt:lpstr>
      <vt:lpstr>ЭНЕРГОСБЕРЕЖЕНИЕ – ГДЕ МОЖНО СЭКОНОМИТЬ? </vt:lpstr>
      <vt:lpstr>ЭНЕРГОСБЕРЕЖЕНИЕ В ТЕПЛОСНАБЖЕНИИ</vt:lpstr>
      <vt:lpstr>ПОТЕНЦИАЛ ЭНЕРГОСБЕРЕЖЕНИЯ В ТЕПЛОСНАБЖЕНИИ</vt:lpstr>
      <vt:lpstr>КОМПЛЕКСНЫЙ ПОДХОД К ЭНЕРГОСБЕРЕЖЕНИЮ</vt:lpstr>
      <vt:lpstr>КОМПЛЕКСНЫЙ ПОДХОД К ЭНЕРГОСБЕРЕЖЕНИЮ</vt:lpstr>
      <vt:lpstr>УСТАНОВКА ИТП С СИСТЕМОЙ ПОГОДНОГО РЕГУЛИРОВАНИЯ </vt:lpstr>
      <vt:lpstr>КОМПЛЕКСНЫЙ ПОДХОД К ЭНЕРГОСБЕРЕЖЕНИЮ</vt:lpstr>
      <vt:lpstr>КАК СДЕЛАТЬ КОМПЛЕКСНЫЙ ПРОЕКТ ПРОСТЫМ?</vt:lpstr>
      <vt:lpstr>АЛЬБОМ ТИПОВЫХ ПРОЕКТНЫХ РЕШЕНИЙ </vt:lpstr>
      <vt:lpstr>АЛЬБОМ ТИПОВЫХ ПРОЕКТНЫХ РЕШЕНИЙ </vt:lpstr>
      <vt:lpstr>ЭФФЕКТИВНЫЕ ПРОЕКТЫ ГОТОВЫ К РЕАЛИЗАЦИИ </vt:lpstr>
      <vt:lpstr>ПРИМЕРЫ ПРАКТИЧЕСКОЙ РЕАЛИЗАЦИИ КОМПЛЕКСНЫХ ПРОЕКТОВ ЭНЕРГОСБЕРЕЖЕНИЯ КОНСОРЦИУМОМ ЛОГИКА-ТЕПЛОЭНЕРГОМОНТАЖ</vt:lpstr>
      <vt:lpstr>КОМПЛЕКСНЫЙ ПОДХОД К ЭНЕРГОСБЕРЕЖЕНИЮ</vt:lpstr>
      <vt:lpstr>ОПЫТ РЕАЛИЗАЦИИ КОМПЛЕКСНЫХ РЕШЕНИЙ</vt:lpstr>
      <vt:lpstr>ПРИМЕР КОМПЛЕКСНОГО ПРОЕКТА ЭНЕРГОСБЕРЕЖЕНИЯ 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БТП «ТЭМ АИТП» </vt:lpstr>
      <vt:lpstr> </vt:lpstr>
      <vt:lpstr> </vt:lpstr>
      <vt:lpstr>О КОНСОРЦИУМЕ ЛОГИКА-ТЕПЛОЭНЕРГОМОНТАЖ  С  ТОЧКИ ЗРЕНИЯ АДАПТАЦИИ СТРУКТУРЫ К РЕАЛИЗАЦИИ КОМПЛЕКСНЫХ ПРОЕКТОВ ЭНЕРГОСБЕРЕЖЕНИЯ </vt:lpstr>
      <vt:lpstr>Консорциум ЛОГИКА-ТЕПЛОЭНЕРГОМОНТАЖ</vt:lpstr>
      <vt:lpstr>Консорциум ЛОГИКА-ТЕПЛОЭНЕРГОМОНТАЖ</vt:lpstr>
      <vt:lpstr>Консорциум ЛОГИКА-ТЕПЛОЭНЕРГОМОНТАЖ</vt:lpstr>
      <vt:lpstr>Консорциум ЛОГИКА-ТЕПЛОЭНЕРГОМОНТАЖ</vt:lpstr>
      <vt:lpstr>Консорциум ЛОГИКА-ТЕПЛОЭНЕРГОМОНТАЖ</vt:lpstr>
      <vt:lpstr>Консорциум ЛОГИКА-ТЕПЛОЭНЕРГОМОНТАЖ</vt:lpstr>
      <vt:lpstr>Консорциум ЛОГИКА-ТЕПЛОЭНЕРГОМОНТАЖ</vt:lpstr>
      <vt:lpstr>Консорциум ЛОГИКА-ТЕПЛОЭНЕРГОМОНТАЖ</vt:lpstr>
      <vt:lpstr>КОМПЛЕКСНЫЙ ПОДХОД К ЭНЕРГОСБЕРЕЖЕНИЮ</vt:lpstr>
      <vt:lpstr>ГЕНЕРАЛЬНЫЙ ДИРЕКТОР КОНСОРЦИУМА</vt:lpstr>
      <vt:lpstr>ПАРТНЕРЫ КОНСОРЦИУМА. ОТРАСЛЕВАЯ РАБОТА</vt:lpstr>
      <vt:lpstr>Комплексное решение задач энергосбережения и коммерческого учета в промышленности и ЖКХ  Россия, 190020, г. Санкт-Петербург,  наб. Обводного канала, 150  Тел. (812) 325-36-37, 325-36-38  e-mail: makarov@tem.spb.ru   WWW.LOGIKA-CONSORTIUM.RU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Энергосбережение  при внедрении систем автоматизированного учета тепловой энергии и погодного регулирования  (на примере реализации контракта реформы ЖКХ в г. Чебоксары)</dc:title>
  <dc:creator>Суворов Сергей Андреевич</dc:creator>
  <cp:lastModifiedBy>Макаров Владислав Николаевич</cp:lastModifiedBy>
  <cp:revision>649</cp:revision>
  <cp:lastPrinted>2016-04-28T18:59:07Z</cp:lastPrinted>
  <dcterms:created xsi:type="dcterms:W3CDTF">2015-09-01T07:05:48Z</dcterms:created>
  <dcterms:modified xsi:type="dcterms:W3CDTF">2016-04-28T22:25:31Z</dcterms:modified>
</cp:coreProperties>
</file>