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18" r:id="rId2"/>
    <p:sldId id="356" r:id="rId3"/>
    <p:sldId id="293" r:id="rId4"/>
    <p:sldId id="327" r:id="rId5"/>
    <p:sldId id="328" r:id="rId6"/>
    <p:sldId id="330" r:id="rId7"/>
    <p:sldId id="331" r:id="rId8"/>
    <p:sldId id="329" r:id="rId9"/>
    <p:sldId id="332" r:id="rId10"/>
    <p:sldId id="334" r:id="rId11"/>
    <p:sldId id="335" r:id="rId12"/>
    <p:sldId id="336" r:id="rId13"/>
    <p:sldId id="337" r:id="rId14"/>
    <p:sldId id="338" r:id="rId15"/>
    <p:sldId id="341" r:id="rId16"/>
    <p:sldId id="342" r:id="rId17"/>
    <p:sldId id="343" r:id="rId18"/>
    <p:sldId id="344" r:id="rId19"/>
    <p:sldId id="345" r:id="rId20"/>
    <p:sldId id="348" r:id="rId21"/>
    <p:sldId id="354" r:id="rId22"/>
    <p:sldId id="349" r:id="rId23"/>
    <p:sldId id="326" r:id="rId24"/>
  </p:sldIdLst>
  <p:sldSz cx="9144000" cy="6858000" type="screen4x3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5" userDrawn="1">
          <p15:clr>
            <a:srgbClr val="A4A3A4"/>
          </p15:clr>
        </p15:guide>
        <p15:guide id="2" pos="2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27"/>
    <a:srgbClr val="2C5332"/>
    <a:srgbClr val="666633"/>
    <a:srgbClr val="1448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 autoAdjust="0"/>
  </p:normalViewPr>
  <p:slideViewPr>
    <p:cSldViewPr snapToGrid="0" showGuides="1">
      <p:cViewPr varScale="1">
        <p:scale>
          <a:sx n="116" d="100"/>
          <a:sy n="116" d="100"/>
        </p:scale>
        <p:origin x="1446" y="108"/>
      </p:cViewPr>
      <p:guideLst>
        <p:guide orient="horz" pos="935"/>
        <p:guide pos="2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394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97882-D3D8-4809-A2E4-0171615CBC8D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06956-1282-4316-AE2E-CCD078111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097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49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7066" y="183357"/>
            <a:ext cx="8362950" cy="845607"/>
          </a:xfrm>
        </p:spPr>
        <p:txBody>
          <a:bodyPr>
            <a:normAutofit/>
          </a:bodyPr>
          <a:lstStyle>
            <a:lvl1pPr>
              <a:defRPr sz="2000" b="1" u="none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4625"/>
            <a:ext cx="8362950" cy="4351338"/>
          </a:xfrm>
        </p:spPr>
        <p:txBody>
          <a:bodyPr/>
          <a:lstStyle>
            <a:lvl1pPr marL="228600" indent="-228600">
              <a:buClr>
                <a:srgbClr val="C00000"/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C00000"/>
              </a:buCl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C00000"/>
              </a:buCl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C00000"/>
              </a:buCl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73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048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988984" y="3556000"/>
            <a:ext cx="3604681" cy="508000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2C53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0780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8A8E6-8778-4261-BA5B-544D352713C4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8665C-723A-4FDD-BBF1-3BE53EEC0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73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png"/><Relationship Id="rId4" Type="http://schemas.openxmlformats.org/officeDocument/2006/relationships/image" Target="../media/image14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.png"/><Relationship Id="rId4" Type="http://schemas.openxmlformats.org/officeDocument/2006/relationships/image" Target="../media/image16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55534" y="2929465"/>
            <a:ext cx="4732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cap="all" dirty="0">
                <a:solidFill>
                  <a:srgbClr val="005C27"/>
                </a:solidFill>
                <a:latin typeface="Arail"/>
              </a:rPr>
              <a:t>Переход к БТП </a:t>
            </a:r>
            <a:r>
              <a:rPr lang="ru-RU" sz="2400" cap="all" dirty="0" smtClean="0">
                <a:solidFill>
                  <a:srgbClr val="005C27"/>
                </a:solidFill>
                <a:latin typeface="Arail"/>
              </a:rPr>
              <a:t>– </a:t>
            </a:r>
            <a:br>
              <a:rPr lang="ru-RU" sz="2400" cap="all" dirty="0" smtClean="0">
                <a:solidFill>
                  <a:srgbClr val="005C27"/>
                </a:solidFill>
                <a:latin typeface="Arail"/>
              </a:rPr>
            </a:br>
            <a:r>
              <a:rPr lang="ru-RU" sz="2400" cap="all" dirty="0" smtClean="0">
                <a:solidFill>
                  <a:srgbClr val="005C27"/>
                </a:solidFill>
                <a:latin typeface="Arail"/>
              </a:rPr>
              <a:t>современная </a:t>
            </a:r>
            <a:r>
              <a:rPr lang="ru-RU" sz="2400" cap="all" dirty="0">
                <a:solidFill>
                  <a:srgbClr val="005C27"/>
                </a:solidFill>
                <a:latin typeface="Arail"/>
              </a:rPr>
              <a:t>тенденция </a:t>
            </a:r>
            <a:endParaRPr lang="en-US" sz="2400" cap="all" dirty="0" smtClean="0">
              <a:solidFill>
                <a:srgbClr val="005C27"/>
              </a:solidFill>
              <a:latin typeface="Arail"/>
            </a:endParaRPr>
          </a:p>
          <a:p>
            <a:pPr algn="r"/>
            <a:r>
              <a:rPr lang="ru-RU" sz="2400" cap="all" dirty="0" smtClean="0">
                <a:solidFill>
                  <a:srgbClr val="005C27"/>
                </a:solidFill>
                <a:latin typeface="Arail"/>
              </a:rPr>
              <a:t>в </a:t>
            </a:r>
            <a:r>
              <a:rPr lang="ru-RU" sz="2400" cap="all" dirty="0">
                <a:solidFill>
                  <a:srgbClr val="005C27"/>
                </a:solidFill>
                <a:latin typeface="Arail"/>
              </a:rPr>
              <a:t>российском теплоснабжении</a:t>
            </a:r>
            <a:endParaRPr lang="ru-RU" sz="2400" dirty="0">
              <a:solidFill>
                <a:srgbClr val="2C5332"/>
              </a:solidFill>
              <a:latin typeface="Arail"/>
            </a:endParaRPr>
          </a:p>
        </p:txBody>
      </p:sp>
    </p:spTree>
    <p:extLst>
      <p:ext uri="{BB962C8B-B14F-4D97-AF65-F5344CB8AC3E}">
        <p14:creationId xmlns:p14="http://schemas.microsoft.com/office/powerpoint/2010/main" val="361741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2" y="225692"/>
            <a:ext cx="8362950" cy="976575"/>
          </a:xfrm>
        </p:spPr>
        <p:txBody>
          <a:bodyPr>
            <a:noAutofit/>
          </a:bodyPr>
          <a:lstStyle/>
          <a:p>
            <a:pPr algn="ctr"/>
            <a:r>
              <a:rPr lang="ru-RU" cap="all" dirty="0">
                <a:solidFill>
                  <a:srgbClr val="005C27"/>
                </a:solidFill>
              </a:rPr>
              <a:t>Автоматическое регулирование в элеваторной схеме присоединения</a:t>
            </a:r>
            <a:r>
              <a:rPr lang="ru-RU" sz="2000" b="0" u="none" cap="all" dirty="0">
                <a:solidFill>
                  <a:srgbClr val="005C27"/>
                </a:solidFill>
                <a:latin typeface="FuturaDemiC" pitchFamily="82" charset="0"/>
              </a:rPr>
              <a:t/>
            </a:r>
            <a:br>
              <a:rPr lang="ru-RU" sz="2000" b="0" u="none" cap="all" dirty="0">
                <a:solidFill>
                  <a:srgbClr val="005C27"/>
                </a:solidFill>
                <a:latin typeface="FuturaDemiC" pitchFamily="82" charset="0"/>
              </a:rPr>
            </a:br>
            <a:endParaRPr lang="ru-RU" u="none" dirty="0"/>
          </a:p>
        </p:txBody>
      </p:sp>
      <p:pic>
        <p:nvPicPr>
          <p:cNvPr id="5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55" y="1240630"/>
            <a:ext cx="6878900" cy="4351867"/>
          </a:xfrm>
        </p:spPr>
      </p:pic>
      <p:sp>
        <p:nvSpPr>
          <p:cNvPr id="4" name="Прямоугольник 3"/>
          <p:cNvSpPr/>
          <p:nvPr/>
        </p:nvSpPr>
        <p:spPr>
          <a:xfrm>
            <a:off x="1095855" y="1240630"/>
            <a:ext cx="76200" cy="4351867"/>
          </a:xfrm>
          <a:prstGeom prst="rect">
            <a:avLst/>
          </a:prstGeom>
          <a:solidFill>
            <a:srgbClr val="005C2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83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1" y="293428"/>
            <a:ext cx="8362950" cy="8456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cap="all" dirty="0">
                <a:solidFill>
                  <a:srgbClr val="005C27"/>
                </a:solidFill>
              </a:rPr>
              <a:t>Автоматическое регулирование в элеваторной схеме присоединения</a:t>
            </a:r>
            <a:r>
              <a:rPr lang="ru-RU" sz="2000" b="0" cap="all" dirty="0">
                <a:solidFill>
                  <a:srgbClr val="005C27"/>
                </a:solidFill>
                <a:latin typeface="FuturaDemiC" pitchFamily="82" charset="0"/>
              </a:rPr>
              <a:t/>
            </a:r>
            <a:br>
              <a:rPr lang="ru-RU" sz="2000" b="0" cap="all" dirty="0">
                <a:solidFill>
                  <a:srgbClr val="005C27"/>
                </a:solidFill>
                <a:latin typeface="FuturaDemiC" pitchFamily="82" charset="0"/>
              </a:rPr>
            </a:br>
            <a:endParaRPr lang="ru-RU" sz="2200" dirty="0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39" y="1241143"/>
            <a:ext cx="6877002" cy="435186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91139" y="1241144"/>
            <a:ext cx="76200" cy="4351867"/>
          </a:xfrm>
          <a:prstGeom prst="rect">
            <a:avLst/>
          </a:prstGeom>
          <a:solidFill>
            <a:srgbClr val="005C2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14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198" y="284960"/>
            <a:ext cx="8362950" cy="8456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u="none" cap="all" dirty="0">
                <a:solidFill>
                  <a:srgbClr val="005C27"/>
                </a:solidFill>
              </a:rPr>
              <a:t>Автоматическое регулирование в элеваторной схеме присоединения</a:t>
            </a:r>
            <a:r>
              <a:rPr lang="ru-RU" sz="2000" b="0" cap="all" dirty="0">
                <a:solidFill>
                  <a:srgbClr val="005C27"/>
                </a:solidFill>
                <a:latin typeface="FuturaDemiC" pitchFamily="82" charset="0"/>
              </a:rPr>
              <a:t/>
            </a:r>
            <a:br>
              <a:rPr lang="ru-RU" sz="2000" b="0" cap="all" dirty="0">
                <a:solidFill>
                  <a:srgbClr val="005C27"/>
                </a:solidFill>
                <a:latin typeface="FuturaDemiC" pitchFamily="82" charset="0"/>
              </a:rPr>
            </a:br>
            <a:endParaRPr lang="ru-RU" sz="2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00510" y="1485371"/>
            <a:ext cx="6772972" cy="380932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10" y="1487934"/>
            <a:ext cx="6772972" cy="38067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07" y="1855724"/>
            <a:ext cx="1014986" cy="30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668" y="14024"/>
            <a:ext cx="8362950" cy="845607"/>
          </a:xfrm>
        </p:spPr>
        <p:txBody>
          <a:bodyPr>
            <a:noAutofit/>
          </a:bodyPr>
          <a:lstStyle/>
          <a:p>
            <a:r>
              <a:rPr lang="ru-RU" sz="2000" u="none" cap="all" dirty="0">
                <a:solidFill>
                  <a:srgbClr val="005C27"/>
                </a:solidFill>
              </a:rPr>
              <a:t>Автоматическое регулирование в элеваторной схеме</a:t>
            </a:r>
            <a:endParaRPr lang="ru-RU" sz="2000" u="none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668" y="792691"/>
            <a:ext cx="8362950" cy="47868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5C27"/>
                </a:solidFill>
              </a:rPr>
              <a:t>Функция регулирования осуществляется: </a:t>
            </a:r>
            <a:endParaRPr lang="en-US" dirty="0" smtClean="0">
              <a:solidFill>
                <a:srgbClr val="005C27"/>
              </a:solidFill>
            </a:endParaRPr>
          </a:p>
          <a:p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путем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изменения выходного сечения рабочего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сопла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(регулирующий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гидроэлеватор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путем изменения напора перед элеватором с помощью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автоматического регулирующего клапана (малоэффективно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FuturaDemiC" pitchFamily="8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005C27"/>
                </a:solidFill>
              </a:rPr>
              <a:t>При этом следует учитывать, что напор перед элеватором всегда должен быть не ниже минимально необходимого для его нормальной работы</a:t>
            </a:r>
            <a:br>
              <a:rPr lang="ru-RU" dirty="0">
                <a:solidFill>
                  <a:srgbClr val="005C27"/>
                </a:solidFill>
              </a:rPr>
            </a:br>
            <a:r>
              <a:rPr lang="ru-RU" dirty="0" smtClean="0">
                <a:solidFill>
                  <a:srgbClr val="005C27"/>
                </a:solidFill>
              </a:rPr>
              <a:t>H=1,4H0(1+u)2</a:t>
            </a:r>
            <a:endParaRPr lang="en-US" dirty="0" smtClean="0">
              <a:solidFill>
                <a:srgbClr val="005C27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диапазон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регулирования ограничен (70-100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%)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требует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достаточно большого и стабильного перепада давления на вводе 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расход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теплоносителя в системе отопления может изменяться при работе системы автоматического регулирования. 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600" dirty="0" smtClean="0">
                <a:solidFill>
                  <a:srgbClr val="005C27"/>
                </a:solidFill>
                <a:latin typeface="FuturaDemiC" pitchFamily="82" charset="0"/>
              </a:rPr>
              <a:t/>
            </a:r>
            <a:br>
              <a:rPr lang="ru-RU" sz="1600" dirty="0" smtClean="0">
                <a:solidFill>
                  <a:srgbClr val="005C27"/>
                </a:solidFill>
                <a:latin typeface="FuturaDemiC" pitchFamily="82" charset="0"/>
              </a:rPr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7449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633" y="291040"/>
            <a:ext cx="8362950" cy="8456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u="none" cap="all" dirty="0">
                <a:solidFill>
                  <a:srgbClr val="005C27"/>
                </a:solidFill>
              </a:rPr>
              <a:t>Автоматическое регулирование в схеме присоединения со смесительным насосом</a:t>
            </a:r>
            <a:r>
              <a:rPr lang="ru-RU" sz="2000" b="0" cap="all" dirty="0">
                <a:solidFill>
                  <a:srgbClr val="005C27"/>
                </a:solidFill>
                <a:latin typeface="FuturaDemiC" pitchFamily="82" charset="0"/>
              </a:rPr>
              <a:t/>
            </a:r>
            <a:br>
              <a:rPr lang="ru-RU" sz="2000" b="0" cap="all" dirty="0">
                <a:solidFill>
                  <a:srgbClr val="005C27"/>
                </a:solidFill>
                <a:latin typeface="FuturaDemiC" pitchFamily="82" charset="0"/>
              </a:rPr>
            </a:br>
            <a:endParaRPr lang="ru-RU" sz="2200" dirty="0"/>
          </a:p>
        </p:txBody>
      </p:sp>
      <p:graphicFrame>
        <p:nvGraphicFramePr>
          <p:cNvPr id="4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3590543"/>
              </p:ext>
            </p:extLst>
          </p:nvPr>
        </p:nvGraphicFramePr>
        <p:xfrm>
          <a:off x="1058269" y="1484313"/>
          <a:ext cx="7008350" cy="3810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AutoCAD Drawing" r:id="rId3" imgW="8782050" imgH="5172075" progId="">
                  <p:embed/>
                </p:oleObj>
              </mc:Choice>
              <mc:Fallback>
                <p:oleObj name="AutoCAD Drawing" r:id="rId3" imgW="8782050" imgH="517207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8269" y="1484313"/>
                        <a:ext cx="7008350" cy="381037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58269" y="1485371"/>
            <a:ext cx="7008349" cy="380932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40" y="1999657"/>
            <a:ext cx="1014986" cy="30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1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0" y="166423"/>
            <a:ext cx="8362950" cy="8456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u="none" cap="all" dirty="0" smtClean="0">
                <a:solidFill>
                  <a:srgbClr val="2C5332"/>
                </a:solidFill>
              </a:rPr>
              <a:t>автоматического </a:t>
            </a:r>
            <a:r>
              <a:rPr lang="ru-RU" sz="2000" u="none" cap="all" dirty="0" smtClean="0">
                <a:solidFill>
                  <a:srgbClr val="2C5332"/>
                </a:solidFill>
              </a:rPr>
              <a:t>регулирования системы </a:t>
            </a:r>
            <a:r>
              <a:rPr lang="ru-RU" sz="2000" u="none" cap="all" dirty="0">
                <a:solidFill>
                  <a:srgbClr val="2C5332"/>
                </a:solidFill>
              </a:rPr>
              <a:t>отопления </a:t>
            </a:r>
            <a:r>
              <a:rPr lang="ru-RU" sz="2000" u="none" cap="all" dirty="0" smtClean="0">
                <a:solidFill>
                  <a:srgbClr val="2C5332"/>
                </a:solidFill>
              </a:rPr>
              <a:t>с циркуляционным </a:t>
            </a:r>
            <a:r>
              <a:rPr lang="ru-RU" sz="2000" u="none" cap="all" dirty="0" smtClean="0">
                <a:solidFill>
                  <a:srgbClr val="2C5332"/>
                </a:solidFill>
              </a:rPr>
              <a:t>насосом.</a:t>
            </a:r>
            <a:r>
              <a:rPr lang="ru-RU" sz="2000" b="0" cap="all" dirty="0">
                <a:solidFill>
                  <a:srgbClr val="005C27"/>
                </a:solidFill>
                <a:latin typeface="FuturaDemiC" pitchFamily="82" charset="0"/>
              </a:rPr>
              <a:t/>
            </a:r>
            <a:br>
              <a:rPr lang="ru-RU" sz="2000" b="0" cap="all" dirty="0">
                <a:solidFill>
                  <a:srgbClr val="005C27"/>
                </a:solidFill>
                <a:latin typeface="FuturaDemiC" pitchFamily="82" charset="0"/>
              </a:rPr>
            </a:br>
            <a:endParaRPr lang="ru-RU" sz="22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1145" y="1242756"/>
            <a:ext cx="6711292" cy="435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091144" y="1242756"/>
            <a:ext cx="76200" cy="4351867"/>
          </a:xfrm>
          <a:prstGeom prst="rect">
            <a:avLst/>
          </a:prstGeom>
          <a:solidFill>
            <a:srgbClr val="005C2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42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665" y="157956"/>
            <a:ext cx="8362950" cy="845607"/>
          </a:xfrm>
        </p:spPr>
        <p:txBody>
          <a:bodyPr>
            <a:noAutofit/>
          </a:bodyPr>
          <a:lstStyle/>
          <a:p>
            <a:pPr algn="ctr"/>
            <a:r>
              <a:rPr lang="ru-RU" sz="2000" u="none" cap="all" dirty="0">
                <a:solidFill>
                  <a:srgbClr val="005C27"/>
                </a:solidFill>
              </a:rPr>
              <a:t>Автоматическое регулирование в схеме </a:t>
            </a:r>
            <a:br>
              <a:rPr lang="ru-RU" sz="2000" u="none" cap="all" dirty="0">
                <a:solidFill>
                  <a:srgbClr val="005C27"/>
                </a:solidFill>
              </a:rPr>
            </a:br>
            <a:r>
              <a:rPr lang="ru-RU" sz="2000" u="none" cap="all" dirty="0">
                <a:solidFill>
                  <a:srgbClr val="005C27"/>
                </a:solidFill>
              </a:rPr>
              <a:t>со смесительным насосом</a:t>
            </a:r>
            <a:endParaRPr lang="ru-RU" sz="2000" u="none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665" y="1139825"/>
            <a:ext cx="7924802" cy="407564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расход теплоносителя в системе отопления может изменяться при работе устройства автоматического регулирования, т.к. регулирующий клапан изменяет не только температуру теплоносителя, подаваемого в систему отопления, но и его расход. 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для корректировки величины расхода теплоносителя в системе отопления можно ввести дополнительно управление режимом работы смесительного насоса, либо использовать автоматические регуляторы-ограничители расхода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600" dirty="0" smtClean="0">
                <a:solidFill>
                  <a:srgbClr val="005C27"/>
                </a:solidFill>
                <a:latin typeface="FuturaDemiC" pitchFamily="82" charset="0"/>
              </a:rPr>
              <a:t/>
            </a:r>
            <a:br>
              <a:rPr lang="ru-RU" sz="1600" dirty="0" smtClean="0">
                <a:solidFill>
                  <a:srgbClr val="005C27"/>
                </a:solidFill>
                <a:latin typeface="FuturaDemiC" pitchFamily="82" charset="0"/>
              </a:rPr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879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664" y="310359"/>
            <a:ext cx="8644467" cy="81570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u="none" cap="all" dirty="0">
                <a:solidFill>
                  <a:srgbClr val="005C27"/>
                </a:solidFill>
              </a:rPr>
              <a:t>Автоматическое регулирование </a:t>
            </a:r>
            <a:r>
              <a:rPr lang="ru-RU" sz="2200" u="none" cap="all" dirty="0" smtClean="0">
                <a:solidFill>
                  <a:srgbClr val="005C27"/>
                </a:solidFill>
              </a:rPr>
              <a:t>при независимой схеме </a:t>
            </a:r>
            <a:r>
              <a:rPr lang="ru-RU" sz="2200" u="none" cap="all" dirty="0">
                <a:solidFill>
                  <a:srgbClr val="005C27"/>
                </a:solidFill>
              </a:rPr>
              <a:t>присоединения </a:t>
            </a:r>
            <a:r>
              <a:rPr lang="ru-RU" sz="2200" cap="all" dirty="0" smtClean="0">
                <a:solidFill>
                  <a:srgbClr val="005C27"/>
                </a:solidFill>
              </a:rPr>
              <a:t>через</a:t>
            </a:r>
            <a:r>
              <a:rPr lang="ru-RU" sz="2200" u="none" cap="all" dirty="0" smtClean="0">
                <a:solidFill>
                  <a:srgbClr val="005C27"/>
                </a:solidFill>
              </a:rPr>
              <a:t> теплообменник.</a:t>
            </a:r>
            <a:r>
              <a:rPr lang="ru-RU" sz="2000" b="0" cap="all" dirty="0">
                <a:solidFill>
                  <a:srgbClr val="005C27"/>
                </a:solidFill>
                <a:latin typeface="FuturaDemiC" pitchFamily="82" charset="0"/>
              </a:rPr>
              <a:t/>
            </a:r>
            <a:br>
              <a:rPr lang="ru-RU" sz="2000" b="0" cap="all" dirty="0">
                <a:solidFill>
                  <a:srgbClr val="005C27"/>
                </a:solidFill>
                <a:latin typeface="FuturaDemiC" pitchFamily="82" charset="0"/>
              </a:rPr>
            </a:br>
            <a:endParaRPr lang="ru-RU" sz="2200" dirty="0"/>
          </a:p>
        </p:txBody>
      </p:sp>
      <p:graphicFrame>
        <p:nvGraphicFramePr>
          <p:cNvPr id="4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4016846"/>
              </p:ext>
            </p:extLst>
          </p:nvPr>
        </p:nvGraphicFramePr>
        <p:xfrm>
          <a:off x="1302458" y="1484313"/>
          <a:ext cx="6569075" cy="3800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AutoCAD Drawing" r:id="rId3" imgW="8782050" imgH="5172075" progId="">
                  <p:embed/>
                </p:oleObj>
              </mc:Choice>
              <mc:Fallback>
                <p:oleObj name="AutoCAD Drawing" r:id="rId3" imgW="8782050" imgH="517207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2458" y="1484313"/>
                        <a:ext cx="6569075" cy="3800684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302458" y="1485371"/>
            <a:ext cx="6569075" cy="380932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774" y="1821857"/>
            <a:ext cx="1014986" cy="30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3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0" y="166423"/>
            <a:ext cx="8362950" cy="845607"/>
          </a:xfrm>
        </p:spPr>
        <p:txBody>
          <a:bodyPr>
            <a:normAutofit fontScale="90000"/>
          </a:bodyPr>
          <a:lstStyle/>
          <a:p>
            <a:pPr algn="ctr"/>
            <a:r>
              <a:rPr lang="ru-RU" cap="all" dirty="0">
                <a:solidFill>
                  <a:srgbClr val="005C27"/>
                </a:solidFill>
              </a:rPr>
              <a:t>Автоматическое регулирование при независимой схеме присоединения через теплообменник.</a:t>
            </a:r>
            <a:r>
              <a:rPr lang="ru-RU" sz="2000" b="0" cap="all" dirty="0">
                <a:solidFill>
                  <a:srgbClr val="005C27"/>
                </a:solidFill>
                <a:latin typeface="FuturaDemiC" pitchFamily="82" charset="0"/>
              </a:rPr>
              <a:t/>
            </a:r>
            <a:br>
              <a:rPr lang="ru-RU" sz="2000" b="0" cap="all" dirty="0">
                <a:solidFill>
                  <a:srgbClr val="005C27"/>
                </a:solidFill>
                <a:latin typeface="FuturaDemiC" pitchFamily="82" charset="0"/>
              </a:rPr>
            </a:br>
            <a:endParaRPr lang="ru-RU" sz="2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1026" y="1233488"/>
            <a:ext cx="5972705" cy="4345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461026" y="1233488"/>
            <a:ext cx="76200" cy="4351867"/>
          </a:xfrm>
          <a:prstGeom prst="rect">
            <a:avLst/>
          </a:prstGeom>
          <a:solidFill>
            <a:srgbClr val="005C2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61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665" y="157955"/>
            <a:ext cx="8362950" cy="845607"/>
          </a:xfrm>
        </p:spPr>
        <p:txBody>
          <a:bodyPr>
            <a:noAutofit/>
          </a:bodyPr>
          <a:lstStyle/>
          <a:p>
            <a:pPr algn="ctr"/>
            <a:r>
              <a:rPr lang="ru-RU" cap="all" dirty="0">
                <a:solidFill>
                  <a:srgbClr val="005C27"/>
                </a:solidFill>
              </a:rPr>
              <a:t>Автоматическое регулирование при независимой схеме присоединения через теплообменник.</a:t>
            </a:r>
            <a:endParaRPr lang="ru-RU" sz="2000" u="none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665" y="1258358"/>
            <a:ext cx="8362950" cy="2526242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регулирующий клапан изменяет только температуру теплоносителя </a:t>
            </a:r>
            <a:endParaRPr lang="en-US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не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влияет на расход теплоносителя в системе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отопления</a:t>
            </a:r>
            <a:endParaRPr lang="en-US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величина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расхода определяется режимом работы циркуляционного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насоса</a:t>
            </a:r>
            <a:endParaRPr lang="en-US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изначальная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высокая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стоимость</a:t>
            </a:r>
            <a:endParaRPr lang="en-US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наличие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дополнительных перепускных линий и линий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подпитки</a:t>
            </a:r>
            <a:endParaRPr lang="en-US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необходимость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ежегодной промывки и квалифицированного технического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обслуживания</a:t>
            </a:r>
            <a:r>
              <a:rPr lang="ru-RU" sz="1600" dirty="0" smtClean="0">
                <a:solidFill>
                  <a:srgbClr val="005C27"/>
                </a:solidFill>
              </a:rPr>
              <a:t/>
            </a:r>
            <a:br>
              <a:rPr lang="ru-RU" sz="1600" dirty="0" smtClean="0">
                <a:solidFill>
                  <a:srgbClr val="005C27"/>
                </a:solidFill>
              </a:rPr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1818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734" y="14020"/>
            <a:ext cx="8362950" cy="845607"/>
          </a:xfrm>
        </p:spPr>
        <p:txBody>
          <a:bodyPr>
            <a:noAutofit/>
          </a:bodyPr>
          <a:lstStyle/>
          <a:p>
            <a:r>
              <a:rPr lang="ru-RU" sz="2000" u="none" dirty="0"/>
              <a:t>БТП «ТЭМ АИТП»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1734" y="767292"/>
            <a:ext cx="8362950" cy="31273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>
              <a:solidFill>
                <a:srgbClr val="005C27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5C27"/>
                </a:solidFill>
              </a:rPr>
              <a:t>БТП – это блочный тепловой </a:t>
            </a:r>
            <a:r>
              <a:rPr lang="ru-RU" dirty="0">
                <a:solidFill>
                  <a:srgbClr val="005C27"/>
                </a:solidFill>
              </a:rPr>
              <a:t>пункт который полностью собирается в заводских условиях и доставляется на место монтажа в виде компактной </a:t>
            </a:r>
            <a:r>
              <a:rPr lang="ru-RU" dirty="0" smtClean="0">
                <a:solidFill>
                  <a:srgbClr val="005C27"/>
                </a:solidFill>
              </a:rPr>
              <a:t>модульной сборки и служит для регулирования (сокращение) расходов тепловой энергии на прогрев зданий. То есть, для экономии наших с вами средств.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>
                <a:solidFill>
                  <a:srgbClr val="005C27"/>
                </a:solidFill>
                <a:latin typeface="FuturaDemiC" pitchFamily="82" charset="0"/>
              </a:rPr>
              <a:t/>
            </a:r>
            <a:br>
              <a:rPr lang="ru-RU" sz="1600" dirty="0" smtClean="0">
                <a:solidFill>
                  <a:srgbClr val="005C27"/>
                </a:solidFill>
                <a:latin typeface="FuturaDemiC" pitchFamily="82" charset="0"/>
              </a:rPr>
            </a:b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517" y="2542981"/>
            <a:ext cx="4959350" cy="278963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86517" y="2542981"/>
            <a:ext cx="65617" cy="2789634"/>
          </a:xfrm>
          <a:prstGeom prst="rect">
            <a:avLst/>
          </a:prstGeom>
          <a:solidFill>
            <a:srgbClr val="005C2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47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0" y="14024"/>
            <a:ext cx="8362950" cy="845607"/>
          </a:xfrm>
        </p:spPr>
        <p:txBody>
          <a:bodyPr>
            <a:noAutofit/>
          </a:bodyPr>
          <a:lstStyle/>
          <a:p>
            <a:r>
              <a:rPr lang="ru-RU" dirty="0"/>
              <a:t>БТП «ТЭМ АИТП»</a:t>
            </a:r>
            <a:endParaRPr lang="ru-RU" sz="2000" u="none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666" y="859633"/>
            <a:ext cx="5122334" cy="514032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700" dirty="0">
                <a:solidFill>
                  <a:srgbClr val="005C27"/>
                </a:solidFill>
              </a:rPr>
              <a:t>Установка БТП «ТЭМ АИТП</a:t>
            </a:r>
            <a:r>
              <a:rPr lang="ru-RU" sz="1700" dirty="0" smtClean="0">
                <a:solidFill>
                  <a:srgbClr val="005C27"/>
                </a:solidFill>
              </a:rPr>
              <a:t>»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500" dirty="0" smtClean="0">
                <a:solidFill>
                  <a:srgbClr val="005C27"/>
                </a:solidFill>
              </a:rPr>
              <a:t>дает </a:t>
            </a:r>
            <a:r>
              <a:rPr lang="ru-RU" sz="1500" dirty="0">
                <a:solidFill>
                  <a:srgbClr val="005C27"/>
                </a:solidFill>
              </a:rPr>
              <a:t>следующие преимущества: </a:t>
            </a:r>
            <a:endParaRPr lang="ru-RU" sz="1500" dirty="0" smtClean="0">
              <a:solidFill>
                <a:srgbClr val="005C27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сокращение сроков проектирования за счет применения типовых альбомов; </a:t>
            </a:r>
            <a:endParaRPr lang="ru-RU" sz="1200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</a:rPr>
              <a:t>уменьшение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сроков монтажа за счет применения современных систем автоматизации и подбора оптимальных алгоритмов работы сборки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</a:rPr>
              <a:t>модулей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; </a:t>
            </a:r>
            <a:endParaRPr lang="ru-RU" sz="1200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</a:rPr>
              <a:t>повышение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качества монтажа, так как он выполняется в заводских условиях; </a:t>
            </a:r>
            <a:endParaRPr lang="ru-RU" sz="1200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</a:rPr>
              <a:t>предварительная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наладка и проверка работоспособности отдельных узлов и всего БТП в заводских условиях перед установкой на объекте; </a:t>
            </a:r>
            <a:endParaRPr lang="ru-RU" sz="1200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</a:rPr>
              <a:t>малые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габариты: за счет использования современных материалов и компактной сборки; </a:t>
            </a:r>
            <a:endParaRPr lang="ru-RU" sz="1200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</a:rPr>
              <a:t>легкость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монтажа на объекте, монтажные работы могут быть проведены с помощью собственного персонала; </a:t>
            </a:r>
            <a:endParaRPr lang="ru-RU" sz="1200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</a:rPr>
              <a:t>расчет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теплового пункта и выбор принципиальной схемы можно произвести самостоятельно с помощью пособия «Альбом принципиальных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</a:rPr>
              <a:t>схем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блочных тепловых пунктов». </a:t>
            </a:r>
            <a:r>
              <a:rPr lang="ru-RU" sz="1400" dirty="0" smtClean="0">
                <a:solidFill>
                  <a:srgbClr val="005C27"/>
                </a:solidFill>
                <a:latin typeface="FuturaDemiC" pitchFamily="82" charset="0"/>
              </a:rPr>
              <a:t/>
            </a:r>
            <a:br>
              <a:rPr lang="ru-RU" sz="1400" dirty="0" smtClean="0">
                <a:solidFill>
                  <a:srgbClr val="005C27"/>
                </a:solidFill>
                <a:latin typeface="FuturaDemiC" pitchFamily="82" charset="0"/>
              </a:rPr>
            </a:b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334" y="1619780"/>
            <a:ext cx="3954666" cy="369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3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cap="all" dirty="0" smtClean="0">
                <a:solidFill>
                  <a:srgbClr val="005C27"/>
                </a:solidFill>
              </a:rPr>
              <a:t>Как реализуется установка блочных тепловых пунктов в здании.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391" y="1484313"/>
            <a:ext cx="7282742" cy="40620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38391" y="1484313"/>
            <a:ext cx="7282742" cy="406201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58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731" y="14021"/>
            <a:ext cx="8362950" cy="845607"/>
          </a:xfrm>
        </p:spPr>
        <p:txBody>
          <a:bodyPr>
            <a:noAutofit/>
          </a:bodyPr>
          <a:lstStyle/>
          <a:p>
            <a:r>
              <a:rPr lang="ru-RU" dirty="0"/>
              <a:t>БТП «ТЭМ АИТП»</a:t>
            </a:r>
            <a:endParaRPr lang="ru-RU" sz="2000" u="none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132" y="1131357"/>
            <a:ext cx="8441267" cy="3381375"/>
          </a:xfrm>
        </p:spPr>
        <p:txBody>
          <a:bodyPr>
            <a:normAutofit/>
          </a:bodyPr>
          <a:lstStyle/>
          <a:p>
            <a:pPr marL="0" indent="0">
              <a:lnSpc>
                <a:spcPts val="1900"/>
              </a:lnSpc>
              <a:buNone/>
            </a:pPr>
            <a:r>
              <a:rPr lang="ru-RU" sz="1400" dirty="0">
                <a:solidFill>
                  <a:srgbClr val="005C27"/>
                </a:solidFill>
              </a:rPr>
              <a:t>БИТП «ТЭМ АИТП» - инновационный продукт Консорциума, позволяющий успешно решать все задачи в сфере энергосбережения. </a:t>
            </a:r>
          </a:p>
          <a:p>
            <a:pPr marL="0" indent="0">
              <a:lnSpc>
                <a:spcPts val="1900"/>
              </a:lnSpc>
              <a:buNone/>
            </a:pP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>
                <a:solidFill>
                  <a:srgbClr val="005C27"/>
                </a:solidFill>
              </a:rPr>
              <a:t>Мы </a:t>
            </a:r>
            <a:r>
              <a:rPr lang="ru-RU" sz="1400" dirty="0">
                <a:solidFill>
                  <a:srgbClr val="005C27"/>
                </a:solidFill>
              </a:rPr>
              <a:t>реализуем адресные комплексные программы «под ключ» в сфере энергосбережения на базе собственного оборудования и отечественных инновационных продуктов. Решения от Консорциума позволяет экономить до 30% стоимости тепловой энергии и самого теплоносителя. </a:t>
            </a:r>
            <a:r>
              <a:rPr lang="ru-RU" sz="1400" dirty="0" smtClean="0">
                <a:solidFill>
                  <a:srgbClr val="005C27"/>
                </a:solidFill>
                <a:latin typeface="FuturaDemiC" pitchFamily="82" charset="0"/>
              </a:rPr>
              <a:t/>
            </a:r>
            <a:br>
              <a:rPr lang="ru-RU" sz="1400" dirty="0" smtClean="0">
                <a:solidFill>
                  <a:srgbClr val="005C27"/>
                </a:solidFill>
                <a:latin typeface="FuturaDemiC" pitchFamily="82" charset="0"/>
              </a:rPr>
            </a:b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33" y="3049322"/>
            <a:ext cx="3877734" cy="27899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33133" y="3049322"/>
            <a:ext cx="65617" cy="2789634"/>
          </a:xfrm>
          <a:prstGeom prst="rect">
            <a:avLst/>
          </a:prstGeom>
          <a:solidFill>
            <a:srgbClr val="005C2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78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9251" y="2311400"/>
            <a:ext cx="4713816" cy="3437466"/>
          </a:xfrm>
        </p:spPr>
        <p:txBody>
          <a:bodyPr>
            <a:normAutofit/>
          </a:bodyPr>
          <a:lstStyle/>
          <a:p>
            <a:r>
              <a:rPr lang="ru-RU" sz="1600" kern="0" dirty="0">
                <a:solidFill>
                  <a:srgbClr val="005C27"/>
                </a:solidFill>
              </a:rPr>
              <a:t>Проектирование и монтаж</a:t>
            </a:r>
            <a:r>
              <a:rPr lang="en-US" sz="1600" kern="0" dirty="0">
                <a:solidFill>
                  <a:srgbClr val="005C27"/>
                </a:solidFill>
              </a:rPr>
              <a:t> </a:t>
            </a:r>
            <a:r>
              <a:rPr lang="ru-RU" sz="1600" kern="0" dirty="0">
                <a:solidFill>
                  <a:srgbClr val="005C27"/>
                </a:solidFill>
              </a:rPr>
              <a:t>узлов учета тепла, воды </a:t>
            </a:r>
            <a:r>
              <a:rPr lang="ru-RU" sz="1600" kern="0" dirty="0" smtClean="0">
                <a:solidFill>
                  <a:srgbClr val="005C27"/>
                </a:solidFill>
              </a:rPr>
              <a:t>и </a:t>
            </a:r>
            <a:r>
              <a:rPr lang="ru-RU" sz="1600" kern="0" dirty="0">
                <a:solidFill>
                  <a:srgbClr val="005C27"/>
                </a:solidFill>
              </a:rPr>
              <a:t>газа,</a:t>
            </a:r>
            <a:r>
              <a:rPr lang="en-US" sz="1600" kern="0" dirty="0">
                <a:solidFill>
                  <a:srgbClr val="005C27"/>
                </a:solidFill>
              </a:rPr>
              <a:t> </a:t>
            </a:r>
            <a:r>
              <a:rPr lang="ru-RU" sz="1600" kern="0" dirty="0" err="1">
                <a:solidFill>
                  <a:srgbClr val="005C27"/>
                </a:solidFill>
              </a:rPr>
              <a:t>теплопунктов</a:t>
            </a:r>
            <a:r>
              <a:rPr lang="ru-RU" sz="1600" kern="0" dirty="0">
                <a:solidFill>
                  <a:srgbClr val="005C27"/>
                </a:solidFill>
              </a:rPr>
              <a:t>, ЦТП, котельных</a:t>
            </a:r>
            <a:r>
              <a:rPr lang="ru-RU" sz="1600" kern="0" dirty="0">
                <a:solidFill>
                  <a:srgbClr val="005C27"/>
                </a:solidFill>
                <a:latin typeface="FuturaDemiC" pitchFamily="82" charset="0"/>
              </a:rPr>
              <a:t>.</a:t>
            </a:r>
            <a:r>
              <a:rPr lang="en-US" sz="1600" kern="0" dirty="0">
                <a:solidFill>
                  <a:srgbClr val="005C27"/>
                </a:solidFill>
                <a:latin typeface="FuturaDemiC" pitchFamily="82" charset="0"/>
              </a:rPr>
              <a:t> </a:t>
            </a:r>
            <a:r>
              <a:rPr lang="en-US" sz="1600" kern="0" dirty="0" smtClean="0">
                <a:solidFill>
                  <a:srgbClr val="005C27"/>
                </a:solidFill>
                <a:latin typeface="FuturaDemiC" pitchFamily="82" charset="0"/>
              </a:rPr>
              <a:t/>
            </a:r>
            <a:br>
              <a:rPr lang="en-US" sz="1600" kern="0" dirty="0" smtClean="0">
                <a:solidFill>
                  <a:srgbClr val="005C27"/>
                </a:solidFill>
                <a:latin typeface="FuturaDemiC" pitchFamily="82" charset="0"/>
              </a:rPr>
            </a:br>
            <a:r>
              <a:rPr lang="en-US" sz="1600" kern="0" dirty="0">
                <a:solidFill>
                  <a:srgbClr val="005C27"/>
                </a:solidFill>
                <a:latin typeface="FuturaDemiC" pitchFamily="82" charset="0"/>
              </a:rPr>
              <a:t/>
            </a:r>
            <a:br>
              <a:rPr lang="en-US" sz="1600" kern="0" dirty="0">
                <a:solidFill>
                  <a:srgbClr val="005C27"/>
                </a:solidFill>
                <a:latin typeface="FuturaDemiC" pitchFamily="82" charset="0"/>
              </a:rPr>
            </a:br>
            <a:r>
              <a:rPr lang="ru-RU" sz="1400" kern="0" dirty="0">
                <a:solidFill>
                  <a:schemeClr val="bg2">
                    <a:lumMod val="50000"/>
                  </a:schemeClr>
                </a:solidFill>
              </a:rPr>
              <a:t>Россия, 190020, г. Санкт-Петербург, </a:t>
            </a:r>
            <a:r>
              <a:rPr lang="en-US" sz="1400" kern="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sz="1400" kern="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kern="0" dirty="0" smtClean="0">
                <a:solidFill>
                  <a:schemeClr val="bg2">
                    <a:lumMod val="50000"/>
                  </a:schemeClr>
                </a:solidFill>
              </a:rPr>
              <a:t>наб</a:t>
            </a:r>
            <a:r>
              <a:rPr lang="ru-RU" sz="1400" kern="0" dirty="0">
                <a:solidFill>
                  <a:schemeClr val="bg2">
                    <a:lumMod val="50000"/>
                  </a:schemeClr>
                </a:solidFill>
              </a:rPr>
              <a:t>. Обводного канала, 150</a:t>
            </a:r>
            <a:br>
              <a:rPr lang="ru-RU" sz="1400" kern="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400" kern="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sz="1400" kern="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kern="0" dirty="0" smtClean="0">
                <a:solidFill>
                  <a:schemeClr val="bg2">
                    <a:lumMod val="50000"/>
                  </a:schemeClr>
                </a:solidFill>
              </a:rPr>
              <a:t>Тел</a:t>
            </a:r>
            <a:r>
              <a:rPr lang="ru-RU" sz="1400" kern="0" dirty="0">
                <a:solidFill>
                  <a:schemeClr val="bg2">
                    <a:lumMod val="50000"/>
                  </a:schemeClr>
                </a:solidFill>
              </a:rPr>
              <a:t>. (812)	495-95-91, 495-95-98,</a:t>
            </a:r>
            <a:br>
              <a:rPr lang="ru-RU" sz="1400" kern="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kern="0" dirty="0">
                <a:solidFill>
                  <a:schemeClr val="bg2">
                    <a:lumMod val="50000"/>
                  </a:schemeClr>
                </a:solidFill>
              </a:rPr>
              <a:t>	495-94-50, 495-94-60</a:t>
            </a:r>
            <a:br>
              <a:rPr lang="ru-RU" sz="1400" kern="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400" kern="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sz="1400" kern="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400" kern="0" dirty="0" smtClean="0">
                <a:solidFill>
                  <a:schemeClr val="bg2">
                    <a:lumMod val="50000"/>
                  </a:schemeClr>
                </a:solidFill>
              </a:rPr>
              <a:t>e-mail</a:t>
            </a:r>
            <a:r>
              <a:rPr lang="en-US" sz="1400" kern="0" dirty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n-US" sz="1400" u="sng" kern="0" dirty="0" err="1">
                <a:solidFill>
                  <a:schemeClr val="bg2">
                    <a:lumMod val="50000"/>
                  </a:schemeClr>
                </a:solidFill>
              </a:rPr>
              <a:t>logika</a:t>
            </a:r>
            <a:r>
              <a:rPr lang="ru-RU" sz="1400" u="sng" kern="0" dirty="0" smtClean="0">
                <a:solidFill>
                  <a:schemeClr val="bg2">
                    <a:lumMod val="50000"/>
                  </a:schemeClr>
                </a:solidFill>
              </a:rPr>
              <a:t>@tem.spb.ru</a:t>
            </a:r>
            <a:r>
              <a:rPr lang="en-US" sz="1400" u="sng" kern="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br>
              <a:rPr lang="en-US" sz="1400" u="sng" kern="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400" u="sng" kern="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sz="1400" u="sng" kern="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400" u="sng" kern="0" dirty="0" smtClean="0">
                <a:solidFill>
                  <a:srgbClr val="005C27"/>
                </a:solidFill>
              </a:rPr>
              <a:t>WWW.LOGIKA-CONSORTIUM.RU</a:t>
            </a:r>
            <a:r>
              <a:rPr lang="ru-RU" sz="1400" kern="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1400" kern="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kern="0" dirty="0">
                <a:solidFill>
                  <a:srgbClr val="005C27"/>
                </a:solidFill>
                <a:latin typeface="FuturaDemiC" pitchFamily="82" charset="0"/>
              </a:rPr>
              <a:t/>
            </a:r>
            <a:br>
              <a:rPr lang="ru-RU" kern="0" dirty="0">
                <a:solidFill>
                  <a:srgbClr val="005C27"/>
                </a:solidFill>
                <a:latin typeface="FuturaDemiC" pitchFamily="82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32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338669" y="22362"/>
            <a:ext cx="8269818" cy="845607"/>
          </a:xfrm>
        </p:spPr>
        <p:txBody>
          <a:bodyPr>
            <a:no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cap="all" dirty="0">
                <a:solidFill>
                  <a:srgbClr val="005C27"/>
                </a:solidFill>
              </a:rPr>
              <a:t> </a:t>
            </a:r>
            <a:r>
              <a:rPr lang="ru-RU" cap="all" dirty="0" smtClean="0">
                <a:solidFill>
                  <a:srgbClr val="005C27"/>
                </a:solidFill>
              </a:rPr>
              <a:t>    схема</a:t>
            </a:r>
            <a:r>
              <a:rPr lang="ru-RU" u="none" cap="all" dirty="0" smtClean="0">
                <a:solidFill>
                  <a:srgbClr val="005C27"/>
                </a:solidFill>
              </a:rPr>
              <a:t> </a:t>
            </a:r>
            <a:r>
              <a:rPr lang="ru-RU" u="none" cap="all" dirty="0">
                <a:solidFill>
                  <a:srgbClr val="005C27"/>
                </a:solidFill>
              </a:rPr>
              <a:t>регулирование параметров теплоносителя</a:t>
            </a:r>
            <a:endParaRPr lang="ru-RU" u="non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8" y="37742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1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3" y="30954"/>
            <a:ext cx="8362950" cy="845607"/>
          </a:xfrm>
        </p:spPr>
        <p:txBody>
          <a:bodyPr>
            <a:normAutofit/>
          </a:bodyPr>
          <a:lstStyle/>
          <a:p>
            <a:pPr algn="ctr"/>
            <a:r>
              <a:rPr lang="ru-RU" sz="2200" u="none" cap="all" dirty="0">
                <a:solidFill>
                  <a:srgbClr val="005C27"/>
                </a:solidFill>
              </a:rPr>
              <a:t>Центральное регулирование  (в ЦТП)</a:t>
            </a:r>
            <a:endParaRPr lang="ru-RU" sz="2200" u="none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0203" y="1004359"/>
            <a:ext cx="8362950" cy="356764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5C27"/>
                </a:solidFill>
              </a:rPr>
              <a:t>Принятая у нас система качественного регулирования предусматривает</a:t>
            </a:r>
            <a:r>
              <a:rPr lang="ru-RU" dirty="0" smtClean="0">
                <a:solidFill>
                  <a:srgbClr val="005C27"/>
                </a:solidFill>
              </a:rPr>
              <a:t>:</a:t>
            </a:r>
            <a:endParaRPr lang="en-US" dirty="0" smtClean="0">
              <a:solidFill>
                <a:srgbClr val="005C27"/>
              </a:solidFill>
            </a:endParaRPr>
          </a:p>
          <a:p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регулирование температуры теплоносителя по температурному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графику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неизменный расход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теплоносителя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5C27"/>
                </a:solidFill>
              </a:rPr>
              <a:t>Система </a:t>
            </a:r>
            <a:r>
              <a:rPr lang="ru-RU" dirty="0">
                <a:solidFill>
                  <a:srgbClr val="005C27"/>
                </a:solidFill>
              </a:rPr>
              <a:t>центрального регулирования: </a:t>
            </a:r>
            <a:endParaRPr lang="en-US" dirty="0">
              <a:solidFill>
                <a:srgbClr val="005C27"/>
              </a:solidFill>
            </a:endParaRPr>
          </a:p>
          <a:p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имеет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высокую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инерционность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не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может учесть особенностей тепловых потерь каждого здания (место расположения, ветер, солнце и т.д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.)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не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обеспечивает необходимого запаса для регулирования на местном и индивидуальном уровнях</a:t>
            </a:r>
          </a:p>
        </p:txBody>
      </p:sp>
    </p:spTree>
    <p:extLst>
      <p:ext uri="{BB962C8B-B14F-4D97-AF65-F5344CB8AC3E}">
        <p14:creationId xmlns:p14="http://schemas.microsoft.com/office/powerpoint/2010/main" val="35690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666" y="183357"/>
            <a:ext cx="8362950" cy="845607"/>
          </a:xfrm>
        </p:spPr>
        <p:txBody>
          <a:bodyPr>
            <a:normAutofit/>
          </a:bodyPr>
          <a:lstStyle/>
          <a:p>
            <a:pPr algn="ctr"/>
            <a:r>
              <a:rPr lang="ru-RU" sz="2000" u="none" cap="all" dirty="0">
                <a:solidFill>
                  <a:srgbClr val="005C27"/>
                </a:solidFill>
              </a:rPr>
              <a:t>Расчетный и фактический температурные графики февраля месяца, сезона 2014/2015</a:t>
            </a:r>
            <a:endParaRPr lang="ru-RU" sz="2200" u="none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14" y="1240631"/>
            <a:ext cx="6917684" cy="458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0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2" y="183357"/>
            <a:ext cx="8362950" cy="845607"/>
          </a:xfrm>
        </p:spPr>
        <p:txBody>
          <a:bodyPr>
            <a:normAutofit/>
          </a:bodyPr>
          <a:lstStyle/>
          <a:p>
            <a:pPr algn="ctr"/>
            <a:r>
              <a:rPr lang="ru-RU" sz="2000" u="none" cap="all" dirty="0">
                <a:solidFill>
                  <a:srgbClr val="005C27"/>
                </a:solidFill>
              </a:rPr>
              <a:t>Расчетный и фактический температурные графики </a:t>
            </a:r>
            <a:r>
              <a:rPr lang="ru-RU" sz="2000" u="none" cap="all" dirty="0" smtClean="0">
                <a:solidFill>
                  <a:srgbClr val="005C27"/>
                </a:solidFill>
              </a:rPr>
              <a:t>апреля </a:t>
            </a:r>
            <a:r>
              <a:rPr lang="ru-RU" sz="2000" u="none" cap="all" dirty="0">
                <a:solidFill>
                  <a:srgbClr val="005C27"/>
                </a:solidFill>
              </a:rPr>
              <a:t>месяца, сезона 2014/2015</a:t>
            </a:r>
            <a:endParaRPr lang="ru-RU" sz="2200" u="none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14" y="1240631"/>
            <a:ext cx="6917684" cy="458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199" y="299507"/>
            <a:ext cx="8362950" cy="845607"/>
          </a:xfrm>
        </p:spPr>
        <p:txBody>
          <a:bodyPr>
            <a:noAutofit/>
          </a:bodyPr>
          <a:lstStyle/>
          <a:p>
            <a:pPr algn="ctr"/>
            <a:r>
              <a:rPr lang="ru-RU" sz="2000" u="none" cap="all" dirty="0" smtClean="0">
                <a:solidFill>
                  <a:srgbClr val="005C27"/>
                </a:solidFill>
              </a:rPr>
              <a:t>Местное </a:t>
            </a:r>
            <a:r>
              <a:rPr lang="ru-RU" sz="2000" u="none" cap="all" dirty="0">
                <a:solidFill>
                  <a:srgbClr val="005C27"/>
                </a:solidFill>
              </a:rPr>
              <a:t>автоматическое регулирование параметров </a:t>
            </a:r>
            <a:r>
              <a:rPr lang="ru-RU" sz="2000" u="none" cap="all" dirty="0" smtClean="0">
                <a:solidFill>
                  <a:srgbClr val="005C27"/>
                </a:solidFill>
              </a:rPr>
              <a:t>    теплоносителя </a:t>
            </a:r>
            <a:r>
              <a:rPr lang="ru-RU" sz="2000" u="none" cap="all" dirty="0">
                <a:solidFill>
                  <a:srgbClr val="005C27"/>
                </a:solidFill>
              </a:rPr>
              <a:t>в ИТП. Основные схемы присоединения</a:t>
            </a:r>
            <a:endParaRPr lang="ru-RU" sz="2000" u="none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0199" y="1410757"/>
            <a:ext cx="8362950" cy="35676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5C27"/>
                </a:solidFill>
              </a:rPr>
              <a:t>  На </a:t>
            </a:r>
            <a:r>
              <a:rPr lang="ru-RU" dirty="0">
                <a:solidFill>
                  <a:srgbClr val="005C27"/>
                </a:solidFill>
              </a:rPr>
              <a:t>вводе в каждом здание или части его, согласно пункту 1.5 СП 41-101-95 «Проектирование тепловых пунктов», должен стоять индивидуальный тепловой пункт (ИТП). При этом в ИТП предусматриваются те функции, которые необходимы для присоединения систем теплопотребления данного здания</a:t>
            </a:r>
            <a:endParaRPr lang="ru-RU" dirty="0" smtClean="0">
              <a:solidFill>
                <a:srgbClr val="005C27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5C27"/>
                </a:solidFill>
              </a:rPr>
              <a:t>Назначение ИТП - </a:t>
            </a:r>
            <a:r>
              <a:rPr lang="ru-RU" dirty="0">
                <a:solidFill>
                  <a:srgbClr val="005C27"/>
                </a:solidFill>
              </a:rPr>
              <a:t>преобразование параметров теплоносителя</a:t>
            </a:r>
            <a:endParaRPr lang="en-US" dirty="0">
              <a:solidFill>
                <a:srgbClr val="005C27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5C27"/>
                </a:solidFill>
              </a:rPr>
              <a:t>Способы преобразования параметров:</a:t>
            </a:r>
            <a:endParaRPr lang="en-US" dirty="0">
              <a:solidFill>
                <a:srgbClr val="005C27"/>
              </a:solidFill>
            </a:endParaRP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подмешивание теплоносителя из обратного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трубопровода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r>
              <a:rPr lang="ru-RU" sz="1600" dirty="0"/>
              <a:t>э</a:t>
            </a:r>
            <a:r>
              <a:rPr lang="ru-RU" sz="1600" dirty="0" smtClean="0"/>
              <a:t>леватор</a:t>
            </a:r>
            <a:endParaRPr lang="en-US" sz="1600" dirty="0" smtClean="0"/>
          </a:p>
          <a:p>
            <a:pPr lvl="1"/>
            <a:r>
              <a:rPr lang="ru-RU" sz="1600" dirty="0"/>
              <a:t>с</a:t>
            </a:r>
            <a:r>
              <a:rPr lang="ru-RU" sz="1600" dirty="0" smtClean="0"/>
              <a:t>месительный насос</a:t>
            </a:r>
            <a:endParaRPr lang="en-US" sz="1600" dirty="0" smtClean="0"/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разделение первичного и вторичного контуров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r>
              <a:rPr lang="ru-RU" sz="1600" dirty="0"/>
              <a:t>теплообменник</a:t>
            </a:r>
          </a:p>
        </p:txBody>
      </p:sp>
    </p:spTree>
    <p:extLst>
      <p:ext uri="{BB962C8B-B14F-4D97-AF65-F5344CB8AC3E}">
        <p14:creationId xmlns:p14="http://schemas.microsoft.com/office/powerpoint/2010/main" val="74030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670" y="344224"/>
            <a:ext cx="8362950" cy="764909"/>
          </a:xfrm>
        </p:spPr>
        <p:txBody>
          <a:bodyPr>
            <a:normAutofit/>
          </a:bodyPr>
          <a:lstStyle/>
          <a:p>
            <a:r>
              <a:rPr lang="ru-RU" sz="2200" u="none" cap="all" dirty="0" smtClean="0">
                <a:solidFill>
                  <a:srgbClr val="005C27"/>
                </a:solidFill>
              </a:rPr>
              <a:t>               Элеваторная схема присоединения</a:t>
            </a:r>
            <a:r>
              <a:rPr lang="ru-RU" sz="2000" b="0" cap="all" dirty="0">
                <a:solidFill>
                  <a:srgbClr val="005C27"/>
                </a:solidFill>
                <a:latin typeface="FuturaDemiC" pitchFamily="82" charset="0"/>
              </a:rPr>
              <a:t/>
            </a:r>
            <a:br>
              <a:rPr lang="ru-RU" sz="2000" b="0" cap="all" dirty="0">
                <a:solidFill>
                  <a:srgbClr val="005C27"/>
                </a:solidFill>
                <a:latin typeface="FuturaDemiC" pitchFamily="82" charset="0"/>
              </a:rPr>
            </a:br>
            <a:endParaRPr lang="ru-RU" sz="2200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7933" y="12700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659468" y="1261533"/>
            <a:ext cx="76200" cy="4351867"/>
          </a:xfrm>
          <a:prstGeom prst="rect">
            <a:avLst/>
          </a:prstGeom>
          <a:solidFill>
            <a:srgbClr val="005C2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09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1" y="293427"/>
            <a:ext cx="8362950" cy="8456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u="none" cap="all" dirty="0" smtClean="0">
                <a:solidFill>
                  <a:srgbClr val="005C27"/>
                </a:solidFill>
              </a:rPr>
              <a:t>Ручное </a:t>
            </a:r>
            <a:r>
              <a:rPr lang="ru-RU" sz="2200" u="none" cap="all" dirty="0">
                <a:solidFill>
                  <a:srgbClr val="005C27"/>
                </a:solidFill>
              </a:rPr>
              <a:t>регулирование в элеваторной схеме присоединения</a:t>
            </a:r>
            <a:r>
              <a:rPr lang="ru-RU" sz="2000" b="0" cap="all" dirty="0">
                <a:solidFill>
                  <a:srgbClr val="005C27"/>
                </a:solidFill>
                <a:latin typeface="FuturaDemiC" pitchFamily="82" charset="0"/>
              </a:rPr>
              <a:t/>
            </a:r>
            <a:br>
              <a:rPr lang="ru-RU" sz="2000" b="0" cap="all" dirty="0">
                <a:solidFill>
                  <a:srgbClr val="005C27"/>
                </a:solidFill>
                <a:latin typeface="FuturaDemiC" pitchFamily="82" charset="0"/>
              </a:rPr>
            </a:br>
            <a:endParaRPr lang="ru-RU" sz="2200" dirty="0"/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1331807"/>
              </p:ext>
            </p:extLst>
          </p:nvPr>
        </p:nvGraphicFramePr>
        <p:xfrm>
          <a:off x="1200510" y="1485370"/>
          <a:ext cx="6772972" cy="3809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AutoCAD Drawing" r:id="rId3" imgW="8782050" imgH="5172075" progId="">
                  <p:embed/>
                </p:oleObj>
              </mc:Choice>
              <mc:Fallback>
                <p:oleObj name="AutoCAD Drawing" r:id="rId3" imgW="8782050" imgH="517207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510" y="1485370"/>
                        <a:ext cx="6772972" cy="3809320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200510" y="1485371"/>
            <a:ext cx="6772972" cy="380932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77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4604</TotalTime>
  <Words>491</Words>
  <Application>Microsoft Office PowerPoint</Application>
  <PresentationFormat>Экран (4:3)</PresentationFormat>
  <Paragraphs>71</Paragraphs>
  <Slides>23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Arail</vt:lpstr>
      <vt:lpstr>Arial</vt:lpstr>
      <vt:lpstr>Calibri</vt:lpstr>
      <vt:lpstr>Calibri Light</vt:lpstr>
      <vt:lpstr>FuturaDemiC</vt:lpstr>
      <vt:lpstr>Tahoma</vt:lpstr>
      <vt:lpstr>Wingdings</vt:lpstr>
      <vt:lpstr>Тема Office</vt:lpstr>
      <vt:lpstr>AutoCAD Drawing</vt:lpstr>
      <vt:lpstr>Презентация PowerPoint</vt:lpstr>
      <vt:lpstr>БТП «ТЭМ АИТП»</vt:lpstr>
      <vt:lpstr>      схема регулирование параметров теплоносителя</vt:lpstr>
      <vt:lpstr>Центральное регулирование  (в ЦТП)</vt:lpstr>
      <vt:lpstr>Расчетный и фактический температурные графики февраля месяца, сезона 2014/2015</vt:lpstr>
      <vt:lpstr>Расчетный и фактический температурные графики апреля месяца, сезона 2014/2015</vt:lpstr>
      <vt:lpstr>Местное автоматическое регулирование параметров     теплоносителя в ИТП. Основные схемы присоединения</vt:lpstr>
      <vt:lpstr>               Элеваторная схема присоединения </vt:lpstr>
      <vt:lpstr>Ручное регулирование в элеваторной схеме присоединения </vt:lpstr>
      <vt:lpstr>Автоматическое регулирование в элеваторной схеме присоединения </vt:lpstr>
      <vt:lpstr>Автоматическое регулирование в элеваторной схеме присоединения </vt:lpstr>
      <vt:lpstr>Автоматическое регулирование в элеваторной схеме присоединения </vt:lpstr>
      <vt:lpstr>Автоматическое регулирование в элеваторной схеме</vt:lpstr>
      <vt:lpstr>Автоматическое регулирование в схеме присоединения со смесительным насосом </vt:lpstr>
      <vt:lpstr>автоматического регулирования системы отопления с циркуляционным насосом. </vt:lpstr>
      <vt:lpstr>Автоматическое регулирование в схеме  со смесительным насосом</vt:lpstr>
      <vt:lpstr>Автоматическое регулирование при независимой схеме присоединения через теплообменник. </vt:lpstr>
      <vt:lpstr>Автоматическое регулирование при независимой схеме присоединения через теплообменник. </vt:lpstr>
      <vt:lpstr>Автоматическое регулирование при независимой схеме присоединения через теплообменник.</vt:lpstr>
      <vt:lpstr>БТП «ТЭМ АИТП»</vt:lpstr>
      <vt:lpstr>Как реализуется установка блочных тепловых пунктов в здании.</vt:lpstr>
      <vt:lpstr>БТП «ТЭМ АИТП»</vt:lpstr>
      <vt:lpstr>Проектирование и монтаж узлов учета тепла, воды и газа, теплопунктов, ЦТП, котельных.   Россия, 190020, г. Санкт-Петербург,  наб. Обводного канала, 150  Тел. (812) 495-95-91, 495-95-98,  495-94-50, 495-94-60  e-mail: logika@tem.spb.ru   WWW.LOGIKA-CONSORTIUM.RU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Энергосбережение  при внедрении систем автоматизированного учета тепловой энергии и погодного регулирования  (на примере реализации контракта реформы ЖКХ в г. Чебоксары)</dc:title>
  <dc:creator>Суворов Сергей Андреевич</dc:creator>
  <cp:lastModifiedBy>Коротченко Павел Александрович</cp:lastModifiedBy>
  <cp:revision>348</cp:revision>
  <cp:lastPrinted>2015-12-07T07:17:57Z</cp:lastPrinted>
  <dcterms:created xsi:type="dcterms:W3CDTF">2015-09-01T07:05:48Z</dcterms:created>
  <dcterms:modified xsi:type="dcterms:W3CDTF">2016-04-06T08:54:16Z</dcterms:modified>
</cp:coreProperties>
</file>